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72" r:id="rId1"/>
  </p:sldMasterIdLst>
  <p:sldIdLst>
    <p:sldId id="256" r:id="rId2"/>
    <p:sldId id="285" r:id="rId3"/>
    <p:sldId id="287" r:id="rId4"/>
    <p:sldId id="286" r:id="rId5"/>
    <p:sldId id="257" r:id="rId6"/>
    <p:sldId id="258" r:id="rId7"/>
    <p:sldId id="277" r:id="rId8"/>
    <p:sldId id="259" r:id="rId9"/>
    <p:sldId id="260" r:id="rId10"/>
    <p:sldId id="261" r:id="rId11"/>
    <p:sldId id="278" r:id="rId12"/>
    <p:sldId id="263" r:id="rId13"/>
    <p:sldId id="279" r:id="rId14"/>
    <p:sldId id="264" r:id="rId15"/>
    <p:sldId id="265" r:id="rId16"/>
    <p:sldId id="280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82" r:id="rId25"/>
    <p:sldId id="273" r:id="rId26"/>
    <p:sldId id="274" r:id="rId27"/>
    <p:sldId id="275" r:id="rId28"/>
    <p:sldId id="276" r:id="rId29"/>
    <p:sldId id="283" r:id="rId30"/>
    <p:sldId id="291" r:id="rId31"/>
    <p:sldId id="292" r:id="rId32"/>
    <p:sldId id="293" r:id="rId33"/>
    <p:sldId id="289" r:id="rId34"/>
    <p:sldId id="294" r:id="rId35"/>
    <p:sldId id="284" r:id="rId36"/>
    <p:sldId id="290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19" r:id="rId48"/>
    <p:sldId id="320" r:id="rId49"/>
    <p:sldId id="321" r:id="rId50"/>
    <p:sldId id="305" r:id="rId51"/>
    <p:sldId id="306" r:id="rId52"/>
    <p:sldId id="307" r:id="rId53"/>
    <p:sldId id="308" r:id="rId54"/>
    <p:sldId id="323" r:id="rId55"/>
    <p:sldId id="309" r:id="rId56"/>
    <p:sldId id="324" r:id="rId57"/>
    <p:sldId id="310" r:id="rId58"/>
    <p:sldId id="311" r:id="rId59"/>
    <p:sldId id="325" r:id="rId60"/>
    <p:sldId id="318" r:id="rId61"/>
    <p:sldId id="313" r:id="rId62"/>
    <p:sldId id="315" r:id="rId63"/>
    <p:sldId id="316" r:id="rId64"/>
    <p:sldId id="317" r:id="rId65"/>
    <p:sldId id="326" r:id="rId66"/>
    <p:sldId id="327" r:id="rId67"/>
    <p:sldId id="328" r:id="rId68"/>
    <p:sldId id="329" r:id="rId69"/>
    <p:sldId id="330" r:id="rId70"/>
    <p:sldId id="333" r:id="rId71"/>
    <p:sldId id="331" r:id="rId72"/>
    <p:sldId id="332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9" r:id="rId88"/>
    <p:sldId id="348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7" r:id="rId116"/>
    <p:sldId id="376" r:id="rId117"/>
    <p:sldId id="378" r:id="rId118"/>
    <p:sldId id="379" r:id="rId119"/>
    <p:sldId id="380" r:id="rId120"/>
    <p:sldId id="381" r:id="rId121"/>
    <p:sldId id="39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2" r:id="rId132"/>
    <p:sldId id="393" r:id="rId133"/>
    <p:sldId id="412" r:id="rId134"/>
    <p:sldId id="413" r:id="rId135"/>
    <p:sldId id="414" r:id="rId136"/>
    <p:sldId id="416" r:id="rId137"/>
    <p:sldId id="415" r:id="rId138"/>
    <p:sldId id="429" r:id="rId139"/>
    <p:sldId id="417" r:id="rId140"/>
    <p:sldId id="418" r:id="rId141"/>
    <p:sldId id="419" r:id="rId142"/>
    <p:sldId id="420" r:id="rId143"/>
    <p:sldId id="421" r:id="rId144"/>
    <p:sldId id="423" r:id="rId145"/>
    <p:sldId id="422" r:id="rId146"/>
    <p:sldId id="424" r:id="rId147"/>
    <p:sldId id="449" r:id="rId148"/>
    <p:sldId id="426" r:id="rId149"/>
    <p:sldId id="450" r:id="rId150"/>
    <p:sldId id="451" r:id="rId151"/>
    <p:sldId id="453" r:id="rId152"/>
    <p:sldId id="454" r:id="rId153"/>
    <p:sldId id="457" r:id="rId154"/>
    <p:sldId id="432" r:id="rId155"/>
    <p:sldId id="433" r:id="rId156"/>
    <p:sldId id="437" r:id="rId157"/>
    <p:sldId id="458" r:id="rId158"/>
    <p:sldId id="435" r:id="rId159"/>
    <p:sldId id="459" r:id="rId160"/>
    <p:sldId id="460" r:id="rId161"/>
    <p:sldId id="446" r:id="rId162"/>
    <p:sldId id="436" r:id="rId163"/>
    <p:sldId id="443" r:id="rId164"/>
    <p:sldId id="444" r:id="rId165"/>
    <p:sldId id="445" r:id="rId166"/>
    <p:sldId id="462" r:id="rId167"/>
    <p:sldId id="481" r:id="rId168"/>
    <p:sldId id="464" r:id="rId169"/>
    <p:sldId id="465" r:id="rId170"/>
    <p:sldId id="467" r:id="rId171"/>
    <p:sldId id="468" r:id="rId172"/>
    <p:sldId id="469" r:id="rId173"/>
    <p:sldId id="471" r:id="rId174"/>
    <p:sldId id="482" r:id="rId175"/>
    <p:sldId id="470" r:id="rId176"/>
    <p:sldId id="472" r:id="rId177"/>
    <p:sldId id="473" r:id="rId178"/>
    <p:sldId id="474" r:id="rId179"/>
    <p:sldId id="475" r:id="rId180"/>
    <p:sldId id="476" r:id="rId181"/>
    <p:sldId id="477" r:id="rId182"/>
    <p:sldId id="483" r:id="rId183"/>
    <p:sldId id="478" r:id="rId184"/>
    <p:sldId id="485" r:id="rId185"/>
    <p:sldId id="479" r:id="rId186"/>
    <p:sldId id="486" r:id="rId187"/>
    <p:sldId id="480" r:id="rId188"/>
    <p:sldId id="487" r:id="rId189"/>
    <p:sldId id="488" r:id="rId190"/>
    <p:sldId id="490" r:id="rId191"/>
    <p:sldId id="491" r:id="rId192"/>
    <p:sldId id="493" r:id="rId193"/>
    <p:sldId id="494" r:id="rId194"/>
    <p:sldId id="500" r:id="rId195"/>
    <p:sldId id="501" r:id="rId196"/>
    <p:sldId id="502" r:id="rId197"/>
    <p:sldId id="503" r:id="rId198"/>
    <p:sldId id="495" r:id="rId199"/>
    <p:sldId id="496" r:id="rId200"/>
    <p:sldId id="497" r:id="rId201"/>
    <p:sldId id="498" r:id="rId202"/>
    <p:sldId id="499" r:id="rId203"/>
    <p:sldId id="504" r:id="rId204"/>
    <p:sldId id="505" r:id="rId205"/>
    <p:sldId id="515" r:id="rId206"/>
    <p:sldId id="506" r:id="rId207"/>
    <p:sldId id="516" r:id="rId208"/>
    <p:sldId id="517" r:id="rId209"/>
    <p:sldId id="536" r:id="rId210"/>
    <p:sldId id="518" r:id="rId211"/>
    <p:sldId id="537" r:id="rId212"/>
    <p:sldId id="569" r:id="rId213"/>
    <p:sldId id="519" r:id="rId214"/>
    <p:sldId id="539" r:id="rId215"/>
    <p:sldId id="540" r:id="rId216"/>
    <p:sldId id="546" r:id="rId217"/>
    <p:sldId id="547" r:id="rId218"/>
    <p:sldId id="548" r:id="rId219"/>
    <p:sldId id="549" r:id="rId220"/>
    <p:sldId id="565" r:id="rId221"/>
    <p:sldId id="563" r:id="rId222"/>
    <p:sldId id="520" r:id="rId223"/>
    <p:sldId id="543" r:id="rId224"/>
    <p:sldId id="542" r:id="rId225"/>
    <p:sldId id="551" r:id="rId226"/>
    <p:sldId id="553" r:id="rId227"/>
    <p:sldId id="566" r:id="rId228"/>
    <p:sldId id="554" r:id="rId229"/>
    <p:sldId id="521" r:id="rId230"/>
    <p:sldId id="544" r:id="rId231"/>
    <p:sldId id="552" r:id="rId232"/>
    <p:sldId id="568" r:id="rId233"/>
    <p:sldId id="555" r:id="rId234"/>
    <p:sldId id="556" r:id="rId235"/>
    <p:sldId id="557" r:id="rId236"/>
    <p:sldId id="522" r:id="rId237"/>
    <p:sldId id="545" r:id="rId238"/>
    <p:sldId id="559" r:id="rId239"/>
    <p:sldId id="560" r:id="rId240"/>
    <p:sldId id="561" r:id="rId241"/>
    <p:sldId id="562" r:id="rId242"/>
    <p:sldId id="523" r:id="rId243"/>
    <p:sldId id="564" r:id="rId244"/>
    <p:sldId id="524" r:id="rId245"/>
    <p:sldId id="567" r:id="rId246"/>
    <p:sldId id="525" r:id="rId247"/>
    <p:sldId id="527" r:id="rId248"/>
    <p:sldId id="528" r:id="rId249"/>
    <p:sldId id="532" r:id="rId250"/>
    <p:sldId id="529" r:id="rId251"/>
    <p:sldId id="531" r:id="rId2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theme" Target="theme/theme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FE6AB-CCBB-4E78-988F-091FD7F6484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D3BA451-B431-44CE-B4AA-D23E8CE77C1B}">
      <dgm:prSet phldrT="[Текст]"/>
      <dgm:spPr/>
      <dgm:t>
        <a:bodyPr/>
        <a:lstStyle/>
        <a:p>
          <a:r>
            <a:rPr lang="ru-RU" b="1" dirty="0" smtClean="0"/>
            <a:t>Воздействие на ИО</a:t>
          </a:r>
          <a:endParaRPr lang="ru-RU" b="1" dirty="0"/>
        </a:p>
      </dgm:t>
    </dgm:pt>
    <dgm:pt modelId="{C1EBF4F4-4020-4AA4-942A-D62362E80B7F}" type="parTrans" cxnId="{28EDE36D-0F77-4052-AD65-18E190E7B32D}">
      <dgm:prSet/>
      <dgm:spPr/>
      <dgm:t>
        <a:bodyPr/>
        <a:lstStyle/>
        <a:p>
          <a:endParaRPr lang="ru-RU"/>
        </a:p>
      </dgm:t>
    </dgm:pt>
    <dgm:pt modelId="{2508C8ED-E1B2-4BAB-A598-D7045C986376}" type="sibTrans" cxnId="{28EDE36D-0F77-4052-AD65-18E190E7B32D}">
      <dgm:prSet/>
      <dgm:spPr/>
      <dgm:t>
        <a:bodyPr/>
        <a:lstStyle/>
        <a:p>
          <a:endParaRPr lang="ru-RU"/>
        </a:p>
      </dgm:t>
    </dgm:pt>
    <dgm:pt modelId="{439C8C16-7286-4D18-AEC7-A12C2F9224DE}" type="asst">
      <dgm:prSet phldrT="[Текст]"/>
      <dgm:spPr/>
      <dgm:t>
        <a:bodyPr/>
        <a:lstStyle/>
        <a:p>
          <a:r>
            <a:rPr lang="ru-RU" b="1" dirty="0" smtClean="0"/>
            <a:t>Непреднамеренное</a:t>
          </a:r>
          <a:endParaRPr lang="ru-RU" b="1" dirty="0"/>
        </a:p>
      </dgm:t>
    </dgm:pt>
    <dgm:pt modelId="{5CBE93B0-62E8-4715-B77F-5CE7D8280328}" type="parTrans" cxnId="{BA8288C1-A9DF-4263-AFCF-024FEF1601AB}">
      <dgm:prSet/>
      <dgm:spPr/>
      <dgm:t>
        <a:bodyPr/>
        <a:lstStyle/>
        <a:p>
          <a:endParaRPr lang="ru-RU"/>
        </a:p>
      </dgm:t>
    </dgm:pt>
    <dgm:pt modelId="{0DB8BFB3-E30E-4DE9-8F84-837C3DC8C486}" type="sibTrans" cxnId="{BA8288C1-A9DF-4263-AFCF-024FEF1601AB}">
      <dgm:prSet/>
      <dgm:spPr/>
      <dgm:t>
        <a:bodyPr/>
        <a:lstStyle/>
        <a:p>
          <a:endParaRPr lang="ru-RU"/>
        </a:p>
      </dgm:t>
    </dgm:pt>
    <dgm:pt modelId="{B2D8F82A-944C-4224-BF90-EBF312F6A5C9}" type="asst">
      <dgm:prSet/>
      <dgm:spPr/>
      <dgm:t>
        <a:bodyPr/>
        <a:lstStyle/>
        <a:p>
          <a:r>
            <a:rPr lang="ru-RU" dirty="0" smtClean="0"/>
            <a:t>Преднамеренное</a:t>
          </a:r>
          <a:endParaRPr lang="ru-RU" dirty="0"/>
        </a:p>
      </dgm:t>
    </dgm:pt>
    <dgm:pt modelId="{3201E2DB-777D-4440-8AF9-F8C168FE8038}" type="parTrans" cxnId="{226B8012-0102-448F-8AA3-4377ABAC04D9}">
      <dgm:prSet/>
      <dgm:spPr/>
      <dgm:t>
        <a:bodyPr/>
        <a:lstStyle/>
        <a:p>
          <a:endParaRPr lang="ru-RU"/>
        </a:p>
      </dgm:t>
    </dgm:pt>
    <dgm:pt modelId="{9095E232-083F-488E-A389-9816C5B96D47}" type="sibTrans" cxnId="{226B8012-0102-448F-8AA3-4377ABAC04D9}">
      <dgm:prSet/>
      <dgm:spPr/>
      <dgm:t>
        <a:bodyPr/>
        <a:lstStyle/>
        <a:p>
          <a:endParaRPr lang="ru-RU"/>
        </a:p>
      </dgm:t>
    </dgm:pt>
    <dgm:pt modelId="{15A9F1F7-ED8B-4D2E-8599-AC4D7D825CDD}">
      <dgm:prSet/>
      <dgm:spPr/>
      <dgm:t>
        <a:bodyPr/>
        <a:lstStyle/>
        <a:p>
          <a:r>
            <a:rPr lang="ru-RU" b="1" dirty="0" smtClean="0"/>
            <a:t>стихийные бедствия, отказы оборудования, ошибки персонала и т.д.);</a:t>
          </a:r>
          <a:endParaRPr lang="ru-RU" b="1" dirty="0"/>
        </a:p>
      </dgm:t>
    </dgm:pt>
    <dgm:pt modelId="{50518A0E-039C-4C05-B9B8-26E6F0F47241}" type="parTrans" cxnId="{4A4D04B4-32D1-4464-A031-B3C5C49BCA2C}">
      <dgm:prSet/>
      <dgm:spPr/>
      <dgm:t>
        <a:bodyPr/>
        <a:lstStyle/>
        <a:p>
          <a:endParaRPr lang="ru-RU"/>
        </a:p>
      </dgm:t>
    </dgm:pt>
    <dgm:pt modelId="{91EA26AF-089D-4FF3-AD1E-D598F3EF4DAF}" type="sibTrans" cxnId="{4A4D04B4-32D1-4464-A031-B3C5C49BCA2C}">
      <dgm:prSet/>
      <dgm:spPr/>
      <dgm:t>
        <a:bodyPr/>
        <a:lstStyle/>
        <a:p>
          <a:endParaRPr lang="ru-RU"/>
        </a:p>
      </dgm:t>
    </dgm:pt>
    <dgm:pt modelId="{56412D0A-197D-4F63-91E9-8CAF36AF24E0}">
      <dgm:prSet/>
      <dgm:spPr/>
      <dgm:t>
        <a:bodyPr/>
        <a:lstStyle/>
        <a:p>
          <a:r>
            <a:rPr lang="ru-RU" b="1" smtClean="0"/>
            <a:t>действия злоумышленников</a:t>
          </a:r>
          <a:endParaRPr lang="ru-RU" b="1"/>
        </a:p>
      </dgm:t>
    </dgm:pt>
    <dgm:pt modelId="{A6664732-F3C8-49E6-888D-A64C7CFDD970}" type="parTrans" cxnId="{A382EF5A-63D2-4BD5-A20E-F1E321FE7330}">
      <dgm:prSet/>
      <dgm:spPr/>
      <dgm:t>
        <a:bodyPr/>
        <a:lstStyle/>
        <a:p>
          <a:endParaRPr lang="ru-RU"/>
        </a:p>
      </dgm:t>
    </dgm:pt>
    <dgm:pt modelId="{7CD8C868-F39B-4AEA-A682-FA70683B7F74}" type="sibTrans" cxnId="{A382EF5A-63D2-4BD5-A20E-F1E321FE7330}">
      <dgm:prSet/>
      <dgm:spPr/>
      <dgm:t>
        <a:bodyPr/>
        <a:lstStyle/>
        <a:p>
          <a:endParaRPr lang="ru-RU"/>
        </a:p>
      </dgm:t>
    </dgm:pt>
    <dgm:pt modelId="{68686CF1-1C68-424C-8CA6-7B83DE69D1B3}" type="pres">
      <dgm:prSet presAssocID="{C22FE6AB-CCBB-4E78-988F-091FD7F648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BCF7269-3D2F-4538-9239-B4C52DB68F59}" type="pres">
      <dgm:prSet presAssocID="{2D3BA451-B431-44CE-B4AA-D23E8CE77C1B}" presName="hierRoot1" presStyleCnt="0">
        <dgm:presLayoutVars>
          <dgm:hierBranch val="init"/>
        </dgm:presLayoutVars>
      </dgm:prSet>
      <dgm:spPr/>
    </dgm:pt>
    <dgm:pt modelId="{A89CDE30-E220-47BC-907A-E07C7E0C9AE5}" type="pres">
      <dgm:prSet presAssocID="{2D3BA451-B431-44CE-B4AA-D23E8CE77C1B}" presName="rootComposite1" presStyleCnt="0"/>
      <dgm:spPr/>
    </dgm:pt>
    <dgm:pt modelId="{1D52775C-4335-46BB-99A9-DB6069184197}" type="pres">
      <dgm:prSet presAssocID="{2D3BA451-B431-44CE-B4AA-D23E8CE77C1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9066650-1EEE-44F4-8C69-51F01AA7D4DA}" type="pres">
      <dgm:prSet presAssocID="{2D3BA451-B431-44CE-B4AA-D23E8CE77C1B}" presName="rootConnector1" presStyleLbl="node1" presStyleIdx="0" presStyleCnt="0"/>
      <dgm:spPr/>
      <dgm:t>
        <a:bodyPr/>
        <a:lstStyle/>
        <a:p>
          <a:endParaRPr lang="ru-RU"/>
        </a:p>
      </dgm:t>
    </dgm:pt>
    <dgm:pt modelId="{239ABEF4-BC81-4DA2-9387-CCEFDB963E00}" type="pres">
      <dgm:prSet presAssocID="{2D3BA451-B431-44CE-B4AA-D23E8CE77C1B}" presName="hierChild2" presStyleCnt="0"/>
      <dgm:spPr/>
    </dgm:pt>
    <dgm:pt modelId="{EE39B7F3-98EC-4372-AFA2-48A4673DDC8B}" type="pres">
      <dgm:prSet presAssocID="{2D3BA451-B431-44CE-B4AA-D23E8CE77C1B}" presName="hierChild3" presStyleCnt="0"/>
      <dgm:spPr/>
    </dgm:pt>
    <dgm:pt modelId="{C526B241-A36D-43EA-A0EB-DF14D9673945}" type="pres">
      <dgm:prSet presAssocID="{5CBE93B0-62E8-4715-B77F-5CE7D8280328}" presName="Name111" presStyleLbl="parChTrans1D2" presStyleIdx="0" presStyleCnt="2"/>
      <dgm:spPr/>
      <dgm:t>
        <a:bodyPr/>
        <a:lstStyle/>
        <a:p>
          <a:endParaRPr lang="ru-RU"/>
        </a:p>
      </dgm:t>
    </dgm:pt>
    <dgm:pt modelId="{5DA9BB7F-9021-45D8-A4EB-F1B10E5AA7A6}" type="pres">
      <dgm:prSet presAssocID="{439C8C16-7286-4D18-AEC7-A12C2F9224DE}" presName="hierRoot3" presStyleCnt="0">
        <dgm:presLayoutVars>
          <dgm:hierBranch val="init"/>
        </dgm:presLayoutVars>
      </dgm:prSet>
      <dgm:spPr/>
    </dgm:pt>
    <dgm:pt modelId="{8CFC76FD-4653-44DF-9391-31D8A48A3F59}" type="pres">
      <dgm:prSet presAssocID="{439C8C16-7286-4D18-AEC7-A12C2F9224DE}" presName="rootComposite3" presStyleCnt="0"/>
      <dgm:spPr/>
    </dgm:pt>
    <dgm:pt modelId="{9A0EAAD6-32AB-4E3F-97D4-422385E08A6D}" type="pres">
      <dgm:prSet presAssocID="{439C8C16-7286-4D18-AEC7-A12C2F9224DE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CE4B82C-F181-4B21-AC96-30771800823D}" type="pres">
      <dgm:prSet presAssocID="{439C8C16-7286-4D18-AEC7-A12C2F9224DE}" presName="rootConnector3" presStyleLbl="asst1" presStyleIdx="0" presStyleCnt="2"/>
      <dgm:spPr/>
      <dgm:t>
        <a:bodyPr/>
        <a:lstStyle/>
        <a:p>
          <a:endParaRPr lang="ru-RU"/>
        </a:p>
      </dgm:t>
    </dgm:pt>
    <dgm:pt modelId="{6438EEA5-E8CF-4A8C-AED7-0F4978E7CF56}" type="pres">
      <dgm:prSet presAssocID="{439C8C16-7286-4D18-AEC7-A12C2F9224DE}" presName="hierChild6" presStyleCnt="0"/>
      <dgm:spPr/>
    </dgm:pt>
    <dgm:pt modelId="{2B6F3A13-70AD-4D59-8E71-267F636EB819}" type="pres">
      <dgm:prSet presAssocID="{50518A0E-039C-4C05-B9B8-26E6F0F47241}" presName="Name37" presStyleLbl="parChTrans1D3" presStyleIdx="0" presStyleCnt="2"/>
      <dgm:spPr/>
      <dgm:t>
        <a:bodyPr/>
        <a:lstStyle/>
        <a:p>
          <a:endParaRPr lang="ru-RU"/>
        </a:p>
      </dgm:t>
    </dgm:pt>
    <dgm:pt modelId="{7A16177D-F559-4230-9D9C-5108658EA5C0}" type="pres">
      <dgm:prSet presAssocID="{15A9F1F7-ED8B-4D2E-8599-AC4D7D825CDD}" presName="hierRoot2" presStyleCnt="0">
        <dgm:presLayoutVars>
          <dgm:hierBranch val="init"/>
        </dgm:presLayoutVars>
      </dgm:prSet>
      <dgm:spPr/>
    </dgm:pt>
    <dgm:pt modelId="{A6EDFEB0-6C49-401C-A866-09A6727C3E4E}" type="pres">
      <dgm:prSet presAssocID="{15A9F1F7-ED8B-4D2E-8599-AC4D7D825CDD}" presName="rootComposite" presStyleCnt="0"/>
      <dgm:spPr/>
    </dgm:pt>
    <dgm:pt modelId="{0642AEFB-B0F2-40ED-8D89-7D0E94865E65}" type="pres">
      <dgm:prSet presAssocID="{15A9F1F7-ED8B-4D2E-8599-AC4D7D825CDD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CFF51DA-7885-467F-B8C4-DA5F546D63AF}" type="pres">
      <dgm:prSet presAssocID="{15A9F1F7-ED8B-4D2E-8599-AC4D7D825CDD}" presName="rootConnector" presStyleLbl="node3" presStyleIdx="0" presStyleCnt="2"/>
      <dgm:spPr/>
      <dgm:t>
        <a:bodyPr/>
        <a:lstStyle/>
        <a:p>
          <a:endParaRPr lang="ru-RU"/>
        </a:p>
      </dgm:t>
    </dgm:pt>
    <dgm:pt modelId="{87014007-33C5-4F6E-ACFC-B5C6F13B34B2}" type="pres">
      <dgm:prSet presAssocID="{15A9F1F7-ED8B-4D2E-8599-AC4D7D825CDD}" presName="hierChild4" presStyleCnt="0"/>
      <dgm:spPr/>
    </dgm:pt>
    <dgm:pt modelId="{89771ED9-66DF-455F-98A8-2D3E225BBCC2}" type="pres">
      <dgm:prSet presAssocID="{15A9F1F7-ED8B-4D2E-8599-AC4D7D825CDD}" presName="hierChild5" presStyleCnt="0"/>
      <dgm:spPr/>
    </dgm:pt>
    <dgm:pt modelId="{EE8E5FC9-30DC-4CE6-9470-45D249E7488F}" type="pres">
      <dgm:prSet presAssocID="{439C8C16-7286-4D18-AEC7-A12C2F9224DE}" presName="hierChild7" presStyleCnt="0"/>
      <dgm:spPr/>
    </dgm:pt>
    <dgm:pt modelId="{6ECD0D14-BE62-4C37-A2F5-6E361932DB34}" type="pres">
      <dgm:prSet presAssocID="{3201E2DB-777D-4440-8AF9-F8C168FE8038}" presName="Name111" presStyleLbl="parChTrans1D2" presStyleIdx="1" presStyleCnt="2"/>
      <dgm:spPr/>
      <dgm:t>
        <a:bodyPr/>
        <a:lstStyle/>
        <a:p>
          <a:endParaRPr lang="ru-RU"/>
        </a:p>
      </dgm:t>
    </dgm:pt>
    <dgm:pt modelId="{B1948618-8DB0-4383-9360-BCC29CDEA7C9}" type="pres">
      <dgm:prSet presAssocID="{B2D8F82A-944C-4224-BF90-EBF312F6A5C9}" presName="hierRoot3" presStyleCnt="0">
        <dgm:presLayoutVars>
          <dgm:hierBranch val="init"/>
        </dgm:presLayoutVars>
      </dgm:prSet>
      <dgm:spPr/>
    </dgm:pt>
    <dgm:pt modelId="{30C6EB4B-CA31-4882-9AAA-62DF410B888E}" type="pres">
      <dgm:prSet presAssocID="{B2D8F82A-944C-4224-BF90-EBF312F6A5C9}" presName="rootComposite3" presStyleCnt="0"/>
      <dgm:spPr/>
    </dgm:pt>
    <dgm:pt modelId="{7C0FEFE3-6F97-4102-A4C7-A7F4DD6BB733}" type="pres">
      <dgm:prSet presAssocID="{B2D8F82A-944C-4224-BF90-EBF312F6A5C9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D3724A6-1175-413B-BAD3-DF9F0883F17B}" type="pres">
      <dgm:prSet presAssocID="{B2D8F82A-944C-4224-BF90-EBF312F6A5C9}" presName="rootConnector3" presStyleLbl="asst1" presStyleIdx="1" presStyleCnt="2"/>
      <dgm:spPr/>
      <dgm:t>
        <a:bodyPr/>
        <a:lstStyle/>
        <a:p>
          <a:endParaRPr lang="ru-RU"/>
        </a:p>
      </dgm:t>
    </dgm:pt>
    <dgm:pt modelId="{6185CF04-7D16-4456-AC45-A919E0616D1C}" type="pres">
      <dgm:prSet presAssocID="{B2D8F82A-944C-4224-BF90-EBF312F6A5C9}" presName="hierChild6" presStyleCnt="0"/>
      <dgm:spPr/>
    </dgm:pt>
    <dgm:pt modelId="{EA21AFA5-3A88-4784-A501-B02D0CE88900}" type="pres">
      <dgm:prSet presAssocID="{A6664732-F3C8-49E6-888D-A64C7CFDD970}" presName="Name37" presStyleLbl="parChTrans1D3" presStyleIdx="1" presStyleCnt="2"/>
      <dgm:spPr/>
      <dgm:t>
        <a:bodyPr/>
        <a:lstStyle/>
        <a:p>
          <a:endParaRPr lang="ru-RU"/>
        </a:p>
      </dgm:t>
    </dgm:pt>
    <dgm:pt modelId="{198E1075-170D-4699-AC11-36A0566141E1}" type="pres">
      <dgm:prSet presAssocID="{56412D0A-197D-4F63-91E9-8CAF36AF24E0}" presName="hierRoot2" presStyleCnt="0">
        <dgm:presLayoutVars>
          <dgm:hierBranch val="init"/>
        </dgm:presLayoutVars>
      </dgm:prSet>
      <dgm:spPr/>
    </dgm:pt>
    <dgm:pt modelId="{136E51FD-3C12-47DC-80CD-DC575760D30F}" type="pres">
      <dgm:prSet presAssocID="{56412D0A-197D-4F63-91E9-8CAF36AF24E0}" presName="rootComposite" presStyleCnt="0"/>
      <dgm:spPr/>
    </dgm:pt>
    <dgm:pt modelId="{8A5757F8-9F5F-4FB4-A3C2-0BE5886BD016}" type="pres">
      <dgm:prSet presAssocID="{56412D0A-197D-4F63-91E9-8CAF36AF24E0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1D9E17E-5589-4043-914D-3658FFB45E93}" type="pres">
      <dgm:prSet presAssocID="{56412D0A-197D-4F63-91E9-8CAF36AF24E0}" presName="rootConnector" presStyleLbl="node3" presStyleIdx="1" presStyleCnt="2"/>
      <dgm:spPr/>
      <dgm:t>
        <a:bodyPr/>
        <a:lstStyle/>
        <a:p>
          <a:endParaRPr lang="ru-RU"/>
        </a:p>
      </dgm:t>
    </dgm:pt>
    <dgm:pt modelId="{AD5CAB0F-2BC1-470B-9958-4FB9A2F8E55F}" type="pres">
      <dgm:prSet presAssocID="{56412D0A-197D-4F63-91E9-8CAF36AF24E0}" presName="hierChild4" presStyleCnt="0"/>
      <dgm:spPr/>
    </dgm:pt>
    <dgm:pt modelId="{1DCCBCE1-553C-4822-BED4-308144DEBA04}" type="pres">
      <dgm:prSet presAssocID="{56412D0A-197D-4F63-91E9-8CAF36AF24E0}" presName="hierChild5" presStyleCnt="0"/>
      <dgm:spPr/>
    </dgm:pt>
    <dgm:pt modelId="{DD373F43-FDCE-461E-8415-D4AB6982330E}" type="pres">
      <dgm:prSet presAssocID="{B2D8F82A-944C-4224-BF90-EBF312F6A5C9}" presName="hierChild7" presStyleCnt="0"/>
      <dgm:spPr/>
    </dgm:pt>
  </dgm:ptLst>
  <dgm:cxnLst>
    <dgm:cxn modelId="{8DC2D027-93A3-446A-9B8D-3A10C070AA66}" type="presOf" srcId="{56412D0A-197D-4F63-91E9-8CAF36AF24E0}" destId="{E1D9E17E-5589-4043-914D-3658FFB45E93}" srcOrd="1" destOrd="0" presId="urn:microsoft.com/office/officeart/2005/8/layout/orgChart1"/>
    <dgm:cxn modelId="{8276B3DF-7AD5-4351-9A6A-0C59FE655B0A}" type="presOf" srcId="{2D3BA451-B431-44CE-B4AA-D23E8CE77C1B}" destId="{1D52775C-4335-46BB-99A9-DB6069184197}" srcOrd="0" destOrd="0" presId="urn:microsoft.com/office/officeart/2005/8/layout/orgChart1"/>
    <dgm:cxn modelId="{71A3EE00-B6A8-48DF-B9DC-729C5273B363}" type="presOf" srcId="{15A9F1F7-ED8B-4D2E-8599-AC4D7D825CDD}" destId="{5CFF51DA-7885-467F-B8C4-DA5F546D63AF}" srcOrd="1" destOrd="0" presId="urn:microsoft.com/office/officeart/2005/8/layout/orgChart1"/>
    <dgm:cxn modelId="{B4BBE2F6-7856-4239-B168-DE312A794C8D}" type="presOf" srcId="{B2D8F82A-944C-4224-BF90-EBF312F6A5C9}" destId="{1D3724A6-1175-413B-BAD3-DF9F0883F17B}" srcOrd="1" destOrd="0" presId="urn:microsoft.com/office/officeart/2005/8/layout/orgChart1"/>
    <dgm:cxn modelId="{2A2D60E3-283E-4A6B-8FB7-5C80C652A48D}" type="presOf" srcId="{B2D8F82A-944C-4224-BF90-EBF312F6A5C9}" destId="{7C0FEFE3-6F97-4102-A4C7-A7F4DD6BB733}" srcOrd="0" destOrd="0" presId="urn:microsoft.com/office/officeart/2005/8/layout/orgChart1"/>
    <dgm:cxn modelId="{6408E78C-DF14-499A-AF6E-19D652EA60CA}" type="presOf" srcId="{2D3BA451-B431-44CE-B4AA-D23E8CE77C1B}" destId="{19066650-1EEE-44F4-8C69-51F01AA7D4DA}" srcOrd="1" destOrd="0" presId="urn:microsoft.com/office/officeart/2005/8/layout/orgChart1"/>
    <dgm:cxn modelId="{BA8288C1-A9DF-4263-AFCF-024FEF1601AB}" srcId="{2D3BA451-B431-44CE-B4AA-D23E8CE77C1B}" destId="{439C8C16-7286-4D18-AEC7-A12C2F9224DE}" srcOrd="0" destOrd="0" parTransId="{5CBE93B0-62E8-4715-B77F-5CE7D8280328}" sibTransId="{0DB8BFB3-E30E-4DE9-8F84-837C3DC8C486}"/>
    <dgm:cxn modelId="{F12DD108-DF9F-4201-999B-A364BCE00C07}" type="presOf" srcId="{50518A0E-039C-4C05-B9B8-26E6F0F47241}" destId="{2B6F3A13-70AD-4D59-8E71-267F636EB819}" srcOrd="0" destOrd="0" presId="urn:microsoft.com/office/officeart/2005/8/layout/orgChart1"/>
    <dgm:cxn modelId="{5691C89F-7770-48FC-888E-24A846EE8E4D}" type="presOf" srcId="{3201E2DB-777D-4440-8AF9-F8C168FE8038}" destId="{6ECD0D14-BE62-4C37-A2F5-6E361932DB34}" srcOrd="0" destOrd="0" presId="urn:microsoft.com/office/officeart/2005/8/layout/orgChart1"/>
    <dgm:cxn modelId="{AD455521-0B89-42C7-BABA-7D50CE05E2D6}" type="presOf" srcId="{439C8C16-7286-4D18-AEC7-A12C2F9224DE}" destId="{9A0EAAD6-32AB-4E3F-97D4-422385E08A6D}" srcOrd="0" destOrd="0" presId="urn:microsoft.com/office/officeart/2005/8/layout/orgChart1"/>
    <dgm:cxn modelId="{5CA262F1-C687-4DEE-BF57-7D0F46577A13}" type="presOf" srcId="{56412D0A-197D-4F63-91E9-8CAF36AF24E0}" destId="{8A5757F8-9F5F-4FB4-A3C2-0BE5886BD016}" srcOrd="0" destOrd="0" presId="urn:microsoft.com/office/officeart/2005/8/layout/orgChart1"/>
    <dgm:cxn modelId="{B95109F8-BE40-4A87-A7C9-B7EC47C33250}" type="presOf" srcId="{C22FE6AB-CCBB-4E78-988F-091FD7F6484A}" destId="{68686CF1-1C68-424C-8CA6-7B83DE69D1B3}" srcOrd="0" destOrd="0" presId="urn:microsoft.com/office/officeart/2005/8/layout/orgChart1"/>
    <dgm:cxn modelId="{D7B8FA91-B75A-480D-814F-E0CC5A7A6BAA}" type="presOf" srcId="{439C8C16-7286-4D18-AEC7-A12C2F9224DE}" destId="{1CE4B82C-F181-4B21-AC96-30771800823D}" srcOrd="1" destOrd="0" presId="urn:microsoft.com/office/officeart/2005/8/layout/orgChart1"/>
    <dgm:cxn modelId="{C7C4AD3B-4CA1-4041-8EF6-0A548E509BB9}" type="presOf" srcId="{15A9F1F7-ED8B-4D2E-8599-AC4D7D825CDD}" destId="{0642AEFB-B0F2-40ED-8D89-7D0E94865E65}" srcOrd="0" destOrd="0" presId="urn:microsoft.com/office/officeart/2005/8/layout/orgChart1"/>
    <dgm:cxn modelId="{A382EF5A-63D2-4BD5-A20E-F1E321FE7330}" srcId="{B2D8F82A-944C-4224-BF90-EBF312F6A5C9}" destId="{56412D0A-197D-4F63-91E9-8CAF36AF24E0}" srcOrd="0" destOrd="0" parTransId="{A6664732-F3C8-49E6-888D-A64C7CFDD970}" sibTransId="{7CD8C868-F39B-4AEA-A682-FA70683B7F74}"/>
    <dgm:cxn modelId="{69BE6C61-A1FB-41D7-B9FD-B97B501EDCC8}" type="presOf" srcId="{A6664732-F3C8-49E6-888D-A64C7CFDD970}" destId="{EA21AFA5-3A88-4784-A501-B02D0CE88900}" srcOrd="0" destOrd="0" presId="urn:microsoft.com/office/officeart/2005/8/layout/orgChart1"/>
    <dgm:cxn modelId="{28EDE36D-0F77-4052-AD65-18E190E7B32D}" srcId="{C22FE6AB-CCBB-4E78-988F-091FD7F6484A}" destId="{2D3BA451-B431-44CE-B4AA-D23E8CE77C1B}" srcOrd="0" destOrd="0" parTransId="{C1EBF4F4-4020-4AA4-942A-D62362E80B7F}" sibTransId="{2508C8ED-E1B2-4BAB-A598-D7045C986376}"/>
    <dgm:cxn modelId="{226B8012-0102-448F-8AA3-4377ABAC04D9}" srcId="{2D3BA451-B431-44CE-B4AA-D23E8CE77C1B}" destId="{B2D8F82A-944C-4224-BF90-EBF312F6A5C9}" srcOrd="1" destOrd="0" parTransId="{3201E2DB-777D-4440-8AF9-F8C168FE8038}" sibTransId="{9095E232-083F-488E-A389-9816C5B96D47}"/>
    <dgm:cxn modelId="{63ED3803-6BB5-4CB1-9FDD-95BFEC3A5369}" type="presOf" srcId="{5CBE93B0-62E8-4715-B77F-5CE7D8280328}" destId="{C526B241-A36D-43EA-A0EB-DF14D9673945}" srcOrd="0" destOrd="0" presId="urn:microsoft.com/office/officeart/2005/8/layout/orgChart1"/>
    <dgm:cxn modelId="{4A4D04B4-32D1-4464-A031-B3C5C49BCA2C}" srcId="{439C8C16-7286-4D18-AEC7-A12C2F9224DE}" destId="{15A9F1F7-ED8B-4D2E-8599-AC4D7D825CDD}" srcOrd="0" destOrd="0" parTransId="{50518A0E-039C-4C05-B9B8-26E6F0F47241}" sibTransId="{91EA26AF-089D-4FF3-AD1E-D598F3EF4DAF}"/>
    <dgm:cxn modelId="{93E9B8E7-F324-4FCF-8E66-537720D2727A}" type="presParOf" srcId="{68686CF1-1C68-424C-8CA6-7B83DE69D1B3}" destId="{7BCF7269-3D2F-4538-9239-B4C52DB68F59}" srcOrd="0" destOrd="0" presId="urn:microsoft.com/office/officeart/2005/8/layout/orgChart1"/>
    <dgm:cxn modelId="{B2E547CC-54ED-4F79-85A5-C0028F036AA4}" type="presParOf" srcId="{7BCF7269-3D2F-4538-9239-B4C52DB68F59}" destId="{A89CDE30-E220-47BC-907A-E07C7E0C9AE5}" srcOrd="0" destOrd="0" presId="urn:microsoft.com/office/officeart/2005/8/layout/orgChart1"/>
    <dgm:cxn modelId="{BE6EB0D7-6139-4F35-BD9E-62D04EEFA302}" type="presParOf" srcId="{A89CDE30-E220-47BC-907A-E07C7E0C9AE5}" destId="{1D52775C-4335-46BB-99A9-DB6069184197}" srcOrd="0" destOrd="0" presId="urn:microsoft.com/office/officeart/2005/8/layout/orgChart1"/>
    <dgm:cxn modelId="{185D72FD-4F7D-41AA-BE79-E269F3330EA9}" type="presParOf" srcId="{A89CDE30-E220-47BC-907A-E07C7E0C9AE5}" destId="{19066650-1EEE-44F4-8C69-51F01AA7D4DA}" srcOrd="1" destOrd="0" presId="urn:microsoft.com/office/officeart/2005/8/layout/orgChart1"/>
    <dgm:cxn modelId="{841E302A-76C0-4585-B535-BF3D6D77C379}" type="presParOf" srcId="{7BCF7269-3D2F-4538-9239-B4C52DB68F59}" destId="{239ABEF4-BC81-4DA2-9387-CCEFDB963E00}" srcOrd="1" destOrd="0" presId="urn:microsoft.com/office/officeart/2005/8/layout/orgChart1"/>
    <dgm:cxn modelId="{EFC25743-8272-4A59-A9C1-6154A4E53061}" type="presParOf" srcId="{7BCF7269-3D2F-4538-9239-B4C52DB68F59}" destId="{EE39B7F3-98EC-4372-AFA2-48A4673DDC8B}" srcOrd="2" destOrd="0" presId="urn:microsoft.com/office/officeart/2005/8/layout/orgChart1"/>
    <dgm:cxn modelId="{EB6C8B49-F8BD-46B1-8A20-3E275C9A5DE4}" type="presParOf" srcId="{EE39B7F3-98EC-4372-AFA2-48A4673DDC8B}" destId="{C526B241-A36D-43EA-A0EB-DF14D9673945}" srcOrd="0" destOrd="0" presId="urn:microsoft.com/office/officeart/2005/8/layout/orgChart1"/>
    <dgm:cxn modelId="{F61DF658-A9C2-4DEB-A026-F9A7239BAE1B}" type="presParOf" srcId="{EE39B7F3-98EC-4372-AFA2-48A4673DDC8B}" destId="{5DA9BB7F-9021-45D8-A4EB-F1B10E5AA7A6}" srcOrd="1" destOrd="0" presId="urn:microsoft.com/office/officeart/2005/8/layout/orgChart1"/>
    <dgm:cxn modelId="{BC25FDB4-4A67-4C83-9862-E6227AF4C275}" type="presParOf" srcId="{5DA9BB7F-9021-45D8-A4EB-F1B10E5AA7A6}" destId="{8CFC76FD-4653-44DF-9391-31D8A48A3F59}" srcOrd="0" destOrd="0" presId="urn:microsoft.com/office/officeart/2005/8/layout/orgChart1"/>
    <dgm:cxn modelId="{9D1D3E74-82B2-4364-9433-461EAC04303C}" type="presParOf" srcId="{8CFC76FD-4653-44DF-9391-31D8A48A3F59}" destId="{9A0EAAD6-32AB-4E3F-97D4-422385E08A6D}" srcOrd="0" destOrd="0" presId="urn:microsoft.com/office/officeart/2005/8/layout/orgChart1"/>
    <dgm:cxn modelId="{A6FD5C62-5F01-48CB-86C4-AF9111703194}" type="presParOf" srcId="{8CFC76FD-4653-44DF-9391-31D8A48A3F59}" destId="{1CE4B82C-F181-4B21-AC96-30771800823D}" srcOrd="1" destOrd="0" presId="urn:microsoft.com/office/officeart/2005/8/layout/orgChart1"/>
    <dgm:cxn modelId="{5F80DD51-6EF3-407F-BBA4-3652F005895F}" type="presParOf" srcId="{5DA9BB7F-9021-45D8-A4EB-F1B10E5AA7A6}" destId="{6438EEA5-E8CF-4A8C-AED7-0F4978E7CF56}" srcOrd="1" destOrd="0" presId="urn:microsoft.com/office/officeart/2005/8/layout/orgChart1"/>
    <dgm:cxn modelId="{D7C49C1B-7373-49FC-BB47-18714F19ED0E}" type="presParOf" srcId="{6438EEA5-E8CF-4A8C-AED7-0F4978E7CF56}" destId="{2B6F3A13-70AD-4D59-8E71-267F636EB819}" srcOrd="0" destOrd="0" presId="urn:microsoft.com/office/officeart/2005/8/layout/orgChart1"/>
    <dgm:cxn modelId="{B438ADCE-01A6-434F-AF1A-61CE259B443F}" type="presParOf" srcId="{6438EEA5-E8CF-4A8C-AED7-0F4978E7CF56}" destId="{7A16177D-F559-4230-9D9C-5108658EA5C0}" srcOrd="1" destOrd="0" presId="urn:microsoft.com/office/officeart/2005/8/layout/orgChart1"/>
    <dgm:cxn modelId="{18603660-BD28-460E-8D46-52A096AEAC7E}" type="presParOf" srcId="{7A16177D-F559-4230-9D9C-5108658EA5C0}" destId="{A6EDFEB0-6C49-401C-A866-09A6727C3E4E}" srcOrd="0" destOrd="0" presId="urn:microsoft.com/office/officeart/2005/8/layout/orgChart1"/>
    <dgm:cxn modelId="{84E1F86C-E3A5-4251-8A17-B6A7A10AAFA7}" type="presParOf" srcId="{A6EDFEB0-6C49-401C-A866-09A6727C3E4E}" destId="{0642AEFB-B0F2-40ED-8D89-7D0E94865E65}" srcOrd="0" destOrd="0" presId="urn:microsoft.com/office/officeart/2005/8/layout/orgChart1"/>
    <dgm:cxn modelId="{9DE6D919-A16E-43C2-A494-24F038A876C9}" type="presParOf" srcId="{A6EDFEB0-6C49-401C-A866-09A6727C3E4E}" destId="{5CFF51DA-7885-467F-B8C4-DA5F546D63AF}" srcOrd="1" destOrd="0" presId="urn:microsoft.com/office/officeart/2005/8/layout/orgChart1"/>
    <dgm:cxn modelId="{30F734B0-37AD-47FC-B3AD-57F3FB481FA1}" type="presParOf" srcId="{7A16177D-F559-4230-9D9C-5108658EA5C0}" destId="{87014007-33C5-4F6E-ACFC-B5C6F13B34B2}" srcOrd="1" destOrd="0" presId="urn:microsoft.com/office/officeart/2005/8/layout/orgChart1"/>
    <dgm:cxn modelId="{D0369847-37B2-49FF-A2FC-958DBE36AA0E}" type="presParOf" srcId="{7A16177D-F559-4230-9D9C-5108658EA5C0}" destId="{89771ED9-66DF-455F-98A8-2D3E225BBCC2}" srcOrd="2" destOrd="0" presId="urn:microsoft.com/office/officeart/2005/8/layout/orgChart1"/>
    <dgm:cxn modelId="{448C268D-D387-4575-9EE8-4247BAC3F9F9}" type="presParOf" srcId="{5DA9BB7F-9021-45D8-A4EB-F1B10E5AA7A6}" destId="{EE8E5FC9-30DC-4CE6-9470-45D249E7488F}" srcOrd="2" destOrd="0" presId="urn:microsoft.com/office/officeart/2005/8/layout/orgChart1"/>
    <dgm:cxn modelId="{67C10484-F178-4DD4-9977-01897E9771D6}" type="presParOf" srcId="{EE39B7F3-98EC-4372-AFA2-48A4673DDC8B}" destId="{6ECD0D14-BE62-4C37-A2F5-6E361932DB34}" srcOrd="2" destOrd="0" presId="urn:microsoft.com/office/officeart/2005/8/layout/orgChart1"/>
    <dgm:cxn modelId="{1D1EBF57-879C-4808-8F48-267F7E2E024D}" type="presParOf" srcId="{EE39B7F3-98EC-4372-AFA2-48A4673DDC8B}" destId="{B1948618-8DB0-4383-9360-BCC29CDEA7C9}" srcOrd="3" destOrd="0" presId="urn:microsoft.com/office/officeart/2005/8/layout/orgChart1"/>
    <dgm:cxn modelId="{FAD1988D-CFE5-4041-8B6C-95119E65DA28}" type="presParOf" srcId="{B1948618-8DB0-4383-9360-BCC29CDEA7C9}" destId="{30C6EB4B-CA31-4882-9AAA-62DF410B888E}" srcOrd="0" destOrd="0" presId="urn:microsoft.com/office/officeart/2005/8/layout/orgChart1"/>
    <dgm:cxn modelId="{620059EB-5B67-4391-B010-8B6C3392B455}" type="presParOf" srcId="{30C6EB4B-CA31-4882-9AAA-62DF410B888E}" destId="{7C0FEFE3-6F97-4102-A4C7-A7F4DD6BB733}" srcOrd="0" destOrd="0" presId="urn:microsoft.com/office/officeart/2005/8/layout/orgChart1"/>
    <dgm:cxn modelId="{80699361-2A32-40CE-B7FD-8CFDC58B7F6E}" type="presParOf" srcId="{30C6EB4B-CA31-4882-9AAA-62DF410B888E}" destId="{1D3724A6-1175-413B-BAD3-DF9F0883F17B}" srcOrd="1" destOrd="0" presId="urn:microsoft.com/office/officeart/2005/8/layout/orgChart1"/>
    <dgm:cxn modelId="{C5DF5D9F-D762-4B7D-BC90-C2256FE99E5D}" type="presParOf" srcId="{B1948618-8DB0-4383-9360-BCC29CDEA7C9}" destId="{6185CF04-7D16-4456-AC45-A919E0616D1C}" srcOrd="1" destOrd="0" presId="urn:microsoft.com/office/officeart/2005/8/layout/orgChart1"/>
    <dgm:cxn modelId="{3DC0BB53-43C5-4BDF-849A-D0723EFDA241}" type="presParOf" srcId="{6185CF04-7D16-4456-AC45-A919E0616D1C}" destId="{EA21AFA5-3A88-4784-A501-B02D0CE88900}" srcOrd="0" destOrd="0" presId="urn:microsoft.com/office/officeart/2005/8/layout/orgChart1"/>
    <dgm:cxn modelId="{6167F823-45FF-42A0-ACF8-D234A2A0D04D}" type="presParOf" srcId="{6185CF04-7D16-4456-AC45-A919E0616D1C}" destId="{198E1075-170D-4699-AC11-36A0566141E1}" srcOrd="1" destOrd="0" presId="urn:microsoft.com/office/officeart/2005/8/layout/orgChart1"/>
    <dgm:cxn modelId="{5FFEF33B-DA40-45ED-990B-9009AF7D22C4}" type="presParOf" srcId="{198E1075-170D-4699-AC11-36A0566141E1}" destId="{136E51FD-3C12-47DC-80CD-DC575760D30F}" srcOrd="0" destOrd="0" presId="urn:microsoft.com/office/officeart/2005/8/layout/orgChart1"/>
    <dgm:cxn modelId="{61B4496C-7B8A-447C-8635-419601C5941A}" type="presParOf" srcId="{136E51FD-3C12-47DC-80CD-DC575760D30F}" destId="{8A5757F8-9F5F-4FB4-A3C2-0BE5886BD016}" srcOrd="0" destOrd="0" presId="urn:microsoft.com/office/officeart/2005/8/layout/orgChart1"/>
    <dgm:cxn modelId="{DE7559BD-4E4B-4778-BFF6-054C7DE63753}" type="presParOf" srcId="{136E51FD-3C12-47DC-80CD-DC575760D30F}" destId="{E1D9E17E-5589-4043-914D-3658FFB45E93}" srcOrd="1" destOrd="0" presId="urn:microsoft.com/office/officeart/2005/8/layout/orgChart1"/>
    <dgm:cxn modelId="{97464C20-3215-44B5-B2AD-427D3F3A0645}" type="presParOf" srcId="{198E1075-170D-4699-AC11-36A0566141E1}" destId="{AD5CAB0F-2BC1-470B-9958-4FB9A2F8E55F}" srcOrd="1" destOrd="0" presId="urn:microsoft.com/office/officeart/2005/8/layout/orgChart1"/>
    <dgm:cxn modelId="{FF68FC6D-E4AF-4F34-BDCC-6E2B1401158E}" type="presParOf" srcId="{198E1075-170D-4699-AC11-36A0566141E1}" destId="{1DCCBCE1-553C-4822-BED4-308144DEBA04}" srcOrd="2" destOrd="0" presId="urn:microsoft.com/office/officeart/2005/8/layout/orgChart1"/>
    <dgm:cxn modelId="{01EE08F1-2B54-42FC-87DE-571DD5517772}" type="presParOf" srcId="{B1948618-8DB0-4383-9360-BCC29CDEA7C9}" destId="{DD373F43-FDCE-461E-8415-D4AB698233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362498-6DBC-4691-B308-DA1E53B0911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F1603D7-CABB-424F-9C6A-49CC3AC0FACE}">
      <dgm:prSet phldrT="[Текст]"/>
      <dgm:spPr/>
      <dgm:t>
        <a:bodyPr/>
        <a:lstStyle/>
        <a:p>
          <a:r>
            <a:rPr lang="ru-RU" dirty="0" err="1" smtClean="0"/>
            <a:t>Стегосистемы</a:t>
          </a:r>
          <a:endParaRPr lang="ru-RU" dirty="0"/>
        </a:p>
      </dgm:t>
    </dgm:pt>
    <dgm:pt modelId="{5EB510B6-0C01-4C7A-BFC0-F1EEC8B36986}" type="parTrans" cxnId="{39EFB52C-CDB3-41CD-AB9F-93BA94AC7B42}">
      <dgm:prSet/>
      <dgm:spPr/>
      <dgm:t>
        <a:bodyPr/>
        <a:lstStyle/>
        <a:p>
          <a:endParaRPr lang="ru-RU"/>
        </a:p>
      </dgm:t>
    </dgm:pt>
    <dgm:pt modelId="{6B6DF209-AEB9-4DD9-BCF5-70B0807912FF}" type="sibTrans" cxnId="{39EFB52C-CDB3-41CD-AB9F-93BA94AC7B42}">
      <dgm:prSet/>
      <dgm:spPr/>
      <dgm:t>
        <a:bodyPr/>
        <a:lstStyle/>
        <a:p>
          <a:endParaRPr lang="ru-RU"/>
        </a:p>
      </dgm:t>
    </dgm:pt>
    <dgm:pt modelId="{89C00598-70B5-4F89-AF4E-07E62AC6E8C5}">
      <dgm:prSet phldrT="[Текст]"/>
      <dgm:spPr/>
      <dgm:t>
        <a:bodyPr/>
        <a:lstStyle/>
        <a:p>
          <a:r>
            <a:rPr lang="ru-RU" dirty="0" err="1" smtClean="0"/>
            <a:t>Бесключевые</a:t>
          </a:r>
          <a:endParaRPr lang="ru-RU" dirty="0"/>
        </a:p>
      </dgm:t>
    </dgm:pt>
    <dgm:pt modelId="{C03186C7-493F-4918-B281-415208E62CF3}" type="parTrans" cxnId="{0BECC1AA-D8EA-41F6-A20A-E7B695D70922}">
      <dgm:prSet/>
      <dgm:spPr/>
      <dgm:t>
        <a:bodyPr/>
        <a:lstStyle/>
        <a:p>
          <a:endParaRPr lang="ru-RU"/>
        </a:p>
      </dgm:t>
    </dgm:pt>
    <dgm:pt modelId="{D13D48A7-5F22-4527-A732-18F601F156F6}" type="sibTrans" cxnId="{0BECC1AA-D8EA-41F6-A20A-E7B695D70922}">
      <dgm:prSet/>
      <dgm:spPr/>
      <dgm:t>
        <a:bodyPr/>
        <a:lstStyle/>
        <a:p>
          <a:endParaRPr lang="ru-RU"/>
        </a:p>
      </dgm:t>
    </dgm:pt>
    <dgm:pt modelId="{ADEDEECF-32D5-44DC-A98E-B942650B3B48}">
      <dgm:prSet phldrT="[Текст]"/>
      <dgm:spPr/>
      <dgm:t>
        <a:bodyPr/>
        <a:lstStyle/>
        <a:p>
          <a:r>
            <a:rPr lang="ru-RU" dirty="0" smtClean="0"/>
            <a:t>С секретным </a:t>
          </a:r>
          <a:r>
            <a:rPr lang="ru-RU" dirty="0" err="1" smtClean="0"/>
            <a:t>ключем</a:t>
          </a:r>
          <a:endParaRPr lang="ru-RU" dirty="0"/>
        </a:p>
      </dgm:t>
    </dgm:pt>
    <dgm:pt modelId="{4E37372E-C46C-4F84-AE32-A80DCF9E8C36}" type="parTrans" cxnId="{8DE629EE-3D84-486B-8554-3D116B8674D8}">
      <dgm:prSet/>
      <dgm:spPr/>
      <dgm:t>
        <a:bodyPr/>
        <a:lstStyle/>
        <a:p>
          <a:endParaRPr lang="ru-RU"/>
        </a:p>
      </dgm:t>
    </dgm:pt>
    <dgm:pt modelId="{DFA3F5D7-ED42-4B24-AA9C-C60CED1AA4EA}" type="sibTrans" cxnId="{8DE629EE-3D84-486B-8554-3D116B8674D8}">
      <dgm:prSet/>
      <dgm:spPr/>
      <dgm:t>
        <a:bodyPr/>
        <a:lstStyle/>
        <a:p>
          <a:endParaRPr lang="ru-RU"/>
        </a:p>
      </dgm:t>
    </dgm:pt>
    <dgm:pt modelId="{D0D3BF00-8595-4C1F-8DC2-B4E955AFA410}">
      <dgm:prSet phldrT="[Текст]"/>
      <dgm:spPr/>
      <dgm:t>
        <a:bodyPr/>
        <a:lstStyle/>
        <a:p>
          <a:r>
            <a:rPr lang="ru-RU" dirty="0" smtClean="0"/>
            <a:t>С открытым </a:t>
          </a:r>
          <a:r>
            <a:rPr lang="ru-RU" dirty="0" err="1" smtClean="0"/>
            <a:t>ключем</a:t>
          </a:r>
          <a:endParaRPr lang="ru-RU" dirty="0"/>
        </a:p>
      </dgm:t>
    </dgm:pt>
    <dgm:pt modelId="{BE5DAFBF-A0B2-4267-B2E4-98621E4466BD}" type="parTrans" cxnId="{DF28727E-BAE0-45B9-A0D7-334C4E7EF972}">
      <dgm:prSet/>
      <dgm:spPr/>
      <dgm:t>
        <a:bodyPr/>
        <a:lstStyle/>
        <a:p>
          <a:endParaRPr lang="ru-RU"/>
        </a:p>
      </dgm:t>
    </dgm:pt>
    <dgm:pt modelId="{0FAC4CBE-1E43-429E-94DB-10B97305A2A1}" type="sibTrans" cxnId="{DF28727E-BAE0-45B9-A0D7-334C4E7EF972}">
      <dgm:prSet/>
      <dgm:spPr/>
      <dgm:t>
        <a:bodyPr/>
        <a:lstStyle/>
        <a:p>
          <a:endParaRPr lang="ru-RU"/>
        </a:p>
      </dgm:t>
    </dgm:pt>
    <dgm:pt modelId="{2D5E381D-890A-42EC-8683-856ED5B16941}">
      <dgm:prSet/>
      <dgm:spPr/>
      <dgm:t>
        <a:bodyPr/>
        <a:lstStyle/>
        <a:p>
          <a:r>
            <a:rPr lang="ru-RU" dirty="0" smtClean="0"/>
            <a:t>Смешанные</a:t>
          </a:r>
          <a:endParaRPr lang="ru-RU" dirty="0"/>
        </a:p>
      </dgm:t>
    </dgm:pt>
    <dgm:pt modelId="{CDD92BC9-9777-48FB-9C09-B302280BEF92}" type="parTrans" cxnId="{5FE44F39-2A75-43AA-9A48-06F4849C2EBD}">
      <dgm:prSet/>
      <dgm:spPr/>
      <dgm:t>
        <a:bodyPr/>
        <a:lstStyle/>
        <a:p>
          <a:endParaRPr lang="ru-RU"/>
        </a:p>
      </dgm:t>
    </dgm:pt>
    <dgm:pt modelId="{6841F2C8-B99B-4A6A-9F64-DB8C037CB395}" type="sibTrans" cxnId="{5FE44F39-2A75-43AA-9A48-06F4849C2EBD}">
      <dgm:prSet/>
      <dgm:spPr/>
      <dgm:t>
        <a:bodyPr/>
        <a:lstStyle/>
        <a:p>
          <a:endParaRPr lang="ru-RU"/>
        </a:p>
      </dgm:t>
    </dgm:pt>
    <dgm:pt modelId="{ED9222E2-16AE-45B6-B5FB-F7C9C685EACA}" type="pres">
      <dgm:prSet presAssocID="{68362498-6DBC-4691-B308-DA1E53B091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B17D5561-C968-409E-9450-65428012AA53}" type="pres">
      <dgm:prSet presAssocID="{DF1603D7-CABB-424F-9C6A-49CC3AC0FACE}" presName="hierRoot1" presStyleCnt="0">
        <dgm:presLayoutVars>
          <dgm:hierBranch val="init"/>
        </dgm:presLayoutVars>
      </dgm:prSet>
      <dgm:spPr/>
    </dgm:pt>
    <dgm:pt modelId="{F5158B7D-2CBB-4AD7-8FC4-9336FD62CB17}" type="pres">
      <dgm:prSet presAssocID="{DF1603D7-CABB-424F-9C6A-49CC3AC0FACE}" presName="rootComposite1" presStyleCnt="0"/>
      <dgm:spPr/>
    </dgm:pt>
    <dgm:pt modelId="{9425F8F6-E5B8-4BC4-AFC2-B1CDE9C3E3C8}" type="pres">
      <dgm:prSet presAssocID="{DF1603D7-CABB-424F-9C6A-49CC3AC0FAC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64EB713-4050-48A1-8D9A-8B88D9EB35F2}" type="pres">
      <dgm:prSet presAssocID="{DF1603D7-CABB-424F-9C6A-49CC3AC0FACE}" presName="rootConnector1" presStyleLbl="node1" presStyleIdx="0" presStyleCnt="0"/>
      <dgm:spPr/>
      <dgm:t>
        <a:bodyPr/>
        <a:lstStyle/>
        <a:p>
          <a:endParaRPr lang="ru-RU"/>
        </a:p>
      </dgm:t>
    </dgm:pt>
    <dgm:pt modelId="{CC8A1646-EF36-4EE2-9012-6C840A26CA5E}" type="pres">
      <dgm:prSet presAssocID="{DF1603D7-CABB-424F-9C6A-49CC3AC0FACE}" presName="hierChild2" presStyleCnt="0"/>
      <dgm:spPr/>
    </dgm:pt>
    <dgm:pt modelId="{74ED4CA5-9596-438C-9B69-C2C5CAD176F0}" type="pres">
      <dgm:prSet presAssocID="{C03186C7-493F-4918-B281-415208E62CF3}" presName="Name37" presStyleLbl="parChTrans1D2" presStyleIdx="0" presStyleCnt="4"/>
      <dgm:spPr/>
      <dgm:t>
        <a:bodyPr/>
        <a:lstStyle/>
        <a:p>
          <a:endParaRPr lang="ru-RU"/>
        </a:p>
      </dgm:t>
    </dgm:pt>
    <dgm:pt modelId="{D2854178-A72E-4941-B8D0-42145F604F5A}" type="pres">
      <dgm:prSet presAssocID="{89C00598-70B5-4F89-AF4E-07E62AC6E8C5}" presName="hierRoot2" presStyleCnt="0">
        <dgm:presLayoutVars>
          <dgm:hierBranch val="init"/>
        </dgm:presLayoutVars>
      </dgm:prSet>
      <dgm:spPr/>
    </dgm:pt>
    <dgm:pt modelId="{A877C1BF-7D92-4846-9659-A101DEED5D27}" type="pres">
      <dgm:prSet presAssocID="{89C00598-70B5-4F89-AF4E-07E62AC6E8C5}" presName="rootComposite" presStyleCnt="0"/>
      <dgm:spPr/>
    </dgm:pt>
    <dgm:pt modelId="{D9470799-F50E-4BE2-8450-6307E175D71A}" type="pres">
      <dgm:prSet presAssocID="{89C00598-70B5-4F89-AF4E-07E62AC6E8C5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6C4D11B-A9AD-4807-872E-6F048786B659}" type="pres">
      <dgm:prSet presAssocID="{89C00598-70B5-4F89-AF4E-07E62AC6E8C5}" presName="rootConnector" presStyleLbl="node2" presStyleIdx="0" presStyleCnt="4"/>
      <dgm:spPr/>
      <dgm:t>
        <a:bodyPr/>
        <a:lstStyle/>
        <a:p>
          <a:endParaRPr lang="ru-RU"/>
        </a:p>
      </dgm:t>
    </dgm:pt>
    <dgm:pt modelId="{487BF7F5-837A-4EF7-8BD5-11FF346A457E}" type="pres">
      <dgm:prSet presAssocID="{89C00598-70B5-4F89-AF4E-07E62AC6E8C5}" presName="hierChild4" presStyleCnt="0"/>
      <dgm:spPr/>
    </dgm:pt>
    <dgm:pt modelId="{12A2A85D-A617-4549-8F99-D6E8245787C2}" type="pres">
      <dgm:prSet presAssocID="{89C00598-70B5-4F89-AF4E-07E62AC6E8C5}" presName="hierChild5" presStyleCnt="0"/>
      <dgm:spPr/>
    </dgm:pt>
    <dgm:pt modelId="{167D1D5D-C3F2-4C90-A2DB-5EBF4696AE85}" type="pres">
      <dgm:prSet presAssocID="{4E37372E-C46C-4F84-AE32-A80DCF9E8C36}" presName="Name37" presStyleLbl="parChTrans1D2" presStyleIdx="1" presStyleCnt="4"/>
      <dgm:spPr/>
      <dgm:t>
        <a:bodyPr/>
        <a:lstStyle/>
        <a:p>
          <a:endParaRPr lang="ru-RU"/>
        </a:p>
      </dgm:t>
    </dgm:pt>
    <dgm:pt modelId="{3B0891BE-495B-4DEC-8CDD-B90FB6265C06}" type="pres">
      <dgm:prSet presAssocID="{ADEDEECF-32D5-44DC-A98E-B942650B3B48}" presName="hierRoot2" presStyleCnt="0">
        <dgm:presLayoutVars>
          <dgm:hierBranch val="init"/>
        </dgm:presLayoutVars>
      </dgm:prSet>
      <dgm:spPr/>
    </dgm:pt>
    <dgm:pt modelId="{3F56ABAC-A912-47CB-8ECA-6F186209B01C}" type="pres">
      <dgm:prSet presAssocID="{ADEDEECF-32D5-44DC-A98E-B942650B3B48}" presName="rootComposite" presStyleCnt="0"/>
      <dgm:spPr/>
    </dgm:pt>
    <dgm:pt modelId="{B96F9E6D-0DD2-4BA5-AE34-092DD4D06CCB}" type="pres">
      <dgm:prSet presAssocID="{ADEDEECF-32D5-44DC-A98E-B942650B3B48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DAD2540-1659-4B1C-B48D-EB3D6C1C2AF8}" type="pres">
      <dgm:prSet presAssocID="{ADEDEECF-32D5-44DC-A98E-B942650B3B48}" presName="rootConnector" presStyleLbl="node2" presStyleIdx="1" presStyleCnt="4"/>
      <dgm:spPr/>
      <dgm:t>
        <a:bodyPr/>
        <a:lstStyle/>
        <a:p>
          <a:endParaRPr lang="ru-RU"/>
        </a:p>
      </dgm:t>
    </dgm:pt>
    <dgm:pt modelId="{7F22E746-629C-4157-868D-81D05485ABAF}" type="pres">
      <dgm:prSet presAssocID="{ADEDEECF-32D5-44DC-A98E-B942650B3B48}" presName="hierChild4" presStyleCnt="0"/>
      <dgm:spPr/>
    </dgm:pt>
    <dgm:pt modelId="{DE587EF4-598A-41E5-B09F-EBD8EA261E8F}" type="pres">
      <dgm:prSet presAssocID="{ADEDEECF-32D5-44DC-A98E-B942650B3B48}" presName="hierChild5" presStyleCnt="0"/>
      <dgm:spPr/>
    </dgm:pt>
    <dgm:pt modelId="{A626F31B-6201-4838-AECA-941E09EC4C17}" type="pres">
      <dgm:prSet presAssocID="{BE5DAFBF-A0B2-4267-B2E4-98621E4466BD}" presName="Name37" presStyleLbl="parChTrans1D2" presStyleIdx="2" presStyleCnt="4"/>
      <dgm:spPr/>
      <dgm:t>
        <a:bodyPr/>
        <a:lstStyle/>
        <a:p>
          <a:endParaRPr lang="ru-RU"/>
        </a:p>
      </dgm:t>
    </dgm:pt>
    <dgm:pt modelId="{3ED3F63E-092C-41B0-855A-487C9489C559}" type="pres">
      <dgm:prSet presAssocID="{D0D3BF00-8595-4C1F-8DC2-B4E955AFA410}" presName="hierRoot2" presStyleCnt="0">
        <dgm:presLayoutVars>
          <dgm:hierBranch val="init"/>
        </dgm:presLayoutVars>
      </dgm:prSet>
      <dgm:spPr/>
    </dgm:pt>
    <dgm:pt modelId="{458AFBAD-9556-459F-AD3F-644740085198}" type="pres">
      <dgm:prSet presAssocID="{D0D3BF00-8595-4C1F-8DC2-B4E955AFA410}" presName="rootComposite" presStyleCnt="0"/>
      <dgm:spPr/>
    </dgm:pt>
    <dgm:pt modelId="{831D8799-027A-4A88-87EE-60480776A39B}" type="pres">
      <dgm:prSet presAssocID="{D0D3BF00-8595-4C1F-8DC2-B4E955AFA41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4ECBB94-6062-496F-BB6E-F7F0C42CF8BA}" type="pres">
      <dgm:prSet presAssocID="{D0D3BF00-8595-4C1F-8DC2-B4E955AFA410}" presName="rootConnector" presStyleLbl="node2" presStyleIdx="2" presStyleCnt="4"/>
      <dgm:spPr/>
      <dgm:t>
        <a:bodyPr/>
        <a:lstStyle/>
        <a:p>
          <a:endParaRPr lang="ru-RU"/>
        </a:p>
      </dgm:t>
    </dgm:pt>
    <dgm:pt modelId="{FCEAEB67-2ABF-4261-B03C-0A0E919D42C3}" type="pres">
      <dgm:prSet presAssocID="{D0D3BF00-8595-4C1F-8DC2-B4E955AFA410}" presName="hierChild4" presStyleCnt="0"/>
      <dgm:spPr/>
    </dgm:pt>
    <dgm:pt modelId="{6DEA38D8-7F32-4B2B-89E7-257002A38207}" type="pres">
      <dgm:prSet presAssocID="{D0D3BF00-8595-4C1F-8DC2-B4E955AFA410}" presName="hierChild5" presStyleCnt="0"/>
      <dgm:spPr/>
    </dgm:pt>
    <dgm:pt modelId="{16AEC1F7-44F2-43D0-A3D4-423D0A78399B}" type="pres">
      <dgm:prSet presAssocID="{CDD92BC9-9777-48FB-9C09-B302280BEF92}" presName="Name37" presStyleLbl="parChTrans1D2" presStyleIdx="3" presStyleCnt="4"/>
      <dgm:spPr/>
      <dgm:t>
        <a:bodyPr/>
        <a:lstStyle/>
        <a:p>
          <a:endParaRPr lang="ru-RU"/>
        </a:p>
      </dgm:t>
    </dgm:pt>
    <dgm:pt modelId="{B19BA45E-1ECD-4D9A-88C6-7BF2E8A8AB5E}" type="pres">
      <dgm:prSet presAssocID="{2D5E381D-890A-42EC-8683-856ED5B16941}" presName="hierRoot2" presStyleCnt="0">
        <dgm:presLayoutVars>
          <dgm:hierBranch val="init"/>
        </dgm:presLayoutVars>
      </dgm:prSet>
      <dgm:spPr/>
    </dgm:pt>
    <dgm:pt modelId="{09015666-2127-4F4C-9AA4-1692B9516842}" type="pres">
      <dgm:prSet presAssocID="{2D5E381D-890A-42EC-8683-856ED5B16941}" presName="rootComposite" presStyleCnt="0"/>
      <dgm:spPr/>
    </dgm:pt>
    <dgm:pt modelId="{3E19CBE8-6747-428F-93A4-52E541028323}" type="pres">
      <dgm:prSet presAssocID="{2D5E381D-890A-42EC-8683-856ED5B1694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DC05161-0460-4B44-9FBE-531C712EB562}" type="pres">
      <dgm:prSet presAssocID="{2D5E381D-890A-42EC-8683-856ED5B16941}" presName="rootConnector" presStyleLbl="node2" presStyleIdx="3" presStyleCnt="4"/>
      <dgm:spPr/>
      <dgm:t>
        <a:bodyPr/>
        <a:lstStyle/>
        <a:p>
          <a:endParaRPr lang="ru-RU"/>
        </a:p>
      </dgm:t>
    </dgm:pt>
    <dgm:pt modelId="{B4F7981B-E405-430F-A4BC-AC220EB8F1D1}" type="pres">
      <dgm:prSet presAssocID="{2D5E381D-890A-42EC-8683-856ED5B16941}" presName="hierChild4" presStyleCnt="0"/>
      <dgm:spPr/>
    </dgm:pt>
    <dgm:pt modelId="{7563270B-D490-4790-85E6-C147BF356FFF}" type="pres">
      <dgm:prSet presAssocID="{2D5E381D-890A-42EC-8683-856ED5B16941}" presName="hierChild5" presStyleCnt="0"/>
      <dgm:spPr/>
    </dgm:pt>
    <dgm:pt modelId="{611F355B-1428-4DF2-979D-618449C443F4}" type="pres">
      <dgm:prSet presAssocID="{DF1603D7-CABB-424F-9C6A-49CC3AC0FACE}" presName="hierChild3" presStyleCnt="0"/>
      <dgm:spPr/>
    </dgm:pt>
  </dgm:ptLst>
  <dgm:cxnLst>
    <dgm:cxn modelId="{EE97BA2C-7AC3-458B-8363-ED2D7055373E}" type="presOf" srcId="{D0D3BF00-8595-4C1F-8DC2-B4E955AFA410}" destId="{831D8799-027A-4A88-87EE-60480776A39B}" srcOrd="0" destOrd="0" presId="urn:microsoft.com/office/officeart/2005/8/layout/orgChart1"/>
    <dgm:cxn modelId="{8DE629EE-3D84-486B-8554-3D116B8674D8}" srcId="{DF1603D7-CABB-424F-9C6A-49CC3AC0FACE}" destId="{ADEDEECF-32D5-44DC-A98E-B942650B3B48}" srcOrd="1" destOrd="0" parTransId="{4E37372E-C46C-4F84-AE32-A80DCF9E8C36}" sibTransId="{DFA3F5D7-ED42-4B24-AA9C-C60CED1AA4EA}"/>
    <dgm:cxn modelId="{0BECC1AA-D8EA-41F6-A20A-E7B695D70922}" srcId="{DF1603D7-CABB-424F-9C6A-49CC3AC0FACE}" destId="{89C00598-70B5-4F89-AF4E-07E62AC6E8C5}" srcOrd="0" destOrd="0" parTransId="{C03186C7-493F-4918-B281-415208E62CF3}" sibTransId="{D13D48A7-5F22-4527-A732-18F601F156F6}"/>
    <dgm:cxn modelId="{4B3EE14E-B228-41C8-94F6-629B86B0F5A7}" type="presOf" srcId="{DF1603D7-CABB-424F-9C6A-49CC3AC0FACE}" destId="{9425F8F6-E5B8-4BC4-AFC2-B1CDE9C3E3C8}" srcOrd="0" destOrd="0" presId="urn:microsoft.com/office/officeart/2005/8/layout/orgChart1"/>
    <dgm:cxn modelId="{84E2FCA6-867D-46C1-9CE2-DA183892D1BC}" type="presOf" srcId="{2D5E381D-890A-42EC-8683-856ED5B16941}" destId="{DDC05161-0460-4B44-9FBE-531C712EB562}" srcOrd="1" destOrd="0" presId="urn:microsoft.com/office/officeart/2005/8/layout/orgChart1"/>
    <dgm:cxn modelId="{224C8BE5-F577-471B-9128-887E49DC84F6}" type="presOf" srcId="{CDD92BC9-9777-48FB-9C09-B302280BEF92}" destId="{16AEC1F7-44F2-43D0-A3D4-423D0A78399B}" srcOrd="0" destOrd="0" presId="urn:microsoft.com/office/officeart/2005/8/layout/orgChart1"/>
    <dgm:cxn modelId="{712D08A6-4D6D-4AB0-B1A1-B4711FF25830}" type="presOf" srcId="{68362498-6DBC-4691-B308-DA1E53B09112}" destId="{ED9222E2-16AE-45B6-B5FB-F7C9C685EACA}" srcOrd="0" destOrd="0" presId="urn:microsoft.com/office/officeart/2005/8/layout/orgChart1"/>
    <dgm:cxn modelId="{31D2D9DB-EFBF-4189-99FB-FB7843C4D4B3}" type="presOf" srcId="{C03186C7-493F-4918-B281-415208E62CF3}" destId="{74ED4CA5-9596-438C-9B69-C2C5CAD176F0}" srcOrd="0" destOrd="0" presId="urn:microsoft.com/office/officeart/2005/8/layout/orgChart1"/>
    <dgm:cxn modelId="{BE29E8D8-62AF-4EAF-9B3C-D5A5870E1C7D}" type="presOf" srcId="{DF1603D7-CABB-424F-9C6A-49CC3AC0FACE}" destId="{E64EB713-4050-48A1-8D9A-8B88D9EB35F2}" srcOrd="1" destOrd="0" presId="urn:microsoft.com/office/officeart/2005/8/layout/orgChart1"/>
    <dgm:cxn modelId="{6984833D-6AFF-410D-B7E4-786919B75C12}" type="presOf" srcId="{89C00598-70B5-4F89-AF4E-07E62AC6E8C5}" destId="{06C4D11B-A9AD-4807-872E-6F048786B659}" srcOrd="1" destOrd="0" presId="urn:microsoft.com/office/officeart/2005/8/layout/orgChart1"/>
    <dgm:cxn modelId="{206D9E97-A184-42EC-B5BE-00D2ABD9C4CD}" type="presOf" srcId="{4E37372E-C46C-4F84-AE32-A80DCF9E8C36}" destId="{167D1D5D-C3F2-4C90-A2DB-5EBF4696AE85}" srcOrd="0" destOrd="0" presId="urn:microsoft.com/office/officeart/2005/8/layout/orgChart1"/>
    <dgm:cxn modelId="{EE8599CF-AE0D-4D8E-8BEB-D1959F07EAFD}" type="presOf" srcId="{89C00598-70B5-4F89-AF4E-07E62AC6E8C5}" destId="{D9470799-F50E-4BE2-8450-6307E175D71A}" srcOrd="0" destOrd="0" presId="urn:microsoft.com/office/officeart/2005/8/layout/orgChart1"/>
    <dgm:cxn modelId="{DF28727E-BAE0-45B9-A0D7-334C4E7EF972}" srcId="{DF1603D7-CABB-424F-9C6A-49CC3AC0FACE}" destId="{D0D3BF00-8595-4C1F-8DC2-B4E955AFA410}" srcOrd="2" destOrd="0" parTransId="{BE5DAFBF-A0B2-4267-B2E4-98621E4466BD}" sibTransId="{0FAC4CBE-1E43-429E-94DB-10B97305A2A1}"/>
    <dgm:cxn modelId="{E391564A-3B1D-48F5-B773-C880C9BE6792}" type="presOf" srcId="{2D5E381D-890A-42EC-8683-856ED5B16941}" destId="{3E19CBE8-6747-428F-93A4-52E541028323}" srcOrd="0" destOrd="0" presId="urn:microsoft.com/office/officeart/2005/8/layout/orgChart1"/>
    <dgm:cxn modelId="{F3D074E4-C15B-44F1-96C9-D253E9658428}" type="presOf" srcId="{ADEDEECF-32D5-44DC-A98E-B942650B3B48}" destId="{7DAD2540-1659-4B1C-B48D-EB3D6C1C2AF8}" srcOrd="1" destOrd="0" presId="urn:microsoft.com/office/officeart/2005/8/layout/orgChart1"/>
    <dgm:cxn modelId="{9AC2E04E-26B9-440B-9C9C-864CA0F45F60}" type="presOf" srcId="{BE5DAFBF-A0B2-4267-B2E4-98621E4466BD}" destId="{A626F31B-6201-4838-AECA-941E09EC4C17}" srcOrd="0" destOrd="0" presId="urn:microsoft.com/office/officeart/2005/8/layout/orgChart1"/>
    <dgm:cxn modelId="{3B5F1D90-15E0-481B-BDF0-672EB311D2E5}" type="presOf" srcId="{D0D3BF00-8595-4C1F-8DC2-B4E955AFA410}" destId="{14ECBB94-6062-496F-BB6E-F7F0C42CF8BA}" srcOrd="1" destOrd="0" presId="urn:microsoft.com/office/officeart/2005/8/layout/orgChart1"/>
    <dgm:cxn modelId="{05729D3B-B761-4576-90B8-B76B6DA39F5A}" type="presOf" srcId="{ADEDEECF-32D5-44DC-A98E-B942650B3B48}" destId="{B96F9E6D-0DD2-4BA5-AE34-092DD4D06CCB}" srcOrd="0" destOrd="0" presId="urn:microsoft.com/office/officeart/2005/8/layout/orgChart1"/>
    <dgm:cxn modelId="{5FE44F39-2A75-43AA-9A48-06F4849C2EBD}" srcId="{DF1603D7-CABB-424F-9C6A-49CC3AC0FACE}" destId="{2D5E381D-890A-42EC-8683-856ED5B16941}" srcOrd="3" destOrd="0" parTransId="{CDD92BC9-9777-48FB-9C09-B302280BEF92}" sibTransId="{6841F2C8-B99B-4A6A-9F64-DB8C037CB395}"/>
    <dgm:cxn modelId="{39EFB52C-CDB3-41CD-AB9F-93BA94AC7B42}" srcId="{68362498-6DBC-4691-B308-DA1E53B09112}" destId="{DF1603D7-CABB-424F-9C6A-49CC3AC0FACE}" srcOrd="0" destOrd="0" parTransId="{5EB510B6-0C01-4C7A-BFC0-F1EEC8B36986}" sibTransId="{6B6DF209-AEB9-4DD9-BCF5-70B0807912FF}"/>
    <dgm:cxn modelId="{5E57F327-FED6-4891-85D3-29D823B61345}" type="presParOf" srcId="{ED9222E2-16AE-45B6-B5FB-F7C9C685EACA}" destId="{B17D5561-C968-409E-9450-65428012AA53}" srcOrd="0" destOrd="0" presId="urn:microsoft.com/office/officeart/2005/8/layout/orgChart1"/>
    <dgm:cxn modelId="{248001E7-2898-48EF-B18C-FCCE2843E0B5}" type="presParOf" srcId="{B17D5561-C968-409E-9450-65428012AA53}" destId="{F5158B7D-2CBB-4AD7-8FC4-9336FD62CB17}" srcOrd="0" destOrd="0" presId="urn:microsoft.com/office/officeart/2005/8/layout/orgChart1"/>
    <dgm:cxn modelId="{84954BFD-F2FF-4A0A-AAC0-5C4129848BBC}" type="presParOf" srcId="{F5158B7D-2CBB-4AD7-8FC4-9336FD62CB17}" destId="{9425F8F6-E5B8-4BC4-AFC2-B1CDE9C3E3C8}" srcOrd="0" destOrd="0" presId="urn:microsoft.com/office/officeart/2005/8/layout/orgChart1"/>
    <dgm:cxn modelId="{C2740FFD-FA57-4795-B9B6-F57460EF9568}" type="presParOf" srcId="{F5158B7D-2CBB-4AD7-8FC4-9336FD62CB17}" destId="{E64EB713-4050-48A1-8D9A-8B88D9EB35F2}" srcOrd="1" destOrd="0" presId="urn:microsoft.com/office/officeart/2005/8/layout/orgChart1"/>
    <dgm:cxn modelId="{29F98C4F-526A-41D1-AF31-C0DB37F559F4}" type="presParOf" srcId="{B17D5561-C968-409E-9450-65428012AA53}" destId="{CC8A1646-EF36-4EE2-9012-6C840A26CA5E}" srcOrd="1" destOrd="0" presId="urn:microsoft.com/office/officeart/2005/8/layout/orgChart1"/>
    <dgm:cxn modelId="{ABDEF3EB-39E5-4D28-8F7E-042309819AD3}" type="presParOf" srcId="{CC8A1646-EF36-4EE2-9012-6C840A26CA5E}" destId="{74ED4CA5-9596-438C-9B69-C2C5CAD176F0}" srcOrd="0" destOrd="0" presId="urn:microsoft.com/office/officeart/2005/8/layout/orgChart1"/>
    <dgm:cxn modelId="{334709C5-6ACC-46CE-87DF-3275966DCCD8}" type="presParOf" srcId="{CC8A1646-EF36-4EE2-9012-6C840A26CA5E}" destId="{D2854178-A72E-4941-B8D0-42145F604F5A}" srcOrd="1" destOrd="0" presId="urn:microsoft.com/office/officeart/2005/8/layout/orgChart1"/>
    <dgm:cxn modelId="{515B3369-C8ED-40DC-BF3F-BC2CC387658C}" type="presParOf" srcId="{D2854178-A72E-4941-B8D0-42145F604F5A}" destId="{A877C1BF-7D92-4846-9659-A101DEED5D27}" srcOrd="0" destOrd="0" presId="urn:microsoft.com/office/officeart/2005/8/layout/orgChart1"/>
    <dgm:cxn modelId="{14E38251-A801-438C-8E98-FA7604D48943}" type="presParOf" srcId="{A877C1BF-7D92-4846-9659-A101DEED5D27}" destId="{D9470799-F50E-4BE2-8450-6307E175D71A}" srcOrd="0" destOrd="0" presId="urn:microsoft.com/office/officeart/2005/8/layout/orgChart1"/>
    <dgm:cxn modelId="{20FD5CA6-0903-46A0-8BD2-934CF63430FB}" type="presParOf" srcId="{A877C1BF-7D92-4846-9659-A101DEED5D27}" destId="{06C4D11B-A9AD-4807-872E-6F048786B659}" srcOrd="1" destOrd="0" presId="urn:microsoft.com/office/officeart/2005/8/layout/orgChart1"/>
    <dgm:cxn modelId="{53CBE24B-538F-48E8-A007-34D1A6611664}" type="presParOf" srcId="{D2854178-A72E-4941-B8D0-42145F604F5A}" destId="{487BF7F5-837A-4EF7-8BD5-11FF346A457E}" srcOrd="1" destOrd="0" presId="urn:microsoft.com/office/officeart/2005/8/layout/orgChart1"/>
    <dgm:cxn modelId="{1650E95E-3F99-4FEA-9BA6-6CD201E04F7B}" type="presParOf" srcId="{D2854178-A72E-4941-B8D0-42145F604F5A}" destId="{12A2A85D-A617-4549-8F99-D6E8245787C2}" srcOrd="2" destOrd="0" presId="urn:microsoft.com/office/officeart/2005/8/layout/orgChart1"/>
    <dgm:cxn modelId="{0BD46185-6723-48A5-BD8B-1DB870A2007D}" type="presParOf" srcId="{CC8A1646-EF36-4EE2-9012-6C840A26CA5E}" destId="{167D1D5D-C3F2-4C90-A2DB-5EBF4696AE85}" srcOrd="2" destOrd="0" presId="urn:microsoft.com/office/officeart/2005/8/layout/orgChart1"/>
    <dgm:cxn modelId="{CD830A3F-3BC9-494A-8CDF-48CF52AFE220}" type="presParOf" srcId="{CC8A1646-EF36-4EE2-9012-6C840A26CA5E}" destId="{3B0891BE-495B-4DEC-8CDD-B90FB6265C06}" srcOrd="3" destOrd="0" presId="urn:microsoft.com/office/officeart/2005/8/layout/orgChart1"/>
    <dgm:cxn modelId="{5D9DE0EF-359E-43DB-BB8E-B118ACF835B4}" type="presParOf" srcId="{3B0891BE-495B-4DEC-8CDD-B90FB6265C06}" destId="{3F56ABAC-A912-47CB-8ECA-6F186209B01C}" srcOrd="0" destOrd="0" presId="urn:microsoft.com/office/officeart/2005/8/layout/orgChart1"/>
    <dgm:cxn modelId="{22E59DE9-1001-48EE-B50D-135DEC1659EF}" type="presParOf" srcId="{3F56ABAC-A912-47CB-8ECA-6F186209B01C}" destId="{B96F9E6D-0DD2-4BA5-AE34-092DD4D06CCB}" srcOrd="0" destOrd="0" presId="urn:microsoft.com/office/officeart/2005/8/layout/orgChart1"/>
    <dgm:cxn modelId="{6BE1593B-D4A1-4B87-A22F-1293AB16AF03}" type="presParOf" srcId="{3F56ABAC-A912-47CB-8ECA-6F186209B01C}" destId="{7DAD2540-1659-4B1C-B48D-EB3D6C1C2AF8}" srcOrd="1" destOrd="0" presId="urn:microsoft.com/office/officeart/2005/8/layout/orgChart1"/>
    <dgm:cxn modelId="{7B25846E-F75F-41D0-B7CB-61BA2F2A26A9}" type="presParOf" srcId="{3B0891BE-495B-4DEC-8CDD-B90FB6265C06}" destId="{7F22E746-629C-4157-868D-81D05485ABAF}" srcOrd="1" destOrd="0" presId="urn:microsoft.com/office/officeart/2005/8/layout/orgChart1"/>
    <dgm:cxn modelId="{B8ED8A7D-B5FC-497F-8121-7A7053C100CC}" type="presParOf" srcId="{3B0891BE-495B-4DEC-8CDD-B90FB6265C06}" destId="{DE587EF4-598A-41E5-B09F-EBD8EA261E8F}" srcOrd="2" destOrd="0" presId="urn:microsoft.com/office/officeart/2005/8/layout/orgChart1"/>
    <dgm:cxn modelId="{B06930D6-9C96-479E-8F8B-2B65B8F24CA7}" type="presParOf" srcId="{CC8A1646-EF36-4EE2-9012-6C840A26CA5E}" destId="{A626F31B-6201-4838-AECA-941E09EC4C17}" srcOrd="4" destOrd="0" presId="urn:microsoft.com/office/officeart/2005/8/layout/orgChart1"/>
    <dgm:cxn modelId="{75D2225D-0999-4A76-85C4-C8471033E8E3}" type="presParOf" srcId="{CC8A1646-EF36-4EE2-9012-6C840A26CA5E}" destId="{3ED3F63E-092C-41B0-855A-487C9489C559}" srcOrd="5" destOrd="0" presId="urn:microsoft.com/office/officeart/2005/8/layout/orgChart1"/>
    <dgm:cxn modelId="{F3533FBC-D658-45E1-8AB5-B688F95FD4C5}" type="presParOf" srcId="{3ED3F63E-092C-41B0-855A-487C9489C559}" destId="{458AFBAD-9556-459F-AD3F-644740085198}" srcOrd="0" destOrd="0" presId="urn:microsoft.com/office/officeart/2005/8/layout/orgChart1"/>
    <dgm:cxn modelId="{DEABBF9E-CBC2-4E4C-A90E-8B99A20C8604}" type="presParOf" srcId="{458AFBAD-9556-459F-AD3F-644740085198}" destId="{831D8799-027A-4A88-87EE-60480776A39B}" srcOrd="0" destOrd="0" presId="urn:microsoft.com/office/officeart/2005/8/layout/orgChart1"/>
    <dgm:cxn modelId="{4799751F-38E3-496F-A63B-594FA5970659}" type="presParOf" srcId="{458AFBAD-9556-459F-AD3F-644740085198}" destId="{14ECBB94-6062-496F-BB6E-F7F0C42CF8BA}" srcOrd="1" destOrd="0" presId="urn:microsoft.com/office/officeart/2005/8/layout/orgChart1"/>
    <dgm:cxn modelId="{7DAB3D12-186F-42B6-B1D6-324A0D9375D4}" type="presParOf" srcId="{3ED3F63E-092C-41B0-855A-487C9489C559}" destId="{FCEAEB67-2ABF-4261-B03C-0A0E919D42C3}" srcOrd="1" destOrd="0" presId="urn:microsoft.com/office/officeart/2005/8/layout/orgChart1"/>
    <dgm:cxn modelId="{DA330067-ABF1-4801-BBE6-DC6D0317B5FE}" type="presParOf" srcId="{3ED3F63E-092C-41B0-855A-487C9489C559}" destId="{6DEA38D8-7F32-4B2B-89E7-257002A38207}" srcOrd="2" destOrd="0" presId="urn:microsoft.com/office/officeart/2005/8/layout/orgChart1"/>
    <dgm:cxn modelId="{57A8D316-0A82-4C0C-A931-72D5A9C94C0B}" type="presParOf" srcId="{CC8A1646-EF36-4EE2-9012-6C840A26CA5E}" destId="{16AEC1F7-44F2-43D0-A3D4-423D0A78399B}" srcOrd="6" destOrd="0" presId="urn:microsoft.com/office/officeart/2005/8/layout/orgChart1"/>
    <dgm:cxn modelId="{A283EAD9-699A-40A4-A2A9-4754A9B6AD7D}" type="presParOf" srcId="{CC8A1646-EF36-4EE2-9012-6C840A26CA5E}" destId="{B19BA45E-1ECD-4D9A-88C6-7BF2E8A8AB5E}" srcOrd="7" destOrd="0" presId="urn:microsoft.com/office/officeart/2005/8/layout/orgChart1"/>
    <dgm:cxn modelId="{8632A19A-FE93-4A18-A878-2296BBFA6C77}" type="presParOf" srcId="{B19BA45E-1ECD-4D9A-88C6-7BF2E8A8AB5E}" destId="{09015666-2127-4F4C-9AA4-1692B9516842}" srcOrd="0" destOrd="0" presId="urn:microsoft.com/office/officeart/2005/8/layout/orgChart1"/>
    <dgm:cxn modelId="{B96E86DA-C120-4A53-A31E-E4DAA9C40253}" type="presParOf" srcId="{09015666-2127-4F4C-9AA4-1692B9516842}" destId="{3E19CBE8-6747-428F-93A4-52E541028323}" srcOrd="0" destOrd="0" presId="urn:microsoft.com/office/officeart/2005/8/layout/orgChart1"/>
    <dgm:cxn modelId="{060870C3-1D85-4CE8-BD65-5889C121277A}" type="presParOf" srcId="{09015666-2127-4F4C-9AA4-1692B9516842}" destId="{DDC05161-0460-4B44-9FBE-531C712EB562}" srcOrd="1" destOrd="0" presId="urn:microsoft.com/office/officeart/2005/8/layout/orgChart1"/>
    <dgm:cxn modelId="{5390ED49-65BE-4765-BD11-3D02CC44F31F}" type="presParOf" srcId="{B19BA45E-1ECD-4D9A-88C6-7BF2E8A8AB5E}" destId="{B4F7981B-E405-430F-A4BC-AC220EB8F1D1}" srcOrd="1" destOrd="0" presId="urn:microsoft.com/office/officeart/2005/8/layout/orgChart1"/>
    <dgm:cxn modelId="{663ACCF9-D189-4EA6-AC7A-7FF2A481479A}" type="presParOf" srcId="{B19BA45E-1ECD-4D9A-88C6-7BF2E8A8AB5E}" destId="{7563270B-D490-4790-85E6-C147BF356FFF}" srcOrd="2" destOrd="0" presId="urn:microsoft.com/office/officeart/2005/8/layout/orgChart1"/>
    <dgm:cxn modelId="{218EDDCB-BCCE-4DF6-AB85-AA8AA96AF776}" type="presParOf" srcId="{B17D5561-C968-409E-9450-65428012AA53}" destId="{611F355B-1428-4DF2-979D-618449C443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229AA50-FF7D-4B3B-9305-FD28091262E6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3CEFF6-5C21-4DEA-B8C8-0CC9BD11DEB2}">
      <dgm:prSet phldrT="[Текст]"/>
      <dgm:spPr/>
      <dgm:t>
        <a:bodyPr/>
        <a:lstStyle/>
        <a:p>
          <a:r>
            <a:rPr lang="ru-RU" dirty="0" smtClean="0"/>
            <a:t>Высокое качество канала связи </a:t>
          </a:r>
          <a:endParaRPr lang="ru-RU" dirty="0"/>
        </a:p>
      </dgm:t>
    </dgm:pt>
    <dgm:pt modelId="{3473C801-67C9-42E9-A580-6F73BBC1308B}" type="parTrans" cxnId="{6FF0CD97-1AC1-4F3A-934D-10C23C6081FC}">
      <dgm:prSet/>
      <dgm:spPr/>
      <dgm:t>
        <a:bodyPr/>
        <a:lstStyle/>
        <a:p>
          <a:endParaRPr lang="ru-RU"/>
        </a:p>
      </dgm:t>
    </dgm:pt>
    <dgm:pt modelId="{86491DD6-F755-4C52-8AD7-A83FD99D084D}" type="sibTrans" cxnId="{6FF0CD97-1AC1-4F3A-934D-10C23C6081FC}">
      <dgm:prSet/>
      <dgm:spPr/>
      <dgm:t>
        <a:bodyPr/>
        <a:lstStyle/>
        <a:p>
          <a:endParaRPr lang="ru-RU"/>
        </a:p>
      </dgm:t>
    </dgm:pt>
    <dgm:pt modelId="{5FED61B9-6F56-4612-A8DA-217B52A22760}">
      <dgm:prSet phldrT="[Текст]"/>
      <dgm:spPr/>
      <dgm:t>
        <a:bodyPr/>
        <a:lstStyle/>
        <a:p>
          <a:r>
            <a:rPr lang="ru-RU" dirty="0" smtClean="0"/>
            <a:t>Облегченные сервисы транспортного уровня</a:t>
          </a:r>
          <a:endParaRPr lang="ru-RU" dirty="0"/>
        </a:p>
      </dgm:t>
    </dgm:pt>
    <dgm:pt modelId="{68E2A84C-1D35-4302-A533-C84013307AE0}" type="parTrans" cxnId="{E8FB336B-8562-4FB3-AE5A-A221CA197CC5}">
      <dgm:prSet/>
      <dgm:spPr/>
      <dgm:t>
        <a:bodyPr/>
        <a:lstStyle/>
        <a:p>
          <a:endParaRPr lang="ru-RU"/>
        </a:p>
      </dgm:t>
    </dgm:pt>
    <dgm:pt modelId="{A19913C6-F614-42B7-8770-E3312A6D1A77}" type="sibTrans" cxnId="{E8FB336B-8562-4FB3-AE5A-A221CA197CC5}">
      <dgm:prSet/>
      <dgm:spPr/>
      <dgm:t>
        <a:bodyPr/>
        <a:lstStyle/>
        <a:p>
          <a:endParaRPr lang="ru-RU"/>
        </a:p>
      </dgm:t>
    </dgm:pt>
    <dgm:pt modelId="{1339C378-AE09-455A-8F3B-495FD4EB988B}">
      <dgm:prSet phldrT="[Текст]"/>
      <dgm:spPr/>
      <dgm:t>
        <a:bodyPr/>
        <a:lstStyle/>
        <a:p>
          <a:r>
            <a:rPr lang="ru-RU" dirty="0" smtClean="0"/>
            <a:t>Низкое качество канала связи</a:t>
          </a:r>
          <a:endParaRPr lang="ru-RU" dirty="0"/>
        </a:p>
      </dgm:t>
    </dgm:pt>
    <dgm:pt modelId="{D9D54C63-71E8-4B7B-8944-0E547408F815}" type="parTrans" cxnId="{4D8B1078-052E-4C26-BBD7-AD39A04D79AA}">
      <dgm:prSet/>
      <dgm:spPr/>
      <dgm:t>
        <a:bodyPr/>
        <a:lstStyle/>
        <a:p>
          <a:endParaRPr lang="ru-RU"/>
        </a:p>
      </dgm:t>
    </dgm:pt>
    <dgm:pt modelId="{FBB33FBC-EB25-4AE5-8B49-0A62967187CB}" type="sibTrans" cxnId="{4D8B1078-052E-4C26-BBD7-AD39A04D79AA}">
      <dgm:prSet/>
      <dgm:spPr/>
      <dgm:t>
        <a:bodyPr/>
        <a:lstStyle/>
        <a:p>
          <a:endParaRPr lang="ru-RU"/>
        </a:p>
      </dgm:t>
    </dgm:pt>
    <dgm:pt modelId="{FB8A8196-42C1-40F4-96FD-A89E8415F225}">
      <dgm:prSet phldrT="[Текст]"/>
      <dgm:spPr/>
      <dgm:t>
        <a:bodyPr/>
        <a:lstStyle/>
        <a:p>
          <a:r>
            <a:rPr lang="ru-RU" dirty="0" smtClean="0"/>
            <a:t>Развитые сервисы транспортного уровня</a:t>
          </a:r>
          <a:endParaRPr lang="ru-RU" dirty="0"/>
        </a:p>
      </dgm:t>
    </dgm:pt>
    <dgm:pt modelId="{29B4BB7E-9B97-4D99-BB91-D102DB716C6F}" type="parTrans" cxnId="{F30EA6B6-00EA-4D34-B2C0-3F1BC3B2D8C5}">
      <dgm:prSet/>
      <dgm:spPr/>
      <dgm:t>
        <a:bodyPr/>
        <a:lstStyle/>
        <a:p>
          <a:endParaRPr lang="ru-RU"/>
        </a:p>
      </dgm:t>
    </dgm:pt>
    <dgm:pt modelId="{E7E1DDE6-177E-4E6C-AF23-4AE5DBC04DAB}" type="sibTrans" cxnId="{F30EA6B6-00EA-4D34-B2C0-3F1BC3B2D8C5}">
      <dgm:prSet/>
      <dgm:spPr/>
      <dgm:t>
        <a:bodyPr/>
        <a:lstStyle/>
        <a:p>
          <a:endParaRPr lang="ru-RU"/>
        </a:p>
      </dgm:t>
    </dgm:pt>
    <dgm:pt modelId="{784A1CBD-3EFF-46D4-BF8C-9201ECE2015D}" type="pres">
      <dgm:prSet presAssocID="{8229AA50-FF7D-4B3B-9305-FD28091262E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F567A85A-4104-45E3-BC60-BDEFC66BC034}" type="pres">
      <dgm:prSet presAssocID="{DA3CEFF6-5C21-4DEA-B8C8-0CC9BD11DEB2}" presName="root" presStyleCnt="0"/>
      <dgm:spPr/>
    </dgm:pt>
    <dgm:pt modelId="{AF1FD733-DA7E-4EEF-979F-D649AD867399}" type="pres">
      <dgm:prSet presAssocID="{DA3CEFF6-5C21-4DEA-B8C8-0CC9BD11DEB2}" presName="rootComposite" presStyleCnt="0"/>
      <dgm:spPr/>
    </dgm:pt>
    <dgm:pt modelId="{4CD8F900-8773-453B-BF64-B42141EF5ACF}" type="pres">
      <dgm:prSet presAssocID="{DA3CEFF6-5C21-4DEA-B8C8-0CC9BD11DEB2}" presName="rootText" presStyleLbl="node1" presStyleIdx="0" presStyleCnt="2"/>
      <dgm:spPr/>
      <dgm:t>
        <a:bodyPr/>
        <a:lstStyle/>
        <a:p>
          <a:endParaRPr lang="ru-RU"/>
        </a:p>
      </dgm:t>
    </dgm:pt>
    <dgm:pt modelId="{06EF3FF7-1091-47FA-ABE4-EE0D2AA81387}" type="pres">
      <dgm:prSet presAssocID="{DA3CEFF6-5C21-4DEA-B8C8-0CC9BD11DEB2}" presName="rootConnector" presStyleLbl="node1" presStyleIdx="0" presStyleCnt="2"/>
      <dgm:spPr/>
      <dgm:t>
        <a:bodyPr/>
        <a:lstStyle/>
        <a:p>
          <a:endParaRPr lang="ru-RU"/>
        </a:p>
      </dgm:t>
    </dgm:pt>
    <dgm:pt modelId="{422F46AB-0ACD-443D-9511-F8C711C24366}" type="pres">
      <dgm:prSet presAssocID="{DA3CEFF6-5C21-4DEA-B8C8-0CC9BD11DEB2}" presName="childShape" presStyleCnt="0"/>
      <dgm:spPr/>
    </dgm:pt>
    <dgm:pt modelId="{D15B6235-0ECF-46EB-8442-6086A393E9D3}" type="pres">
      <dgm:prSet presAssocID="{68E2A84C-1D35-4302-A533-C84013307AE0}" presName="Name13" presStyleLbl="parChTrans1D2" presStyleIdx="0" presStyleCnt="2"/>
      <dgm:spPr/>
      <dgm:t>
        <a:bodyPr/>
        <a:lstStyle/>
        <a:p>
          <a:endParaRPr lang="ru-RU"/>
        </a:p>
      </dgm:t>
    </dgm:pt>
    <dgm:pt modelId="{56759B44-F658-4B50-ABCC-C10E0C6F3EA4}" type="pres">
      <dgm:prSet presAssocID="{5FED61B9-6F56-4612-A8DA-217B52A22760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E75DAF-6DA8-426E-91F0-822050ACB204}" type="pres">
      <dgm:prSet presAssocID="{1339C378-AE09-455A-8F3B-495FD4EB988B}" presName="root" presStyleCnt="0"/>
      <dgm:spPr/>
    </dgm:pt>
    <dgm:pt modelId="{7A8F1CDF-7779-47CD-82AE-3421E2FE7E9D}" type="pres">
      <dgm:prSet presAssocID="{1339C378-AE09-455A-8F3B-495FD4EB988B}" presName="rootComposite" presStyleCnt="0"/>
      <dgm:spPr/>
    </dgm:pt>
    <dgm:pt modelId="{E021BBBD-C956-4859-AEF2-3424A353533E}" type="pres">
      <dgm:prSet presAssocID="{1339C378-AE09-455A-8F3B-495FD4EB988B}" presName="rootText" presStyleLbl="node1" presStyleIdx="1" presStyleCnt="2"/>
      <dgm:spPr/>
      <dgm:t>
        <a:bodyPr/>
        <a:lstStyle/>
        <a:p>
          <a:endParaRPr lang="ru-RU"/>
        </a:p>
      </dgm:t>
    </dgm:pt>
    <dgm:pt modelId="{DC807E71-1113-476E-B75A-90D99B37859C}" type="pres">
      <dgm:prSet presAssocID="{1339C378-AE09-455A-8F3B-495FD4EB988B}" presName="rootConnector" presStyleLbl="node1" presStyleIdx="1" presStyleCnt="2"/>
      <dgm:spPr/>
      <dgm:t>
        <a:bodyPr/>
        <a:lstStyle/>
        <a:p>
          <a:endParaRPr lang="ru-RU"/>
        </a:p>
      </dgm:t>
    </dgm:pt>
    <dgm:pt modelId="{464C1494-2BFB-4B25-9A29-85A3843A2CB9}" type="pres">
      <dgm:prSet presAssocID="{1339C378-AE09-455A-8F3B-495FD4EB988B}" presName="childShape" presStyleCnt="0"/>
      <dgm:spPr/>
    </dgm:pt>
    <dgm:pt modelId="{1D043F94-AE02-47E9-8CF5-F1DE6EF5E998}" type="pres">
      <dgm:prSet presAssocID="{29B4BB7E-9B97-4D99-BB91-D102DB716C6F}" presName="Name13" presStyleLbl="parChTrans1D2" presStyleIdx="1" presStyleCnt="2"/>
      <dgm:spPr/>
      <dgm:t>
        <a:bodyPr/>
        <a:lstStyle/>
        <a:p>
          <a:endParaRPr lang="ru-RU"/>
        </a:p>
      </dgm:t>
    </dgm:pt>
    <dgm:pt modelId="{719ECB63-658D-4C08-9F4A-8962839858C0}" type="pres">
      <dgm:prSet presAssocID="{FB8A8196-42C1-40F4-96FD-A89E8415F225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D185278-D1D6-474F-BF84-E199020957EE}" type="presOf" srcId="{8229AA50-FF7D-4B3B-9305-FD28091262E6}" destId="{784A1CBD-3EFF-46D4-BF8C-9201ECE2015D}" srcOrd="0" destOrd="0" presId="urn:microsoft.com/office/officeart/2005/8/layout/hierarchy3"/>
    <dgm:cxn modelId="{300E8FE8-2AA7-4EB7-94BC-CDFD95D24D82}" type="presOf" srcId="{5FED61B9-6F56-4612-A8DA-217B52A22760}" destId="{56759B44-F658-4B50-ABCC-C10E0C6F3EA4}" srcOrd="0" destOrd="0" presId="urn:microsoft.com/office/officeart/2005/8/layout/hierarchy3"/>
    <dgm:cxn modelId="{E8FB336B-8562-4FB3-AE5A-A221CA197CC5}" srcId="{DA3CEFF6-5C21-4DEA-B8C8-0CC9BD11DEB2}" destId="{5FED61B9-6F56-4612-A8DA-217B52A22760}" srcOrd="0" destOrd="0" parTransId="{68E2A84C-1D35-4302-A533-C84013307AE0}" sibTransId="{A19913C6-F614-42B7-8770-E3312A6D1A77}"/>
    <dgm:cxn modelId="{601E6DEC-3BEE-4008-89E1-2B3AA251D6E8}" type="presOf" srcId="{29B4BB7E-9B97-4D99-BB91-D102DB716C6F}" destId="{1D043F94-AE02-47E9-8CF5-F1DE6EF5E998}" srcOrd="0" destOrd="0" presId="urn:microsoft.com/office/officeart/2005/8/layout/hierarchy3"/>
    <dgm:cxn modelId="{A47877B9-36A1-4869-AF24-92372B816A49}" type="presOf" srcId="{1339C378-AE09-455A-8F3B-495FD4EB988B}" destId="{E021BBBD-C956-4859-AEF2-3424A353533E}" srcOrd="0" destOrd="0" presId="urn:microsoft.com/office/officeart/2005/8/layout/hierarchy3"/>
    <dgm:cxn modelId="{54D0A089-E4B0-478D-8793-BE4006B21904}" type="presOf" srcId="{DA3CEFF6-5C21-4DEA-B8C8-0CC9BD11DEB2}" destId="{06EF3FF7-1091-47FA-ABE4-EE0D2AA81387}" srcOrd="1" destOrd="0" presId="urn:microsoft.com/office/officeart/2005/8/layout/hierarchy3"/>
    <dgm:cxn modelId="{2EBC5AF8-98E5-4D43-8BCF-AE0A387D8F53}" type="presOf" srcId="{68E2A84C-1D35-4302-A533-C84013307AE0}" destId="{D15B6235-0ECF-46EB-8442-6086A393E9D3}" srcOrd="0" destOrd="0" presId="urn:microsoft.com/office/officeart/2005/8/layout/hierarchy3"/>
    <dgm:cxn modelId="{F30EA6B6-00EA-4D34-B2C0-3F1BC3B2D8C5}" srcId="{1339C378-AE09-455A-8F3B-495FD4EB988B}" destId="{FB8A8196-42C1-40F4-96FD-A89E8415F225}" srcOrd="0" destOrd="0" parTransId="{29B4BB7E-9B97-4D99-BB91-D102DB716C6F}" sibTransId="{E7E1DDE6-177E-4E6C-AF23-4AE5DBC04DAB}"/>
    <dgm:cxn modelId="{6FF0CD97-1AC1-4F3A-934D-10C23C6081FC}" srcId="{8229AA50-FF7D-4B3B-9305-FD28091262E6}" destId="{DA3CEFF6-5C21-4DEA-B8C8-0CC9BD11DEB2}" srcOrd="0" destOrd="0" parTransId="{3473C801-67C9-42E9-A580-6F73BBC1308B}" sibTransId="{86491DD6-F755-4C52-8AD7-A83FD99D084D}"/>
    <dgm:cxn modelId="{4D8B1078-052E-4C26-BBD7-AD39A04D79AA}" srcId="{8229AA50-FF7D-4B3B-9305-FD28091262E6}" destId="{1339C378-AE09-455A-8F3B-495FD4EB988B}" srcOrd="1" destOrd="0" parTransId="{D9D54C63-71E8-4B7B-8944-0E547408F815}" sibTransId="{FBB33FBC-EB25-4AE5-8B49-0A62967187CB}"/>
    <dgm:cxn modelId="{90628EB1-2A69-4FBA-BF06-11580C66B789}" type="presOf" srcId="{1339C378-AE09-455A-8F3B-495FD4EB988B}" destId="{DC807E71-1113-476E-B75A-90D99B37859C}" srcOrd="1" destOrd="0" presId="urn:microsoft.com/office/officeart/2005/8/layout/hierarchy3"/>
    <dgm:cxn modelId="{2689EDB4-C404-4975-9076-51126ACE3C1C}" type="presOf" srcId="{DA3CEFF6-5C21-4DEA-B8C8-0CC9BD11DEB2}" destId="{4CD8F900-8773-453B-BF64-B42141EF5ACF}" srcOrd="0" destOrd="0" presId="urn:microsoft.com/office/officeart/2005/8/layout/hierarchy3"/>
    <dgm:cxn modelId="{741F0422-EAE3-48A3-90C5-F2757DEB91E0}" type="presOf" srcId="{FB8A8196-42C1-40F4-96FD-A89E8415F225}" destId="{719ECB63-658D-4C08-9F4A-8962839858C0}" srcOrd="0" destOrd="0" presId="urn:microsoft.com/office/officeart/2005/8/layout/hierarchy3"/>
    <dgm:cxn modelId="{8009DD9F-6134-446E-812C-FE57F70C439B}" type="presParOf" srcId="{784A1CBD-3EFF-46D4-BF8C-9201ECE2015D}" destId="{F567A85A-4104-45E3-BC60-BDEFC66BC034}" srcOrd="0" destOrd="0" presId="urn:microsoft.com/office/officeart/2005/8/layout/hierarchy3"/>
    <dgm:cxn modelId="{3CA6E422-70DE-465C-9578-9C4EFB16388D}" type="presParOf" srcId="{F567A85A-4104-45E3-BC60-BDEFC66BC034}" destId="{AF1FD733-DA7E-4EEF-979F-D649AD867399}" srcOrd="0" destOrd="0" presId="urn:microsoft.com/office/officeart/2005/8/layout/hierarchy3"/>
    <dgm:cxn modelId="{3BCBC0F1-8322-47AE-9D6C-04FC15CFF4F1}" type="presParOf" srcId="{AF1FD733-DA7E-4EEF-979F-D649AD867399}" destId="{4CD8F900-8773-453B-BF64-B42141EF5ACF}" srcOrd="0" destOrd="0" presId="urn:microsoft.com/office/officeart/2005/8/layout/hierarchy3"/>
    <dgm:cxn modelId="{F01DE569-3A29-4CE4-97C0-748B5D1225D8}" type="presParOf" srcId="{AF1FD733-DA7E-4EEF-979F-D649AD867399}" destId="{06EF3FF7-1091-47FA-ABE4-EE0D2AA81387}" srcOrd="1" destOrd="0" presId="urn:microsoft.com/office/officeart/2005/8/layout/hierarchy3"/>
    <dgm:cxn modelId="{D8D3A5C3-E442-4A7A-993C-7919A2F7ACE6}" type="presParOf" srcId="{F567A85A-4104-45E3-BC60-BDEFC66BC034}" destId="{422F46AB-0ACD-443D-9511-F8C711C24366}" srcOrd="1" destOrd="0" presId="urn:microsoft.com/office/officeart/2005/8/layout/hierarchy3"/>
    <dgm:cxn modelId="{043D9F02-D2A5-49DF-B15C-4F4E90B87BB3}" type="presParOf" srcId="{422F46AB-0ACD-443D-9511-F8C711C24366}" destId="{D15B6235-0ECF-46EB-8442-6086A393E9D3}" srcOrd="0" destOrd="0" presId="urn:microsoft.com/office/officeart/2005/8/layout/hierarchy3"/>
    <dgm:cxn modelId="{A658DE67-77C1-4CAA-B0E8-D5AD9A4C3459}" type="presParOf" srcId="{422F46AB-0ACD-443D-9511-F8C711C24366}" destId="{56759B44-F658-4B50-ABCC-C10E0C6F3EA4}" srcOrd="1" destOrd="0" presId="urn:microsoft.com/office/officeart/2005/8/layout/hierarchy3"/>
    <dgm:cxn modelId="{32B07971-DD77-456A-B61A-3DFEC15817E5}" type="presParOf" srcId="{784A1CBD-3EFF-46D4-BF8C-9201ECE2015D}" destId="{5BE75DAF-6DA8-426E-91F0-822050ACB204}" srcOrd="1" destOrd="0" presId="urn:microsoft.com/office/officeart/2005/8/layout/hierarchy3"/>
    <dgm:cxn modelId="{9C2F85DE-A847-4630-9BEA-8D6A9B661983}" type="presParOf" srcId="{5BE75DAF-6DA8-426E-91F0-822050ACB204}" destId="{7A8F1CDF-7779-47CD-82AE-3421E2FE7E9D}" srcOrd="0" destOrd="0" presId="urn:microsoft.com/office/officeart/2005/8/layout/hierarchy3"/>
    <dgm:cxn modelId="{A55A2531-8B9A-4B79-8CD3-1B109FEDD91A}" type="presParOf" srcId="{7A8F1CDF-7779-47CD-82AE-3421E2FE7E9D}" destId="{E021BBBD-C956-4859-AEF2-3424A353533E}" srcOrd="0" destOrd="0" presId="urn:microsoft.com/office/officeart/2005/8/layout/hierarchy3"/>
    <dgm:cxn modelId="{6D2E93EF-6656-4AD8-A289-BA6231520B07}" type="presParOf" srcId="{7A8F1CDF-7779-47CD-82AE-3421E2FE7E9D}" destId="{DC807E71-1113-476E-B75A-90D99B37859C}" srcOrd="1" destOrd="0" presId="urn:microsoft.com/office/officeart/2005/8/layout/hierarchy3"/>
    <dgm:cxn modelId="{F43E545B-DE65-4BA9-8D60-C0281E79286A}" type="presParOf" srcId="{5BE75DAF-6DA8-426E-91F0-822050ACB204}" destId="{464C1494-2BFB-4B25-9A29-85A3843A2CB9}" srcOrd="1" destOrd="0" presId="urn:microsoft.com/office/officeart/2005/8/layout/hierarchy3"/>
    <dgm:cxn modelId="{F1F6DE1A-9FCB-4E0F-8ABD-EF9FE5DC4748}" type="presParOf" srcId="{464C1494-2BFB-4B25-9A29-85A3843A2CB9}" destId="{1D043F94-AE02-47E9-8CF5-F1DE6EF5E998}" srcOrd="0" destOrd="0" presId="urn:microsoft.com/office/officeart/2005/8/layout/hierarchy3"/>
    <dgm:cxn modelId="{65BA087E-33B4-4FDE-96FB-8D9DF2DC996C}" type="presParOf" srcId="{464C1494-2BFB-4B25-9A29-85A3843A2CB9}" destId="{719ECB63-658D-4C08-9F4A-8962839858C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0DC5B-48C2-4633-A663-32EDE2BE1E84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91362A-E6B0-4BBF-91F5-AA5B9860B056}">
      <dgm:prSet phldrT="[Текст]"/>
      <dgm:spPr/>
      <dgm:t>
        <a:bodyPr/>
        <a:lstStyle/>
        <a:p>
          <a:r>
            <a:rPr lang="ru-RU" dirty="0" smtClean="0"/>
            <a:t>1</a:t>
          </a:r>
          <a:endParaRPr lang="ru-RU" dirty="0"/>
        </a:p>
      </dgm:t>
    </dgm:pt>
    <dgm:pt modelId="{F7E1C75A-6787-4DFD-A0DE-A4ACE332838A}" type="parTrans" cxnId="{82F645B4-B82E-4425-BE88-DC31EE5677E7}">
      <dgm:prSet/>
      <dgm:spPr/>
      <dgm:t>
        <a:bodyPr/>
        <a:lstStyle/>
        <a:p>
          <a:endParaRPr lang="ru-RU"/>
        </a:p>
      </dgm:t>
    </dgm:pt>
    <dgm:pt modelId="{2B9AA2C9-B2D5-4733-B52C-6B81208E99DD}" type="sibTrans" cxnId="{82F645B4-B82E-4425-BE88-DC31EE5677E7}">
      <dgm:prSet/>
      <dgm:spPr/>
      <dgm:t>
        <a:bodyPr/>
        <a:lstStyle/>
        <a:p>
          <a:endParaRPr lang="ru-RU"/>
        </a:p>
      </dgm:t>
    </dgm:pt>
    <dgm:pt modelId="{B04A5392-0474-491F-B5D9-CE82936355C2}">
      <dgm:prSet phldrT="[Текст]"/>
      <dgm:spPr/>
      <dgm:t>
        <a:bodyPr/>
        <a:lstStyle/>
        <a:p>
          <a:r>
            <a:rPr lang="ru-RU" dirty="0" smtClean="0"/>
            <a:t>Нарушение конфиденциальности</a:t>
          </a:r>
          <a:endParaRPr lang="ru-RU" dirty="0"/>
        </a:p>
      </dgm:t>
    </dgm:pt>
    <dgm:pt modelId="{58B153C9-23BF-4D25-988A-581C7066D5CE}" type="parTrans" cxnId="{FD3A63B2-4F8E-4CC0-9423-DFCF81F2C01E}">
      <dgm:prSet/>
      <dgm:spPr/>
      <dgm:t>
        <a:bodyPr/>
        <a:lstStyle/>
        <a:p>
          <a:endParaRPr lang="ru-RU"/>
        </a:p>
      </dgm:t>
    </dgm:pt>
    <dgm:pt modelId="{234CDE69-D6CD-449C-85EF-8BF87A84B07F}" type="sibTrans" cxnId="{FD3A63B2-4F8E-4CC0-9423-DFCF81F2C01E}">
      <dgm:prSet/>
      <dgm:spPr/>
      <dgm:t>
        <a:bodyPr/>
        <a:lstStyle/>
        <a:p>
          <a:endParaRPr lang="ru-RU"/>
        </a:p>
      </dgm:t>
    </dgm:pt>
    <dgm:pt modelId="{F22AA62F-4309-45CE-BFE3-7E5D916FEA18}">
      <dgm:prSet phldrT="[Текст]"/>
      <dgm:spPr/>
      <dgm:t>
        <a:bodyPr/>
        <a:lstStyle/>
        <a:p>
          <a:r>
            <a:rPr lang="ru-RU" dirty="0" smtClean="0"/>
            <a:t> Нарушение конфиденциальности – нарушение свойства информации быть известной только определенным субъектам</a:t>
          </a:r>
          <a:endParaRPr lang="ru-RU" dirty="0"/>
        </a:p>
      </dgm:t>
    </dgm:pt>
    <dgm:pt modelId="{F42D277A-3D62-437F-97C6-EFAA4BC05F16}" type="parTrans" cxnId="{E31A1186-33C1-406A-9B98-EEB8B1E78FC7}">
      <dgm:prSet/>
      <dgm:spPr/>
      <dgm:t>
        <a:bodyPr/>
        <a:lstStyle/>
        <a:p>
          <a:endParaRPr lang="ru-RU"/>
        </a:p>
      </dgm:t>
    </dgm:pt>
    <dgm:pt modelId="{7A741F0C-0C8D-47E8-A9C5-4E9837618BAF}" type="sibTrans" cxnId="{E31A1186-33C1-406A-9B98-EEB8B1E78FC7}">
      <dgm:prSet/>
      <dgm:spPr/>
      <dgm:t>
        <a:bodyPr/>
        <a:lstStyle/>
        <a:p>
          <a:endParaRPr lang="ru-RU"/>
        </a:p>
      </dgm:t>
    </dgm:pt>
    <dgm:pt modelId="{AB558FBA-D8AB-42C8-9F67-2E252E413485}">
      <dgm:prSet phldrT="[Текст]"/>
      <dgm:spPr/>
      <dgm:t>
        <a:bodyPr/>
        <a:lstStyle/>
        <a:p>
          <a:r>
            <a:rPr lang="ru-RU" dirty="0" smtClean="0"/>
            <a:t>2</a:t>
          </a:r>
          <a:endParaRPr lang="ru-RU" dirty="0"/>
        </a:p>
      </dgm:t>
    </dgm:pt>
    <dgm:pt modelId="{23262353-AFDD-44C1-84AE-03B5C1052235}" type="parTrans" cxnId="{7AC7507B-74EA-43E8-B3A4-2A06DE5B588A}">
      <dgm:prSet/>
      <dgm:spPr/>
      <dgm:t>
        <a:bodyPr/>
        <a:lstStyle/>
        <a:p>
          <a:endParaRPr lang="ru-RU"/>
        </a:p>
      </dgm:t>
    </dgm:pt>
    <dgm:pt modelId="{1CA172D4-71DD-49CA-B022-20439B664F11}" type="sibTrans" cxnId="{7AC7507B-74EA-43E8-B3A4-2A06DE5B588A}">
      <dgm:prSet/>
      <dgm:spPr/>
      <dgm:t>
        <a:bodyPr/>
        <a:lstStyle/>
        <a:p>
          <a:endParaRPr lang="ru-RU"/>
        </a:p>
      </dgm:t>
    </dgm:pt>
    <dgm:pt modelId="{A36DFCCB-DCB1-4BF7-9635-E8D33D6CAEC5}">
      <dgm:prSet phldrT="[Текст]"/>
      <dgm:spPr/>
      <dgm:t>
        <a:bodyPr/>
        <a:lstStyle/>
        <a:p>
          <a:r>
            <a:rPr lang="ru-RU" dirty="0" smtClean="0"/>
            <a:t>Нарушение целостности</a:t>
          </a:r>
          <a:endParaRPr lang="ru-RU" dirty="0"/>
        </a:p>
      </dgm:t>
    </dgm:pt>
    <dgm:pt modelId="{BCB6FE36-473E-4B56-A13A-30689045EEA9}" type="parTrans" cxnId="{24A9C18F-DD8D-49B0-9E44-DD6E8A50D971}">
      <dgm:prSet/>
      <dgm:spPr/>
      <dgm:t>
        <a:bodyPr/>
        <a:lstStyle/>
        <a:p>
          <a:endParaRPr lang="ru-RU"/>
        </a:p>
      </dgm:t>
    </dgm:pt>
    <dgm:pt modelId="{292AB764-5618-41B8-AA2C-0FDF6472FFA6}" type="sibTrans" cxnId="{24A9C18F-DD8D-49B0-9E44-DD6E8A50D971}">
      <dgm:prSet/>
      <dgm:spPr/>
      <dgm:t>
        <a:bodyPr/>
        <a:lstStyle/>
        <a:p>
          <a:endParaRPr lang="ru-RU"/>
        </a:p>
      </dgm:t>
    </dgm:pt>
    <dgm:pt modelId="{457ECBE3-58FD-4C7C-9D8D-95FCF98D0D12}">
      <dgm:prSet phldrT="[Текст]"/>
      <dgm:spPr/>
      <dgm:t>
        <a:bodyPr/>
        <a:lstStyle/>
        <a:p>
          <a:r>
            <a:rPr lang="ru-RU" dirty="0" smtClean="0"/>
            <a:t>Нарушение целостности – несанкционированное изменение, искажение, уничтожение информации</a:t>
          </a:r>
          <a:endParaRPr lang="ru-RU" dirty="0"/>
        </a:p>
      </dgm:t>
    </dgm:pt>
    <dgm:pt modelId="{4092D95E-DD0B-441F-9A56-E8293974E3A5}" type="parTrans" cxnId="{3E76EFA1-A8D8-4188-97A6-8DAE65216BD5}">
      <dgm:prSet/>
      <dgm:spPr/>
      <dgm:t>
        <a:bodyPr/>
        <a:lstStyle/>
        <a:p>
          <a:endParaRPr lang="ru-RU"/>
        </a:p>
      </dgm:t>
    </dgm:pt>
    <dgm:pt modelId="{8ECEF43D-DD1D-4A51-86A5-FC14418A60B7}" type="sibTrans" cxnId="{3E76EFA1-A8D8-4188-97A6-8DAE65216BD5}">
      <dgm:prSet/>
      <dgm:spPr/>
      <dgm:t>
        <a:bodyPr/>
        <a:lstStyle/>
        <a:p>
          <a:endParaRPr lang="ru-RU"/>
        </a:p>
      </dgm:t>
    </dgm:pt>
    <dgm:pt modelId="{57BC8F22-BB34-4C02-A4B5-BDB9074BE37A}">
      <dgm:prSet phldrT="[Текст]"/>
      <dgm:spPr/>
      <dgm:t>
        <a:bodyPr/>
        <a:lstStyle/>
        <a:p>
          <a:r>
            <a:rPr lang="ru-RU" dirty="0" smtClean="0"/>
            <a:t>3</a:t>
          </a:r>
          <a:endParaRPr lang="ru-RU" dirty="0"/>
        </a:p>
      </dgm:t>
    </dgm:pt>
    <dgm:pt modelId="{4ADB1BC3-ECF3-46DC-8951-C15333302820}" type="parTrans" cxnId="{7661D478-A113-4253-9D5C-7AC1B238B12F}">
      <dgm:prSet/>
      <dgm:spPr/>
      <dgm:t>
        <a:bodyPr/>
        <a:lstStyle/>
        <a:p>
          <a:endParaRPr lang="ru-RU"/>
        </a:p>
      </dgm:t>
    </dgm:pt>
    <dgm:pt modelId="{2A84E6AE-3924-4D7D-80A5-A7CD61186FFA}" type="sibTrans" cxnId="{7661D478-A113-4253-9D5C-7AC1B238B12F}">
      <dgm:prSet/>
      <dgm:spPr/>
      <dgm:t>
        <a:bodyPr/>
        <a:lstStyle/>
        <a:p>
          <a:endParaRPr lang="ru-RU"/>
        </a:p>
      </dgm:t>
    </dgm:pt>
    <dgm:pt modelId="{7F89629E-4667-4EE2-AE7F-B5647D5A32DA}">
      <dgm:prSet phldrT="[Текст]"/>
      <dgm:spPr/>
      <dgm:t>
        <a:bodyPr/>
        <a:lstStyle/>
        <a:p>
          <a:r>
            <a:rPr lang="ru-RU" dirty="0" smtClean="0"/>
            <a:t>Нарушение доступности</a:t>
          </a:r>
          <a:endParaRPr lang="ru-RU" dirty="0"/>
        </a:p>
      </dgm:t>
    </dgm:pt>
    <dgm:pt modelId="{DC872FE0-98DB-43DE-89C5-C1635CCD57CB}" type="parTrans" cxnId="{CC006702-F0C2-4B0E-8BAF-88D07FCDED30}">
      <dgm:prSet/>
      <dgm:spPr/>
      <dgm:t>
        <a:bodyPr/>
        <a:lstStyle/>
        <a:p>
          <a:endParaRPr lang="ru-RU"/>
        </a:p>
      </dgm:t>
    </dgm:pt>
    <dgm:pt modelId="{61A0155A-7670-4750-85C3-06585C8717EF}" type="sibTrans" cxnId="{CC006702-F0C2-4B0E-8BAF-88D07FCDED30}">
      <dgm:prSet/>
      <dgm:spPr/>
      <dgm:t>
        <a:bodyPr/>
        <a:lstStyle/>
        <a:p>
          <a:endParaRPr lang="ru-RU"/>
        </a:p>
      </dgm:t>
    </dgm:pt>
    <dgm:pt modelId="{5C669620-F1FC-44B1-9B98-47F39B7956C3}">
      <dgm:prSet phldrT="[Текст]"/>
      <dgm:spPr/>
      <dgm:t>
        <a:bodyPr/>
        <a:lstStyle/>
        <a:p>
          <a:r>
            <a:rPr lang="ru-RU" dirty="0" smtClean="0"/>
            <a:t>Нарушение доступности (отказ в обслуживании) – нарушаются доступ к информации, работоспособность объекта, доступ в который получил злоумышленник</a:t>
          </a:r>
          <a:endParaRPr lang="ru-RU" dirty="0"/>
        </a:p>
      </dgm:t>
    </dgm:pt>
    <dgm:pt modelId="{2F5642C7-9485-4522-AF97-D3345D4ED793}" type="parTrans" cxnId="{A9B7E9F7-F065-4C99-9C2A-95AFA2657B3B}">
      <dgm:prSet/>
      <dgm:spPr/>
      <dgm:t>
        <a:bodyPr/>
        <a:lstStyle/>
        <a:p>
          <a:endParaRPr lang="ru-RU"/>
        </a:p>
      </dgm:t>
    </dgm:pt>
    <dgm:pt modelId="{BC39B27E-D6FE-4FFA-88FB-D1BDBC9CBAF0}" type="sibTrans" cxnId="{A9B7E9F7-F065-4C99-9C2A-95AFA2657B3B}">
      <dgm:prSet/>
      <dgm:spPr/>
      <dgm:t>
        <a:bodyPr/>
        <a:lstStyle/>
        <a:p>
          <a:endParaRPr lang="ru-RU"/>
        </a:p>
      </dgm:t>
    </dgm:pt>
    <dgm:pt modelId="{58F3FDB0-6444-49D1-BF10-2ACC96DD037F}" type="pres">
      <dgm:prSet presAssocID="{BB10DC5B-48C2-4633-A663-32EDE2BE1E8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6BA93671-6FC3-4DEB-9869-50A2D5E14ED7}" type="pres">
      <dgm:prSet presAssocID="{B291362A-E6B0-4BBF-91F5-AA5B9860B056}" presName="composite" presStyleCnt="0"/>
      <dgm:spPr/>
    </dgm:pt>
    <dgm:pt modelId="{B7484C7B-F9AF-43D2-B55F-2A80BE492D31}" type="pres">
      <dgm:prSet presAssocID="{B291362A-E6B0-4BBF-91F5-AA5B9860B056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0AD0AF-8E3C-43D1-8FD3-8F90002697FF}" type="pres">
      <dgm:prSet presAssocID="{B291362A-E6B0-4BBF-91F5-AA5B9860B056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E0B72F3-E0FB-404A-9488-4CF195B7F9E6}" type="pres">
      <dgm:prSet presAssocID="{B291362A-E6B0-4BBF-91F5-AA5B9860B056}" presName="Accent" presStyleLbl="parChTrans1D1" presStyleIdx="0" presStyleCnt="3"/>
      <dgm:spPr/>
    </dgm:pt>
    <dgm:pt modelId="{DB2FB13D-1773-4E86-B3E9-F6C89BF4DAF2}" type="pres">
      <dgm:prSet presAssocID="{B291362A-E6B0-4BBF-91F5-AA5B9860B056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4CC569-E013-497F-AE2B-F72701395D7A}" type="pres">
      <dgm:prSet presAssocID="{2B9AA2C9-B2D5-4733-B52C-6B81208E99DD}" presName="sibTrans" presStyleCnt="0"/>
      <dgm:spPr/>
    </dgm:pt>
    <dgm:pt modelId="{9B706790-3473-4A51-AACF-EAEE6A97155E}" type="pres">
      <dgm:prSet presAssocID="{AB558FBA-D8AB-42C8-9F67-2E252E413485}" presName="composite" presStyleCnt="0"/>
      <dgm:spPr/>
    </dgm:pt>
    <dgm:pt modelId="{9B536C49-77B3-4747-992E-E687662679DD}" type="pres">
      <dgm:prSet presAssocID="{AB558FBA-D8AB-42C8-9F67-2E252E413485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AC7BCD7-8778-4753-ABBD-4FE6A11CB2DD}" type="pres">
      <dgm:prSet presAssocID="{AB558FBA-D8AB-42C8-9F67-2E252E413485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4C1CBE-ED39-4DFE-9274-1D9CE3E3E298}" type="pres">
      <dgm:prSet presAssocID="{AB558FBA-D8AB-42C8-9F67-2E252E413485}" presName="Accent" presStyleLbl="parChTrans1D1" presStyleIdx="1" presStyleCnt="3"/>
      <dgm:spPr/>
    </dgm:pt>
    <dgm:pt modelId="{D5795EEA-F4BF-4E97-89C1-D2EE4B990FDA}" type="pres">
      <dgm:prSet presAssocID="{AB558FBA-D8AB-42C8-9F67-2E252E413485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61D0EA-DD42-4349-8C9F-E509C052B3E4}" type="pres">
      <dgm:prSet presAssocID="{1CA172D4-71DD-49CA-B022-20439B664F11}" presName="sibTrans" presStyleCnt="0"/>
      <dgm:spPr/>
    </dgm:pt>
    <dgm:pt modelId="{17F050F0-6155-4E7B-A18F-9D0B4D54A752}" type="pres">
      <dgm:prSet presAssocID="{57BC8F22-BB34-4C02-A4B5-BDB9074BE37A}" presName="composite" presStyleCnt="0"/>
      <dgm:spPr/>
    </dgm:pt>
    <dgm:pt modelId="{828BBB21-4B69-4B7B-9AF5-D425AA0A6780}" type="pres">
      <dgm:prSet presAssocID="{57BC8F22-BB34-4C02-A4B5-BDB9074BE37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BA91FE-C206-490E-B243-1ACBC77AEB28}" type="pres">
      <dgm:prSet presAssocID="{57BC8F22-BB34-4C02-A4B5-BDB9074BE37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AE1B572-1D0D-425A-98DF-605AD5EB809E}" type="pres">
      <dgm:prSet presAssocID="{57BC8F22-BB34-4C02-A4B5-BDB9074BE37A}" presName="Accent" presStyleLbl="parChTrans1D1" presStyleIdx="2" presStyleCnt="3"/>
      <dgm:spPr/>
    </dgm:pt>
    <dgm:pt modelId="{C74D3DE3-2314-4AC2-92F6-C28D06AE4E21}" type="pres">
      <dgm:prSet presAssocID="{57BC8F22-BB34-4C02-A4B5-BDB9074BE37A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E76EFA1-A8D8-4188-97A6-8DAE65216BD5}" srcId="{AB558FBA-D8AB-42C8-9F67-2E252E413485}" destId="{457ECBE3-58FD-4C7C-9D8D-95FCF98D0D12}" srcOrd="1" destOrd="0" parTransId="{4092D95E-DD0B-441F-9A56-E8293974E3A5}" sibTransId="{8ECEF43D-DD1D-4A51-86A5-FC14418A60B7}"/>
    <dgm:cxn modelId="{24A9C18F-DD8D-49B0-9E44-DD6E8A50D971}" srcId="{AB558FBA-D8AB-42C8-9F67-2E252E413485}" destId="{A36DFCCB-DCB1-4BF7-9635-E8D33D6CAEC5}" srcOrd="0" destOrd="0" parTransId="{BCB6FE36-473E-4B56-A13A-30689045EEA9}" sibTransId="{292AB764-5618-41B8-AA2C-0FDF6472FFA6}"/>
    <dgm:cxn modelId="{E31A1186-33C1-406A-9B98-EEB8B1E78FC7}" srcId="{B291362A-E6B0-4BBF-91F5-AA5B9860B056}" destId="{F22AA62F-4309-45CE-BFE3-7E5D916FEA18}" srcOrd="1" destOrd="0" parTransId="{F42D277A-3D62-437F-97C6-EFAA4BC05F16}" sibTransId="{7A741F0C-0C8D-47E8-A9C5-4E9837618BAF}"/>
    <dgm:cxn modelId="{2D05DC5C-820A-4B1D-82E7-D7A107168CB0}" type="presOf" srcId="{B04A5392-0474-491F-B5D9-CE82936355C2}" destId="{B7484C7B-F9AF-43D2-B55F-2A80BE492D31}" srcOrd="0" destOrd="0" presId="urn:microsoft.com/office/officeart/2011/layout/TabList"/>
    <dgm:cxn modelId="{ED900EE4-F796-415D-BFCA-3D41A6624947}" type="presOf" srcId="{457ECBE3-58FD-4C7C-9D8D-95FCF98D0D12}" destId="{D5795EEA-F4BF-4E97-89C1-D2EE4B990FDA}" srcOrd="0" destOrd="0" presId="urn:microsoft.com/office/officeart/2011/layout/TabList"/>
    <dgm:cxn modelId="{75810961-6205-412E-B4B3-189D484F2223}" type="presOf" srcId="{57BC8F22-BB34-4C02-A4B5-BDB9074BE37A}" destId="{5EBA91FE-C206-490E-B243-1ACBC77AEB28}" srcOrd="0" destOrd="0" presId="urn:microsoft.com/office/officeart/2011/layout/TabList"/>
    <dgm:cxn modelId="{8022BD9A-48B5-415B-ADBE-5614C40F09B8}" type="presOf" srcId="{A36DFCCB-DCB1-4BF7-9635-E8D33D6CAEC5}" destId="{9B536C49-77B3-4747-992E-E687662679DD}" srcOrd="0" destOrd="0" presId="urn:microsoft.com/office/officeart/2011/layout/TabList"/>
    <dgm:cxn modelId="{A9B7E9F7-F065-4C99-9C2A-95AFA2657B3B}" srcId="{57BC8F22-BB34-4C02-A4B5-BDB9074BE37A}" destId="{5C669620-F1FC-44B1-9B98-47F39B7956C3}" srcOrd="1" destOrd="0" parTransId="{2F5642C7-9485-4522-AF97-D3345D4ED793}" sibTransId="{BC39B27E-D6FE-4FFA-88FB-D1BDBC9CBAF0}"/>
    <dgm:cxn modelId="{FD3A63B2-4F8E-4CC0-9423-DFCF81F2C01E}" srcId="{B291362A-E6B0-4BBF-91F5-AA5B9860B056}" destId="{B04A5392-0474-491F-B5D9-CE82936355C2}" srcOrd="0" destOrd="0" parTransId="{58B153C9-23BF-4D25-988A-581C7066D5CE}" sibTransId="{234CDE69-D6CD-449C-85EF-8BF87A84B07F}"/>
    <dgm:cxn modelId="{2165932D-093B-4C12-9733-2FD8118F3D49}" type="presOf" srcId="{B291362A-E6B0-4BBF-91F5-AA5B9860B056}" destId="{2E0AD0AF-8E3C-43D1-8FD3-8F90002697FF}" srcOrd="0" destOrd="0" presId="urn:microsoft.com/office/officeart/2011/layout/TabList"/>
    <dgm:cxn modelId="{7661D478-A113-4253-9D5C-7AC1B238B12F}" srcId="{BB10DC5B-48C2-4633-A663-32EDE2BE1E84}" destId="{57BC8F22-BB34-4C02-A4B5-BDB9074BE37A}" srcOrd="2" destOrd="0" parTransId="{4ADB1BC3-ECF3-46DC-8951-C15333302820}" sibTransId="{2A84E6AE-3924-4D7D-80A5-A7CD61186FFA}"/>
    <dgm:cxn modelId="{68A30AF0-B055-4700-B31B-F2974419613F}" type="presOf" srcId="{BB10DC5B-48C2-4633-A663-32EDE2BE1E84}" destId="{58F3FDB0-6444-49D1-BF10-2ACC96DD037F}" srcOrd="0" destOrd="0" presId="urn:microsoft.com/office/officeart/2011/layout/TabList"/>
    <dgm:cxn modelId="{82F645B4-B82E-4425-BE88-DC31EE5677E7}" srcId="{BB10DC5B-48C2-4633-A663-32EDE2BE1E84}" destId="{B291362A-E6B0-4BBF-91F5-AA5B9860B056}" srcOrd="0" destOrd="0" parTransId="{F7E1C75A-6787-4DFD-A0DE-A4ACE332838A}" sibTransId="{2B9AA2C9-B2D5-4733-B52C-6B81208E99DD}"/>
    <dgm:cxn modelId="{C5A98BF2-2A6E-4A66-9963-3414C2CCD66A}" type="presOf" srcId="{F22AA62F-4309-45CE-BFE3-7E5D916FEA18}" destId="{DB2FB13D-1773-4E86-B3E9-F6C89BF4DAF2}" srcOrd="0" destOrd="0" presId="urn:microsoft.com/office/officeart/2011/layout/TabList"/>
    <dgm:cxn modelId="{CC006702-F0C2-4B0E-8BAF-88D07FCDED30}" srcId="{57BC8F22-BB34-4C02-A4B5-BDB9074BE37A}" destId="{7F89629E-4667-4EE2-AE7F-B5647D5A32DA}" srcOrd="0" destOrd="0" parTransId="{DC872FE0-98DB-43DE-89C5-C1635CCD57CB}" sibTransId="{61A0155A-7670-4750-85C3-06585C8717EF}"/>
    <dgm:cxn modelId="{FA0E0703-0B31-4A36-8F18-702E8196FD40}" type="presOf" srcId="{7F89629E-4667-4EE2-AE7F-B5647D5A32DA}" destId="{828BBB21-4B69-4B7B-9AF5-D425AA0A6780}" srcOrd="0" destOrd="0" presId="urn:microsoft.com/office/officeart/2011/layout/TabList"/>
    <dgm:cxn modelId="{A218E679-7383-44BD-A28B-7428168027E0}" type="presOf" srcId="{AB558FBA-D8AB-42C8-9F67-2E252E413485}" destId="{CAC7BCD7-8778-4753-ABBD-4FE6A11CB2DD}" srcOrd="0" destOrd="0" presId="urn:microsoft.com/office/officeart/2011/layout/TabList"/>
    <dgm:cxn modelId="{7AC7507B-74EA-43E8-B3A4-2A06DE5B588A}" srcId="{BB10DC5B-48C2-4633-A663-32EDE2BE1E84}" destId="{AB558FBA-D8AB-42C8-9F67-2E252E413485}" srcOrd="1" destOrd="0" parTransId="{23262353-AFDD-44C1-84AE-03B5C1052235}" sibTransId="{1CA172D4-71DD-49CA-B022-20439B664F11}"/>
    <dgm:cxn modelId="{8D310368-706E-4CF9-95F1-CD5A52712E77}" type="presOf" srcId="{5C669620-F1FC-44B1-9B98-47F39B7956C3}" destId="{C74D3DE3-2314-4AC2-92F6-C28D06AE4E21}" srcOrd="0" destOrd="0" presId="urn:microsoft.com/office/officeart/2011/layout/TabList"/>
    <dgm:cxn modelId="{B05AAC13-C352-4F35-9AD9-92AE736D93E4}" type="presParOf" srcId="{58F3FDB0-6444-49D1-BF10-2ACC96DD037F}" destId="{6BA93671-6FC3-4DEB-9869-50A2D5E14ED7}" srcOrd="0" destOrd="0" presId="urn:microsoft.com/office/officeart/2011/layout/TabList"/>
    <dgm:cxn modelId="{579181D5-4FDA-4DFF-BAC9-01005CC75C69}" type="presParOf" srcId="{6BA93671-6FC3-4DEB-9869-50A2D5E14ED7}" destId="{B7484C7B-F9AF-43D2-B55F-2A80BE492D31}" srcOrd="0" destOrd="0" presId="urn:microsoft.com/office/officeart/2011/layout/TabList"/>
    <dgm:cxn modelId="{0B8E0238-BE3D-470A-B5C8-F859E6639832}" type="presParOf" srcId="{6BA93671-6FC3-4DEB-9869-50A2D5E14ED7}" destId="{2E0AD0AF-8E3C-43D1-8FD3-8F90002697FF}" srcOrd="1" destOrd="0" presId="urn:microsoft.com/office/officeart/2011/layout/TabList"/>
    <dgm:cxn modelId="{2093C643-B4A8-4DA6-9A98-40C7B25A27E5}" type="presParOf" srcId="{6BA93671-6FC3-4DEB-9869-50A2D5E14ED7}" destId="{BE0B72F3-E0FB-404A-9488-4CF195B7F9E6}" srcOrd="2" destOrd="0" presId="urn:microsoft.com/office/officeart/2011/layout/TabList"/>
    <dgm:cxn modelId="{4D06DFEA-8412-4A4F-896D-4C7F1D48D9D5}" type="presParOf" srcId="{58F3FDB0-6444-49D1-BF10-2ACC96DD037F}" destId="{DB2FB13D-1773-4E86-B3E9-F6C89BF4DAF2}" srcOrd="1" destOrd="0" presId="urn:microsoft.com/office/officeart/2011/layout/TabList"/>
    <dgm:cxn modelId="{16854B6D-934C-4BEB-BAB5-4FD139932ED4}" type="presParOf" srcId="{58F3FDB0-6444-49D1-BF10-2ACC96DD037F}" destId="{BC4CC569-E013-497F-AE2B-F72701395D7A}" srcOrd="2" destOrd="0" presId="urn:microsoft.com/office/officeart/2011/layout/TabList"/>
    <dgm:cxn modelId="{51F0FEC1-BB99-4D7F-BF80-BEFAEB1EEE7A}" type="presParOf" srcId="{58F3FDB0-6444-49D1-BF10-2ACC96DD037F}" destId="{9B706790-3473-4A51-AACF-EAEE6A97155E}" srcOrd="3" destOrd="0" presId="urn:microsoft.com/office/officeart/2011/layout/TabList"/>
    <dgm:cxn modelId="{2823F766-4E14-4C94-B79C-ED0FAAF170B6}" type="presParOf" srcId="{9B706790-3473-4A51-AACF-EAEE6A97155E}" destId="{9B536C49-77B3-4747-992E-E687662679DD}" srcOrd="0" destOrd="0" presId="urn:microsoft.com/office/officeart/2011/layout/TabList"/>
    <dgm:cxn modelId="{577994B2-BF44-46CB-8F45-B4A32CE9E10E}" type="presParOf" srcId="{9B706790-3473-4A51-AACF-EAEE6A97155E}" destId="{CAC7BCD7-8778-4753-ABBD-4FE6A11CB2DD}" srcOrd="1" destOrd="0" presId="urn:microsoft.com/office/officeart/2011/layout/TabList"/>
    <dgm:cxn modelId="{92F7ADF7-1A86-4706-90BD-CDBE3E13A06D}" type="presParOf" srcId="{9B706790-3473-4A51-AACF-EAEE6A97155E}" destId="{224C1CBE-ED39-4DFE-9274-1D9CE3E3E298}" srcOrd="2" destOrd="0" presId="urn:microsoft.com/office/officeart/2011/layout/TabList"/>
    <dgm:cxn modelId="{CECCA476-6694-486C-AB0A-22CB2CF05027}" type="presParOf" srcId="{58F3FDB0-6444-49D1-BF10-2ACC96DD037F}" destId="{D5795EEA-F4BF-4E97-89C1-D2EE4B990FDA}" srcOrd="4" destOrd="0" presId="urn:microsoft.com/office/officeart/2011/layout/TabList"/>
    <dgm:cxn modelId="{528E7866-3DDC-410A-8889-2748F76EE7BF}" type="presParOf" srcId="{58F3FDB0-6444-49D1-BF10-2ACC96DD037F}" destId="{3C61D0EA-DD42-4349-8C9F-E509C052B3E4}" srcOrd="5" destOrd="0" presId="urn:microsoft.com/office/officeart/2011/layout/TabList"/>
    <dgm:cxn modelId="{859FA8B0-348F-453E-AB68-A35068C52318}" type="presParOf" srcId="{58F3FDB0-6444-49D1-BF10-2ACC96DD037F}" destId="{17F050F0-6155-4E7B-A18F-9D0B4D54A752}" srcOrd="6" destOrd="0" presId="urn:microsoft.com/office/officeart/2011/layout/TabList"/>
    <dgm:cxn modelId="{3952CC25-0FAC-4B54-9206-4B713C07BB79}" type="presParOf" srcId="{17F050F0-6155-4E7B-A18F-9D0B4D54A752}" destId="{828BBB21-4B69-4B7B-9AF5-D425AA0A6780}" srcOrd="0" destOrd="0" presId="urn:microsoft.com/office/officeart/2011/layout/TabList"/>
    <dgm:cxn modelId="{0BC9C516-DF5C-44CB-B220-A1D3E159F0EE}" type="presParOf" srcId="{17F050F0-6155-4E7B-A18F-9D0B4D54A752}" destId="{5EBA91FE-C206-490E-B243-1ACBC77AEB28}" srcOrd="1" destOrd="0" presId="urn:microsoft.com/office/officeart/2011/layout/TabList"/>
    <dgm:cxn modelId="{C75CA1D4-0DEC-4F2E-BEF7-0810360D7C3E}" type="presParOf" srcId="{17F050F0-6155-4E7B-A18F-9D0B4D54A752}" destId="{9AE1B572-1D0D-425A-98DF-605AD5EB809E}" srcOrd="2" destOrd="0" presId="urn:microsoft.com/office/officeart/2011/layout/TabList"/>
    <dgm:cxn modelId="{8F669156-A424-4D79-8F10-0F575140185B}" type="presParOf" srcId="{58F3FDB0-6444-49D1-BF10-2ACC96DD037F}" destId="{C74D3DE3-2314-4AC2-92F6-C28D06AE4E21}" srcOrd="7" destOrd="0" presId="urn:microsoft.com/office/officeart/2011/layout/TabList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C8439F-84BF-44D1-8EB6-A15C9664330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31F197-0879-4C42-BD1E-D37C4552E187}">
      <dgm:prSet phldrT="[Текст]"/>
      <dgm:spPr/>
      <dgm:t>
        <a:bodyPr/>
        <a:lstStyle/>
        <a:p>
          <a:r>
            <a:rPr lang="ru-RU" dirty="0" smtClean="0"/>
            <a:t>По виду</a:t>
          </a:r>
          <a:endParaRPr lang="ru-RU" dirty="0"/>
        </a:p>
      </dgm:t>
    </dgm:pt>
    <dgm:pt modelId="{1FA7A6CA-227E-4CD2-9C70-243B5E0D1A12}" type="parTrans" cxnId="{26B0E6FF-667A-4F71-926C-12DC1C6F8781}">
      <dgm:prSet/>
      <dgm:spPr/>
      <dgm:t>
        <a:bodyPr/>
        <a:lstStyle/>
        <a:p>
          <a:endParaRPr lang="ru-RU"/>
        </a:p>
      </dgm:t>
    </dgm:pt>
    <dgm:pt modelId="{A74D4AAE-98FF-4A43-AA1F-1E34D08BBCC2}" type="sibTrans" cxnId="{26B0E6FF-667A-4F71-926C-12DC1C6F8781}">
      <dgm:prSet/>
      <dgm:spPr/>
      <dgm:t>
        <a:bodyPr/>
        <a:lstStyle/>
        <a:p>
          <a:endParaRPr lang="ru-RU"/>
        </a:p>
      </dgm:t>
    </dgm:pt>
    <dgm:pt modelId="{478E3812-3F7B-4346-B723-0851DAE35967}">
      <dgm:prSet phldrT="[Текст]"/>
      <dgm:spPr/>
      <dgm:t>
        <a:bodyPr/>
        <a:lstStyle/>
        <a:p>
          <a:r>
            <a:rPr lang="ru-RU" dirty="0" smtClean="0"/>
            <a:t>Нарушение физической и логической целостности (уничтожение или искажение информации)</a:t>
          </a:r>
          <a:endParaRPr lang="ru-RU" dirty="0"/>
        </a:p>
      </dgm:t>
    </dgm:pt>
    <dgm:pt modelId="{83A9FAB8-C14C-46B4-87E3-00CF41E7A93D}" type="parTrans" cxnId="{55CC8381-368B-4556-B2B6-9CF9A0421899}">
      <dgm:prSet/>
      <dgm:spPr/>
      <dgm:t>
        <a:bodyPr/>
        <a:lstStyle/>
        <a:p>
          <a:endParaRPr lang="ru-RU"/>
        </a:p>
      </dgm:t>
    </dgm:pt>
    <dgm:pt modelId="{AD6923CD-4ED1-4598-9BBF-2F80BA91A1FD}" type="sibTrans" cxnId="{55CC8381-368B-4556-B2B6-9CF9A0421899}">
      <dgm:prSet/>
      <dgm:spPr/>
      <dgm:t>
        <a:bodyPr/>
        <a:lstStyle/>
        <a:p>
          <a:endParaRPr lang="ru-RU"/>
        </a:p>
      </dgm:t>
    </dgm:pt>
    <dgm:pt modelId="{A5669E7E-B687-4BCF-9CC9-9A4145199070}">
      <dgm:prSet/>
      <dgm:spPr/>
      <dgm:t>
        <a:bodyPr/>
        <a:lstStyle/>
        <a:p>
          <a:r>
            <a:rPr lang="ru-RU" dirty="0" smtClean="0"/>
            <a:t>Нарушение конфиденциальности (несанкционированное получение)</a:t>
          </a:r>
          <a:endParaRPr lang="ru-RU" dirty="0"/>
        </a:p>
      </dgm:t>
    </dgm:pt>
    <dgm:pt modelId="{8D299E66-BE20-4097-9985-EB1528544AE7}" type="parTrans" cxnId="{E7D5B0F1-E62D-4B7D-B52C-5A032E8269CB}">
      <dgm:prSet/>
      <dgm:spPr/>
      <dgm:t>
        <a:bodyPr/>
        <a:lstStyle/>
        <a:p>
          <a:endParaRPr lang="ru-RU"/>
        </a:p>
      </dgm:t>
    </dgm:pt>
    <dgm:pt modelId="{A13E33D3-9481-4D68-8F49-7215F05CEE06}" type="sibTrans" cxnId="{E7D5B0F1-E62D-4B7D-B52C-5A032E8269CB}">
      <dgm:prSet/>
      <dgm:spPr/>
      <dgm:t>
        <a:bodyPr/>
        <a:lstStyle/>
        <a:p>
          <a:endParaRPr lang="ru-RU"/>
        </a:p>
      </dgm:t>
    </dgm:pt>
    <dgm:pt modelId="{9BB214C7-35A2-43A2-978C-4E4EFDB96960}">
      <dgm:prSet/>
      <dgm:spPr/>
      <dgm:t>
        <a:bodyPr/>
        <a:lstStyle/>
        <a:p>
          <a:r>
            <a:rPr lang="ru-RU" dirty="0" smtClean="0"/>
            <a:t>Нарушение доступности (работоспособности)</a:t>
          </a:r>
          <a:endParaRPr lang="ru-RU" dirty="0"/>
        </a:p>
      </dgm:t>
    </dgm:pt>
    <dgm:pt modelId="{682168A9-0A8B-4CE9-A79C-FA23EA90295E}" type="parTrans" cxnId="{591D6B78-3F9F-42FF-A434-9AAF07E35BD8}">
      <dgm:prSet/>
      <dgm:spPr/>
      <dgm:t>
        <a:bodyPr/>
        <a:lstStyle/>
        <a:p>
          <a:endParaRPr lang="ru-RU"/>
        </a:p>
      </dgm:t>
    </dgm:pt>
    <dgm:pt modelId="{35BE4526-790E-4172-A21B-C8DBE2C4F710}" type="sibTrans" cxnId="{591D6B78-3F9F-42FF-A434-9AAF07E35BD8}">
      <dgm:prSet/>
      <dgm:spPr/>
      <dgm:t>
        <a:bodyPr/>
        <a:lstStyle/>
        <a:p>
          <a:endParaRPr lang="ru-RU"/>
        </a:p>
      </dgm:t>
    </dgm:pt>
    <dgm:pt modelId="{6C47CF86-D21D-47A5-B6A1-D226CA89D3ED}">
      <dgm:prSet/>
      <dgm:spPr/>
      <dgm:t>
        <a:bodyPr/>
        <a:lstStyle/>
        <a:p>
          <a:r>
            <a:rPr lang="ru-RU" dirty="0" smtClean="0"/>
            <a:t>Нарушение прав собственности</a:t>
          </a:r>
          <a:endParaRPr lang="ru-RU" dirty="0"/>
        </a:p>
      </dgm:t>
    </dgm:pt>
    <dgm:pt modelId="{2CCA05DB-293A-497E-9B53-C6CC57DF2069}" type="parTrans" cxnId="{0E4A8E00-014D-484B-8668-C3C52FB65509}">
      <dgm:prSet/>
      <dgm:spPr/>
      <dgm:t>
        <a:bodyPr/>
        <a:lstStyle/>
        <a:p>
          <a:endParaRPr lang="ru-RU"/>
        </a:p>
      </dgm:t>
    </dgm:pt>
    <dgm:pt modelId="{9FE0836F-9FE9-4E0E-A35D-F5FB84DE14BC}" type="sibTrans" cxnId="{0E4A8E00-014D-484B-8668-C3C52FB65509}">
      <dgm:prSet/>
      <dgm:spPr/>
      <dgm:t>
        <a:bodyPr/>
        <a:lstStyle/>
        <a:p>
          <a:endParaRPr lang="ru-RU"/>
        </a:p>
      </dgm:t>
    </dgm:pt>
    <dgm:pt modelId="{E0E938AD-CA10-4391-B4E9-D2C569EA57CD}">
      <dgm:prSet/>
      <dgm:spPr/>
      <dgm:t>
        <a:bodyPr/>
        <a:lstStyle/>
        <a:p>
          <a:r>
            <a:rPr lang="ru-RU" dirty="0" smtClean="0"/>
            <a:t>По происхождению</a:t>
          </a:r>
          <a:endParaRPr lang="ru-RU" dirty="0"/>
        </a:p>
      </dgm:t>
    </dgm:pt>
    <dgm:pt modelId="{05FE645C-4E0D-41DE-90B2-25C8C87FE23D}" type="parTrans" cxnId="{1471F585-796E-45DF-9A17-6E95885CCA69}">
      <dgm:prSet/>
      <dgm:spPr/>
      <dgm:t>
        <a:bodyPr/>
        <a:lstStyle/>
        <a:p>
          <a:endParaRPr lang="ru-RU"/>
        </a:p>
      </dgm:t>
    </dgm:pt>
    <dgm:pt modelId="{E276375F-E937-4A1E-9665-BCD9F844CE80}" type="sibTrans" cxnId="{1471F585-796E-45DF-9A17-6E95885CCA69}">
      <dgm:prSet/>
      <dgm:spPr/>
      <dgm:t>
        <a:bodyPr/>
        <a:lstStyle/>
        <a:p>
          <a:endParaRPr lang="ru-RU"/>
        </a:p>
      </dgm:t>
    </dgm:pt>
    <dgm:pt modelId="{7772EEF9-4FF8-4B72-9FCC-0B71FAFE07CB}">
      <dgm:prSet/>
      <dgm:spPr/>
      <dgm:t>
        <a:bodyPr/>
        <a:lstStyle/>
        <a:p>
          <a:endParaRPr lang="ru-RU" dirty="0"/>
        </a:p>
      </dgm:t>
    </dgm:pt>
    <dgm:pt modelId="{5CC00D1A-8869-4F36-B5D6-F4B5693C3DCA}" type="parTrans" cxnId="{D0CBFB19-CB6E-487D-B06C-9C73F9EDA52E}">
      <dgm:prSet/>
      <dgm:spPr/>
      <dgm:t>
        <a:bodyPr/>
        <a:lstStyle/>
        <a:p>
          <a:endParaRPr lang="ru-RU"/>
        </a:p>
      </dgm:t>
    </dgm:pt>
    <dgm:pt modelId="{13A912BF-043D-470E-9EAB-090CC763291E}" type="sibTrans" cxnId="{D0CBFB19-CB6E-487D-B06C-9C73F9EDA52E}">
      <dgm:prSet/>
      <dgm:spPr/>
      <dgm:t>
        <a:bodyPr/>
        <a:lstStyle/>
        <a:p>
          <a:endParaRPr lang="ru-RU"/>
        </a:p>
      </dgm:t>
    </dgm:pt>
    <dgm:pt modelId="{F8025F88-88CA-404F-B317-F19099A3C6F6}">
      <dgm:prSet/>
      <dgm:spPr/>
      <dgm:t>
        <a:bodyPr/>
        <a:lstStyle/>
        <a:p>
          <a:r>
            <a:rPr lang="ru-RU" dirty="0" smtClean="0"/>
            <a:t>Случайные (отказы, сбои, ошибки, стихийные явления);</a:t>
          </a:r>
          <a:endParaRPr lang="ru-RU" dirty="0"/>
        </a:p>
      </dgm:t>
    </dgm:pt>
    <dgm:pt modelId="{BC877138-7144-4A85-B9D8-C9B18372E0A5}" type="parTrans" cxnId="{7300ADA9-5363-402C-A1C1-99F2708F4A82}">
      <dgm:prSet/>
      <dgm:spPr/>
      <dgm:t>
        <a:bodyPr/>
        <a:lstStyle/>
        <a:p>
          <a:endParaRPr lang="ru-RU"/>
        </a:p>
      </dgm:t>
    </dgm:pt>
    <dgm:pt modelId="{87F499DC-3E14-46D4-A142-63CAF0D1B278}" type="sibTrans" cxnId="{7300ADA9-5363-402C-A1C1-99F2708F4A82}">
      <dgm:prSet/>
      <dgm:spPr/>
      <dgm:t>
        <a:bodyPr/>
        <a:lstStyle/>
        <a:p>
          <a:endParaRPr lang="ru-RU"/>
        </a:p>
      </dgm:t>
    </dgm:pt>
    <dgm:pt modelId="{FFC177C4-BEDC-44D9-A7CF-223E835131B0}">
      <dgm:prSet/>
      <dgm:spPr/>
      <dgm:t>
        <a:bodyPr/>
        <a:lstStyle/>
        <a:p>
          <a:r>
            <a:rPr lang="ru-RU" dirty="0" smtClean="0"/>
            <a:t>Преднамеренные (злоумышленные действия людей);</a:t>
          </a:r>
          <a:endParaRPr lang="ru-RU" dirty="0"/>
        </a:p>
      </dgm:t>
    </dgm:pt>
    <dgm:pt modelId="{5A1C7AF4-52C7-48E9-9153-AF85EAE8ACB1}" type="parTrans" cxnId="{64F5E477-34A1-415A-9FC1-6ABF0F5106E1}">
      <dgm:prSet/>
      <dgm:spPr/>
      <dgm:t>
        <a:bodyPr/>
        <a:lstStyle/>
        <a:p>
          <a:endParaRPr lang="ru-RU"/>
        </a:p>
      </dgm:t>
    </dgm:pt>
    <dgm:pt modelId="{08C1CCD3-8049-416B-A246-702FFE7B465B}" type="sibTrans" cxnId="{64F5E477-34A1-415A-9FC1-6ABF0F5106E1}">
      <dgm:prSet/>
      <dgm:spPr/>
      <dgm:t>
        <a:bodyPr/>
        <a:lstStyle/>
        <a:p>
          <a:endParaRPr lang="ru-RU"/>
        </a:p>
      </dgm:t>
    </dgm:pt>
    <dgm:pt modelId="{24484C9E-C33A-4766-AC1C-3C654A19354E}">
      <dgm:prSet/>
      <dgm:spPr/>
      <dgm:t>
        <a:bodyPr/>
        <a:lstStyle/>
        <a:p>
          <a:endParaRPr lang="ru-RU"/>
        </a:p>
      </dgm:t>
    </dgm:pt>
    <dgm:pt modelId="{4DC18884-D4CC-4852-9C3A-037B4F78F452}" type="parTrans" cxnId="{DAF9A390-61A8-4312-BC02-7D148AFFBDC8}">
      <dgm:prSet/>
      <dgm:spPr/>
      <dgm:t>
        <a:bodyPr/>
        <a:lstStyle/>
        <a:p>
          <a:endParaRPr lang="ru-RU"/>
        </a:p>
      </dgm:t>
    </dgm:pt>
    <dgm:pt modelId="{F94E1811-3B1B-4424-B124-519ECB331417}" type="sibTrans" cxnId="{DAF9A390-61A8-4312-BC02-7D148AFFBDC8}">
      <dgm:prSet/>
      <dgm:spPr/>
      <dgm:t>
        <a:bodyPr/>
        <a:lstStyle/>
        <a:p>
          <a:endParaRPr lang="ru-RU"/>
        </a:p>
      </dgm:t>
    </dgm:pt>
    <dgm:pt modelId="{036ABCBE-1FE5-4DBF-B9E3-634400A399A2}">
      <dgm:prSet/>
      <dgm:spPr/>
      <dgm:t>
        <a:bodyPr/>
        <a:lstStyle/>
        <a:p>
          <a:r>
            <a:rPr lang="ru-RU" smtClean="0"/>
            <a:t>По источникам</a:t>
          </a:r>
          <a:endParaRPr lang="ru-RU"/>
        </a:p>
      </dgm:t>
    </dgm:pt>
    <dgm:pt modelId="{F8D81612-CBBE-4E27-9144-2B628448AD30}" type="parTrans" cxnId="{6C33E89B-9C20-40AC-AA0C-7B7D78C1ACB4}">
      <dgm:prSet/>
      <dgm:spPr/>
      <dgm:t>
        <a:bodyPr/>
        <a:lstStyle/>
        <a:p>
          <a:endParaRPr lang="ru-RU"/>
        </a:p>
      </dgm:t>
    </dgm:pt>
    <dgm:pt modelId="{4CAEE692-696B-45AE-9839-A619A399238E}" type="sibTrans" cxnId="{6C33E89B-9C20-40AC-AA0C-7B7D78C1ACB4}">
      <dgm:prSet/>
      <dgm:spPr/>
      <dgm:t>
        <a:bodyPr/>
        <a:lstStyle/>
        <a:p>
          <a:endParaRPr lang="ru-RU"/>
        </a:p>
      </dgm:t>
    </dgm:pt>
    <dgm:pt modelId="{80FFC739-A0F5-453E-B859-F5A57975AC52}">
      <dgm:prSet/>
      <dgm:spPr/>
      <dgm:t>
        <a:bodyPr/>
        <a:lstStyle/>
        <a:p>
          <a:r>
            <a:rPr lang="ru-RU" dirty="0" smtClean="0"/>
            <a:t>Люди (персонал, посторонние);</a:t>
          </a:r>
          <a:endParaRPr lang="ru-RU" dirty="0"/>
        </a:p>
      </dgm:t>
    </dgm:pt>
    <dgm:pt modelId="{C80ED732-8F08-42FC-B605-DFA723FEC541}" type="parTrans" cxnId="{71EC2D99-7941-4F80-AD67-13F693E09EC2}">
      <dgm:prSet/>
      <dgm:spPr/>
      <dgm:t>
        <a:bodyPr/>
        <a:lstStyle/>
        <a:p>
          <a:endParaRPr lang="ru-RU"/>
        </a:p>
      </dgm:t>
    </dgm:pt>
    <dgm:pt modelId="{5267E116-476F-4ECD-97AB-CE3C09F30CDB}" type="sibTrans" cxnId="{71EC2D99-7941-4F80-AD67-13F693E09EC2}">
      <dgm:prSet/>
      <dgm:spPr/>
      <dgm:t>
        <a:bodyPr/>
        <a:lstStyle/>
        <a:p>
          <a:endParaRPr lang="ru-RU"/>
        </a:p>
      </dgm:t>
    </dgm:pt>
    <dgm:pt modelId="{6B070C5B-8CF9-4455-B30E-40E4602ADDC7}">
      <dgm:prSet/>
      <dgm:spPr/>
      <dgm:t>
        <a:bodyPr/>
        <a:lstStyle/>
        <a:p>
          <a:r>
            <a:rPr lang="ru-RU" dirty="0" smtClean="0"/>
            <a:t>Технические устройства;</a:t>
          </a:r>
          <a:endParaRPr lang="ru-RU" dirty="0"/>
        </a:p>
      </dgm:t>
    </dgm:pt>
    <dgm:pt modelId="{A6CD18A6-B2EA-496D-A6C8-92AEE8148B98}" type="parTrans" cxnId="{A506DE81-A9B1-4BB2-845E-4DDA6CD35A5E}">
      <dgm:prSet/>
      <dgm:spPr/>
      <dgm:t>
        <a:bodyPr/>
        <a:lstStyle/>
        <a:p>
          <a:endParaRPr lang="ru-RU"/>
        </a:p>
      </dgm:t>
    </dgm:pt>
    <dgm:pt modelId="{5E02A5F8-4804-4B98-BC38-508F38DE1EDB}" type="sibTrans" cxnId="{A506DE81-A9B1-4BB2-845E-4DDA6CD35A5E}">
      <dgm:prSet/>
      <dgm:spPr/>
      <dgm:t>
        <a:bodyPr/>
        <a:lstStyle/>
        <a:p>
          <a:endParaRPr lang="ru-RU"/>
        </a:p>
      </dgm:t>
    </dgm:pt>
    <dgm:pt modelId="{D1758B6D-FA23-4B01-934A-5CD12C7D7A7E}">
      <dgm:prSet/>
      <dgm:spPr/>
      <dgm:t>
        <a:bodyPr/>
        <a:lstStyle/>
        <a:p>
          <a:r>
            <a:rPr lang="ru-RU" dirty="0" smtClean="0"/>
            <a:t>Модели, алгоритмы, программы;</a:t>
          </a:r>
          <a:endParaRPr lang="ru-RU" dirty="0"/>
        </a:p>
      </dgm:t>
    </dgm:pt>
    <dgm:pt modelId="{960EC1DE-7D6E-4DCA-97AF-118CCDE1EE06}" type="parTrans" cxnId="{3CEBDC17-AE6F-4501-BDBE-1E1C6DD05D52}">
      <dgm:prSet/>
      <dgm:spPr/>
      <dgm:t>
        <a:bodyPr/>
        <a:lstStyle/>
        <a:p>
          <a:endParaRPr lang="ru-RU"/>
        </a:p>
      </dgm:t>
    </dgm:pt>
    <dgm:pt modelId="{387E7AA4-1C31-4293-86F9-306E69BC53F5}" type="sibTrans" cxnId="{3CEBDC17-AE6F-4501-BDBE-1E1C6DD05D52}">
      <dgm:prSet/>
      <dgm:spPr/>
      <dgm:t>
        <a:bodyPr/>
        <a:lstStyle/>
        <a:p>
          <a:endParaRPr lang="ru-RU"/>
        </a:p>
      </dgm:t>
    </dgm:pt>
    <dgm:pt modelId="{FAFA6500-7778-42C2-998F-5CB02562A848}">
      <dgm:prSet/>
      <dgm:spPr/>
      <dgm:t>
        <a:bodyPr/>
        <a:lstStyle/>
        <a:p>
          <a:r>
            <a:rPr lang="ru-RU" dirty="0" smtClean="0"/>
            <a:t>Внешняя среда (состояние атмосферы, побочные шумы, сигналы и наводки).</a:t>
          </a:r>
          <a:endParaRPr lang="ru-RU" dirty="0"/>
        </a:p>
      </dgm:t>
    </dgm:pt>
    <dgm:pt modelId="{BECD5322-6DE7-40A8-884C-C87F9E2D692F}" type="parTrans" cxnId="{BB1F20C2-88B5-477E-B9AB-4525E22F5CCD}">
      <dgm:prSet/>
      <dgm:spPr/>
      <dgm:t>
        <a:bodyPr/>
        <a:lstStyle/>
        <a:p>
          <a:endParaRPr lang="ru-RU"/>
        </a:p>
      </dgm:t>
    </dgm:pt>
    <dgm:pt modelId="{F807EE99-510A-4BCE-AA3F-866507E6EE2F}" type="sibTrans" cxnId="{BB1F20C2-88B5-477E-B9AB-4525E22F5CCD}">
      <dgm:prSet/>
      <dgm:spPr/>
      <dgm:t>
        <a:bodyPr/>
        <a:lstStyle/>
        <a:p>
          <a:endParaRPr lang="ru-RU"/>
        </a:p>
      </dgm:t>
    </dgm:pt>
    <dgm:pt modelId="{E89A80BB-202E-48D4-B092-EA5A2F4EB883}">
      <dgm:prSet/>
      <dgm:spPr/>
      <dgm:t>
        <a:bodyPr/>
        <a:lstStyle/>
        <a:p>
          <a:endParaRPr lang="ru-RU" dirty="0"/>
        </a:p>
      </dgm:t>
    </dgm:pt>
    <dgm:pt modelId="{C8F30D6A-B2AE-4375-BD57-7F577A0D18E2}" type="parTrans" cxnId="{3D6FD155-5058-45C6-B2A7-7077F5228DDB}">
      <dgm:prSet/>
      <dgm:spPr/>
      <dgm:t>
        <a:bodyPr/>
        <a:lstStyle/>
        <a:p>
          <a:endParaRPr lang="ru-RU"/>
        </a:p>
      </dgm:t>
    </dgm:pt>
    <dgm:pt modelId="{57273165-14A2-4E4A-ADD4-3961788E9799}" type="sibTrans" cxnId="{3D6FD155-5058-45C6-B2A7-7077F5228DDB}">
      <dgm:prSet/>
      <dgm:spPr/>
      <dgm:t>
        <a:bodyPr/>
        <a:lstStyle/>
        <a:p>
          <a:endParaRPr lang="ru-RU"/>
        </a:p>
      </dgm:t>
    </dgm:pt>
    <dgm:pt modelId="{90F74CE7-0B83-4583-AE25-0EC43E95E38E}" type="pres">
      <dgm:prSet presAssocID="{E8C8439F-84BF-44D1-8EB6-A15C966433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16B3C84-0B49-4AAB-971C-770D75C1DA4E}" type="pres">
      <dgm:prSet presAssocID="{0531F197-0879-4C42-BD1E-D37C4552E187}" presName="composite" presStyleCnt="0"/>
      <dgm:spPr/>
    </dgm:pt>
    <dgm:pt modelId="{21644626-F9C2-459D-BA78-0D7DDD76F808}" type="pres">
      <dgm:prSet presAssocID="{0531F197-0879-4C42-BD1E-D37C4552E18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EDDA7B-9E4C-4101-B093-F368A480500C}" type="pres">
      <dgm:prSet presAssocID="{0531F197-0879-4C42-BD1E-D37C4552E18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F4627DB-9250-4E5A-9F3E-0275EED288D4}" type="pres">
      <dgm:prSet presAssocID="{A74D4AAE-98FF-4A43-AA1F-1E34D08BBCC2}" presName="space" presStyleCnt="0"/>
      <dgm:spPr/>
    </dgm:pt>
    <dgm:pt modelId="{E4605902-BF1E-4057-B5AA-56DF33E9F07D}" type="pres">
      <dgm:prSet presAssocID="{E0E938AD-CA10-4391-B4E9-D2C569EA57CD}" presName="composite" presStyleCnt="0"/>
      <dgm:spPr/>
    </dgm:pt>
    <dgm:pt modelId="{B3C0F55F-9D92-4F24-893D-1E6AEEE4F3FA}" type="pres">
      <dgm:prSet presAssocID="{E0E938AD-CA10-4391-B4E9-D2C569EA57C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CADEF6-ACC0-407B-A341-6DE7A26DD5B3}" type="pres">
      <dgm:prSet presAssocID="{E0E938AD-CA10-4391-B4E9-D2C569EA57C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2FA1A1-33BF-467A-91FB-6B05C79A9525}" type="pres">
      <dgm:prSet presAssocID="{E276375F-E937-4A1E-9665-BCD9F844CE80}" presName="space" presStyleCnt="0"/>
      <dgm:spPr/>
    </dgm:pt>
    <dgm:pt modelId="{4FBD29F8-78C5-47C5-8EE4-AA28DD35D633}" type="pres">
      <dgm:prSet presAssocID="{036ABCBE-1FE5-4DBF-B9E3-634400A399A2}" presName="composite" presStyleCnt="0"/>
      <dgm:spPr/>
    </dgm:pt>
    <dgm:pt modelId="{1AA6E188-2178-495F-878A-6920B58D8B4B}" type="pres">
      <dgm:prSet presAssocID="{036ABCBE-1FE5-4DBF-B9E3-634400A399A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9D3AA1-8EB1-43EE-A863-1CA7534FE516}" type="pres">
      <dgm:prSet presAssocID="{036ABCBE-1FE5-4DBF-B9E3-634400A399A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91D6B78-3F9F-42FF-A434-9AAF07E35BD8}" srcId="{0531F197-0879-4C42-BD1E-D37C4552E187}" destId="{9BB214C7-35A2-43A2-978C-4E4EFDB96960}" srcOrd="2" destOrd="0" parTransId="{682168A9-0A8B-4CE9-A79C-FA23EA90295E}" sibTransId="{35BE4526-790E-4172-A21B-C8DBE2C4F710}"/>
    <dgm:cxn modelId="{9B52AE9A-E85E-47D3-B266-3310C6129BA8}" type="presOf" srcId="{D1758B6D-FA23-4B01-934A-5CD12C7D7A7E}" destId="{959D3AA1-8EB1-43EE-A863-1CA7534FE516}" srcOrd="0" destOrd="2" presId="urn:microsoft.com/office/officeart/2005/8/layout/hList1"/>
    <dgm:cxn modelId="{AD4C91C8-0714-4C47-8D47-FE55AF4BD093}" type="presOf" srcId="{E0E938AD-CA10-4391-B4E9-D2C569EA57CD}" destId="{B3C0F55F-9D92-4F24-893D-1E6AEEE4F3FA}" srcOrd="0" destOrd="0" presId="urn:microsoft.com/office/officeart/2005/8/layout/hList1"/>
    <dgm:cxn modelId="{68AD3C77-8818-4545-8A80-9B97F468C40D}" type="presOf" srcId="{F8025F88-88CA-404F-B317-F19099A3C6F6}" destId="{DACADEF6-ACC0-407B-A341-6DE7A26DD5B3}" srcOrd="0" destOrd="1" presId="urn:microsoft.com/office/officeart/2005/8/layout/hList1"/>
    <dgm:cxn modelId="{26B0E6FF-667A-4F71-926C-12DC1C6F8781}" srcId="{E8C8439F-84BF-44D1-8EB6-A15C96643302}" destId="{0531F197-0879-4C42-BD1E-D37C4552E187}" srcOrd="0" destOrd="0" parTransId="{1FA7A6CA-227E-4CD2-9C70-243B5E0D1A12}" sibTransId="{A74D4AAE-98FF-4A43-AA1F-1E34D08BBCC2}"/>
    <dgm:cxn modelId="{DE05B464-E891-42C2-8C7C-FE52AB1137E1}" type="presOf" srcId="{7772EEF9-4FF8-4B72-9FCC-0B71FAFE07CB}" destId="{DACADEF6-ACC0-407B-A341-6DE7A26DD5B3}" srcOrd="0" destOrd="0" presId="urn:microsoft.com/office/officeart/2005/8/layout/hList1"/>
    <dgm:cxn modelId="{65C18417-9FAA-4B47-A64E-C5186A1FEF7B}" type="presOf" srcId="{24484C9E-C33A-4766-AC1C-3C654A19354E}" destId="{DACADEF6-ACC0-407B-A341-6DE7A26DD5B3}" srcOrd="0" destOrd="3" presId="urn:microsoft.com/office/officeart/2005/8/layout/hList1"/>
    <dgm:cxn modelId="{71EC2D99-7941-4F80-AD67-13F693E09EC2}" srcId="{036ABCBE-1FE5-4DBF-B9E3-634400A399A2}" destId="{80FFC739-A0F5-453E-B859-F5A57975AC52}" srcOrd="0" destOrd="0" parTransId="{C80ED732-8F08-42FC-B605-DFA723FEC541}" sibTransId="{5267E116-476F-4ECD-97AB-CE3C09F30CDB}"/>
    <dgm:cxn modelId="{64F5E477-34A1-415A-9FC1-6ABF0F5106E1}" srcId="{E0E938AD-CA10-4391-B4E9-D2C569EA57CD}" destId="{FFC177C4-BEDC-44D9-A7CF-223E835131B0}" srcOrd="2" destOrd="0" parTransId="{5A1C7AF4-52C7-48E9-9153-AF85EAE8ACB1}" sibTransId="{08C1CCD3-8049-416B-A246-702FFE7B465B}"/>
    <dgm:cxn modelId="{3B5692C9-0A43-45B0-8F06-C028CBF97C0F}" type="presOf" srcId="{9BB214C7-35A2-43A2-978C-4E4EFDB96960}" destId="{00EDDA7B-9E4C-4101-B093-F368A480500C}" srcOrd="0" destOrd="2" presId="urn:microsoft.com/office/officeart/2005/8/layout/hList1"/>
    <dgm:cxn modelId="{A506DE81-A9B1-4BB2-845E-4DDA6CD35A5E}" srcId="{036ABCBE-1FE5-4DBF-B9E3-634400A399A2}" destId="{6B070C5B-8CF9-4455-B30E-40E4602ADDC7}" srcOrd="1" destOrd="0" parTransId="{A6CD18A6-B2EA-496D-A6C8-92AEE8148B98}" sibTransId="{5E02A5F8-4804-4B98-BC38-508F38DE1EDB}"/>
    <dgm:cxn modelId="{BE28CB16-7D01-4215-B1DE-F5110B243DC4}" type="presOf" srcId="{E89A80BB-202E-48D4-B092-EA5A2F4EB883}" destId="{959D3AA1-8EB1-43EE-A863-1CA7534FE516}" srcOrd="0" destOrd="4" presId="urn:microsoft.com/office/officeart/2005/8/layout/hList1"/>
    <dgm:cxn modelId="{DAF9A390-61A8-4312-BC02-7D148AFFBDC8}" srcId="{E0E938AD-CA10-4391-B4E9-D2C569EA57CD}" destId="{24484C9E-C33A-4766-AC1C-3C654A19354E}" srcOrd="3" destOrd="0" parTransId="{4DC18884-D4CC-4852-9C3A-037B4F78F452}" sibTransId="{F94E1811-3B1B-4424-B124-519ECB331417}"/>
    <dgm:cxn modelId="{12C6E57B-3654-48BF-A150-F1CB652CA88D}" type="presOf" srcId="{036ABCBE-1FE5-4DBF-B9E3-634400A399A2}" destId="{1AA6E188-2178-495F-878A-6920B58D8B4B}" srcOrd="0" destOrd="0" presId="urn:microsoft.com/office/officeart/2005/8/layout/hList1"/>
    <dgm:cxn modelId="{55CC8381-368B-4556-B2B6-9CF9A0421899}" srcId="{0531F197-0879-4C42-BD1E-D37C4552E187}" destId="{478E3812-3F7B-4346-B723-0851DAE35967}" srcOrd="0" destOrd="0" parTransId="{83A9FAB8-C14C-46B4-87E3-00CF41E7A93D}" sibTransId="{AD6923CD-4ED1-4598-9BBF-2F80BA91A1FD}"/>
    <dgm:cxn modelId="{6C2B3F8E-8850-4361-B691-78CCD49A3200}" type="presOf" srcId="{0531F197-0879-4C42-BD1E-D37C4552E187}" destId="{21644626-F9C2-459D-BA78-0D7DDD76F808}" srcOrd="0" destOrd="0" presId="urn:microsoft.com/office/officeart/2005/8/layout/hList1"/>
    <dgm:cxn modelId="{9D44B85D-4ED0-4C3B-B7A1-119442978AE2}" type="presOf" srcId="{6C47CF86-D21D-47A5-B6A1-D226CA89D3ED}" destId="{00EDDA7B-9E4C-4101-B093-F368A480500C}" srcOrd="0" destOrd="3" presId="urn:microsoft.com/office/officeart/2005/8/layout/hList1"/>
    <dgm:cxn modelId="{DEA63AFC-A769-49BC-AF7B-27A52FE06D4E}" type="presOf" srcId="{FAFA6500-7778-42C2-998F-5CB02562A848}" destId="{959D3AA1-8EB1-43EE-A863-1CA7534FE516}" srcOrd="0" destOrd="3" presId="urn:microsoft.com/office/officeart/2005/8/layout/hList1"/>
    <dgm:cxn modelId="{7300ADA9-5363-402C-A1C1-99F2708F4A82}" srcId="{E0E938AD-CA10-4391-B4E9-D2C569EA57CD}" destId="{F8025F88-88CA-404F-B317-F19099A3C6F6}" srcOrd="1" destOrd="0" parTransId="{BC877138-7144-4A85-B9D8-C9B18372E0A5}" sibTransId="{87F499DC-3E14-46D4-A142-63CAF0D1B278}"/>
    <dgm:cxn modelId="{3EA7DB2F-B38E-4B3F-A67F-DC7C1E7F789C}" type="presOf" srcId="{478E3812-3F7B-4346-B723-0851DAE35967}" destId="{00EDDA7B-9E4C-4101-B093-F368A480500C}" srcOrd="0" destOrd="0" presId="urn:microsoft.com/office/officeart/2005/8/layout/hList1"/>
    <dgm:cxn modelId="{243D1EE0-4FC5-4FB9-B806-03E35AD8EAEF}" type="presOf" srcId="{FFC177C4-BEDC-44D9-A7CF-223E835131B0}" destId="{DACADEF6-ACC0-407B-A341-6DE7A26DD5B3}" srcOrd="0" destOrd="2" presId="urn:microsoft.com/office/officeart/2005/8/layout/hList1"/>
    <dgm:cxn modelId="{1471F585-796E-45DF-9A17-6E95885CCA69}" srcId="{E8C8439F-84BF-44D1-8EB6-A15C96643302}" destId="{E0E938AD-CA10-4391-B4E9-D2C569EA57CD}" srcOrd="1" destOrd="0" parTransId="{05FE645C-4E0D-41DE-90B2-25C8C87FE23D}" sibTransId="{E276375F-E937-4A1E-9665-BCD9F844CE80}"/>
    <dgm:cxn modelId="{3CEBDC17-AE6F-4501-BDBE-1E1C6DD05D52}" srcId="{036ABCBE-1FE5-4DBF-B9E3-634400A399A2}" destId="{D1758B6D-FA23-4B01-934A-5CD12C7D7A7E}" srcOrd="2" destOrd="0" parTransId="{960EC1DE-7D6E-4DCA-97AF-118CCDE1EE06}" sibTransId="{387E7AA4-1C31-4293-86F9-306E69BC53F5}"/>
    <dgm:cxn modelId="{D0CBFB19-CB6E-487D-B06C-9C73F9EDA52E}" srcId="{E0E938AD-CA10-4391-B4E9-D2C569EA57CD}" destId="{7772EEF9-4FF8-4B72-9FCC-0B71FAFE07CB}" srcOrd="0" destOrd="0" parTransId="{5CC00D1A-8869-4F36-B5D6-F4B5693C3DCA}" sibTransId="{13A912BF-043D-470E-9EAB-090CC763291E}"/>
    <dgm:cxn modelId="{29BE3ED5-CD6F-48D6-BB69-9A9EFF1CD4D2}" type="presOf" srcId="{6B070C5B-8CF9-4455-B30E-40E4602ADDC7}" destId="{959D3AA1-8EB1-43EE-A863-1CA7534FE516}" srcOrd="0" destOrd="1" presId="urn:microsoft.com/office/officeart/2005/8/layout/hList1"/>
    <dgm:cxn modelId="{B17F3BC1-D1DA-431B-B692-49EDA4C75D50}" type="presOf" srcId="{80FFC739-A0F5-453E-B859-F5A57975AC52}" destId="{959D3AA1-8EB1-43EE-A863-1CA7534FE516}" srcOrd="0" destOrd="0" presId="urn:microsoft.com/office/officeart/2005/8/layout/hList1"/>
    <dgm:cxn modelId="{6C33E89B-9C20-40AC-AA0C-7B7D78C1ACB4}" srcId="{E8C8439F-84BF-44D1-8EB6-A15C96643302}" destId="{036ABCBE-1FE5-4DBF-B9E3-634400A399A2}" srcOrd="2" destOrd="0" parTransId="{F8D81612-CBBE-4E27-9144-2B628448AD30}" sibTransId="{4CAEE692-696B-45AE-9839-A619A399238E}"/>
    <dgm:cxn modelId="{BB1F20C2-88B5-477E-B9AB-4525E22F5CCD}" srcId="{036ABCBE-1FE5-4DBF-B9E3-634400A399A2}" destId="{FAFA6500-7778-42C2-998F-5CB02562A848}" srcOrd="3" destOrd="0" parTransId="{BECD5322-6DE7-40A8-884C-C87F9E2D692F}" sibTransId="{F807EE99-510A-4BCE-AA3F-866507E6EE2F}"/>
    <dgm:cxn modelId="{3D6FD155-5058-45C6-B2A7-7077F5228DDB}" srcId="{036ABCBE-1FE5-4DBF-B9E3-634400A399A2}" destId="{E89A80BB-202E-48D4-B092-EA5A2F4EB883}" srcOrd="4" destOrd="0" parTransId="{C8F30D6A-B2AE-4375-BD57-7F577A0D18E2}" sibTransId="{57273165-14A2-4E4A-ADD4-3961788E9799}"/>
    <dgm:cxn modelId="{E7D5B0F1-E62D-4B7D-B52C-5A032E8269CB}" srcId="{0531F197-0879-4C42-BD1E-D37C4552E187}" destId="{A5669E7E-B687-4BCF-9CC9-9A4145199070}" srcOrd="1" destOrd="0" parTransId="{8D299E66-BE20-4097-9985-EB1528544AE7}" sibTransId="{A13E33D3-9481-4D68-8F49-7215F05CEE06}"/>
    <dgm:cxn modelId="{9A5C0F56-97D8-44EF-B9C3-85A407FE3915}" type="presOf" srcId="{E8C8439F-84BF-44D1-8EB6-A15C96643302}" destId="{90F74CE7-0B83-4583-AE25-0EC43E95E38E}" srcOrd="0" destOrd="0" presId="urn:microsoft.com/office/officeart/2005/8/layout/hList1"/>
    <dgm:cxn modelId="{0E4A8E00-014D-484B-8668-C3C52FB65509}" srcId="{0531F197-0879-4C42-BD1E-D37C4552E187}" destId="{6C47CF86-D21D-47A5-B6A1-D226CA89D3ED}" srcOrd="3" destOrd="0" parTransId="{2CCA05DB-293A-497E-9B53-C6CC57DF2069}" sibTransId="{9FE0836F-9FE9-4E0E-A35D-F5FB84DE14BC}"/>
    <dgm:cxn modelId="{F72019BC-26F0-4E61-B1E0-3695B343D635}" type="presOf" srcId="{A5669E7E-B687-4BCF-9CC9-9A4145199070}" destId="{00EDDA7B-9E4C-4101-B093-F368A480500C}" srcOrd="0" destOrd="1" presId="urn:microsoft.com/office/officeart/2005/8/layout/hList1"/>
    <dgm:cxn modelId="{E96DE6CA-CC97-4D65-9860-BCEE52C60F89}" type="presParOf" srcId="{90F74CE7-0B83-4583-AE25-0EC43E95E38E}" destId="{F16B3C84-0B49-4AAB-971C-770D75C1DA4E}" srcOrd="0" destOrd="0" presId="urn:microsoft.com/office/officeart/2005/8/layout/hList1"/>
    <dgm:cxn modelId="{4E83A55E-2AA6-4947-8DC7-30D48870A7EE}" type="presParOf" srcId="{F16B3C84-0B49-4AAB-971C-770D75C1DA4E}" destId="{21644626-F9C2-459D-BA78-0D7DDD76F808}" srcOrd="0" destOrd="0" presId="urn:microsoft.com/office/officeart/2005/8/layout/hList1"/>
    <dgm:cxn modelId="{54119DC1-90C3-403C-9F4F-0CE53651DF76}" type="presParOf" srcId="{F16B3C84-0B49-4AAB-971C-770D75C1DA4E}" destId="{00EDDA7B-9E4C-4101-B093-F368A480500C}" srcOrd="1" destOrd="0" presId="urn:microsoft.com/office/officeart/2005/8/layout/hList1"/>
    <dgm:cxn modelId="{4A44ECEA-B699-4794-90B2-D780AD7D3289}" type="presParOf" srcId="{90F74CE7-0B83-4583-AE25-0EC43E95E38E}" destId="{9F4627DB-9250-4E5A-9F3E-0275EED288D4}" srcOrd="1" destOrd="0" presId="urn:microsoft.com/office/officeart/2005/8/layout/hList1"/>
    <dgm:cxn modelId="{69FE1FD1-B713-41EF-BD19-59B955E6B526}" type="presParOf" srcId="{90F74CE7-0B83-4583-AE25-0EC43E95E38E}" destId="{E4605902-BF1E-4057-B5AA-56DF33E9F07D}" srcOrd="2" destOrd="0" presId="urn:microsoft.com/office/officeart/2005/8/layout/hList1"/>
    <dgm:cxn modelId="{4265239E-C1C6-4F02-8534-9EEE18D547F3}" type="presParOf" srcId="{E4605902-BF1E-4057-B5AA-56DF33E9F07D}" destId="{B3C0F55F-9D92-4F24-893D-1E6AEEE4F3FA}" srcOrd="0" destOrd="0" presId="urn:microsoft.com/office/officeart/2005/8/layout/hList1"/>
    <dgm:cxn modelId="{AAF2972B-A9BA-4C6E-97B2-20E3D4D1ADED}" type="presParOf" srcId="{E4605902-BF1E-4057-B5AA-56DF33E9F07D}" destId="{DACADEF6-ACC0-407B-A341-6DE7A26DD5B3}" srcOrd="1" destOrd="0" presId="urn:microsoft.com/office/officeart/2005/8/layout/hList1"/>
    <dgm:cxn modelId="{0F920443-7C16-4C61-81EF-4AE6669228B7}" type="presParOf" srcId="{90F74CE7-0B83-4583-AE25-0EC43E95E38E}" destId="{462FA1A1-33BF-467A-91FB-6B05C79A9525}" srcOrd="3" destOrd="0" presId="urn:microsoft.com/office/officeart/2005/8/layout/hList1"/>
    <dgm:cxn modelId="{BDD95518-B52A-4458-9BD7-BE11CEADF2BA}" type="presParOf" srcId="{90F74CE7-0B83-4583-AE25-0EC43E95E38E}" destId="{4FBD29F8-78C5-47C5-8EE4-AA28DD35D633}" srcOrd="4" destOrd="0" presId="urn:microsoft.com/office/officeart/2005/8/layout/hList1"/>
    <dgm:cxn modelId="{0923169A-D561-4966-9976-97644ED6191F}" type="presParOf" srcId="{4FBD29F8-78C5-47C5-8EE4-AA28DD35D633}" destId="{1AA6E188-2178-495F-878A-6920B58D8B4B}" srcOrd="0" destOrd="0" presId="urn:microsoft.com/office/officeart/2005/8/layout/hList1"/>
    <dgm:cxn modelId="{CB7E7B5E-B271-4A9F-BC98-999F82B13E02}" type="presParOf" srcId="{4FBD29F8-78C5-47C5-8EE4-AA28DD35D633}" destId="{959D3AA1-8EB1-43EE-A863-1CA7534FE51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D8948F-9A96-47B6-B6BF-78071CF5A7D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8DF2BB1-BDFA-4BF0-A5EF-88D5A52704D9}">
      <dgm:prSet custT="1"/>
      <dgm:spPr/>
      <dgm:t>
        <a:bodyPr/>
        <a:lstStyle/>
        <a:p>
          <a:r>
            <a:rPr lang="ru-RU" sz="2400" dirty="0" smtClean="0"/>
            <a:t>Штатные каналы доступа, если нет никаких мер защиты</a:t>
          </a:r>
          <a:endParaRPr lang="ru-RU" sz="2400" dirty="0"/>
        </a:p>
      </dgm:t>
    </dgm:pt>
    <dgm:pt modelId="{FD42E481-D65F-4049-A16B-2B5484FBB8DD}" type="parTrans" cxnId="{EA788A33-FC7A-4CC3-9162-22FDC3D774A8}">
      <dgm:prSet/>
      <dgm:spPr/>
      <dgm:t>
        <a:bodyPr/>
        <a:lstStyle/>
        <a:p>
          <a:endParaRPr lang="ru-RU"/>
        </a:p>
      </dgm:t>
    </dgm:pt>
    <dgm:pt modelId="{0F159377-D195-4F2C-8285-A98C5DE34793}" type="sibTrans" cxnId="{EA788A33-FC7A-4CC3-9162-22FDC3D774A8}">
      <dgm:prSet/>
      <dgm:spPr/>
      <dgm:t>
        <a:bodyPr/>
        <a:lstStyle/>
        <a:p>
          <a:endParaRPr lang="ru-RU"/>
        </a:p>
      </dgm:t>
    </dgm:pt>
    <dgm:pt modelId="{41AA7012-4CB8-41C6-A230-DF461D054849}">
      <dgm:prSet/>
      <dgm:spPr/>
      <dgm:t>
        <a:bodyPr/>
        <a:lstStyle/>
        <a:p>
          <a:r>
            <a:rPr lang="ru-RU" dirty="0" smtClean="0"/>
            <a:t>через терминалы пользователей</a:t>
          </a:r>
          <a:endParaRPr lang="ru-RU" dirty="0"/>
        </a:p>
      </dgm:t>
    </dgm:pt>
    <dgm:pt modelId="{2EEA6B8B-A6C6-4844-90BC-8940EFD547D7}" type="parTrans" cxnId="{538E3BF4-EC03-4A34-9341-63C6E5D7C028}">
      <dgm:prSet/>
      <dgm:spPr/>
      <dgm:t>
        <a:bodyPr/>
        <a:lstStyle/>
        <a:p>
          <a:endParaRPr lang="ru-RU"/>
        </a:p>
      </dgm:t>
    </dgm:pt>
    <dgm:pt modelId="{BC18DAF2-CF0D-4EA2-A291-EB6AE6388589}" type="sibTrans" cxnId="{538E3BF4-EC03-4A34-9341-63C6E5D7C028}">
      <dgm:prSet/>
      <dgm:spPr/>
      <dgm:t>
        <a:bodyPr/>
        <a:lstStyle/>
        <a:p>
          <a:endParaRPr lang="ru-RU"/>
        </a:p>
      </dgm:t>
    </dgm:pt>
    <dgm:pt modelId="{42E6F94C-405D-412D-8B35-F48693EBBDEA}">
      <dgm:prSet/>
      <dgm:spPr/>
      <dgm:t>
        <a:bodyPr/>
        <a:lstStyle/>
        <a:p>
          <a:r>
            <a:rPr lang="ru-RU" dirty="0" smtClean="0"/>
            <a:t>через терминал администратора системы</a:t>
          </a:r>
          <a:endParaRPr lang="ru-RU" dirty="0"/>
        </a:p>
      </dgm:t>
    </dgm:pt>
    <dgm:pt modelId="{B106FC61-062D-4456-8702-7ECCED2E508A}" type="parTrans" cxnId="{D87C4A93-C275-4C49-89F0-1AE73299A57B}">
      <dgm:prSet/>
      <dgm:spPr/>
      <dgm:t>
        <a:bodyPr/>
        <a:lstStyle/>
        <a:p>
          <a:endParaRPr lang="ru-RU"/>
        </a:p>
      </dgm:t>
    </dgm:pt>
    <dgm:pt modelId="{8E32FF21-0A85-4418-A844-F8D43E990A41}" type="sibTrans" cxnId="{D87C4A93-C275-4C49-89F0-1AE73299A57B}">
      <dgm:prSet/>
      <dgm:spPr/>
      <dgm:t>
        <a:bodyPr/>
        <a:lstStyle/>
        <a:p>
          <a:endParaRPr lang="ru-RU"/>
        </a:p>
      </dgm:t>
    </dgm:pt>
    <dgm:pt modelId="{526D2B3E-5411-4A85-83E1-EF7C6F87169B}">
      <dgm:prSet/>
      <dgm:spPr/>
      <dgm:t>
        <a:bodyPr/>
        <a:lstStyle/>
        <a:p>
          <a:r>
            <a:rPr lang="ru-RU" dirty="0" smtClean="0"/>
            <a:t>через удаленные терминалы</a:t>
          </a:r>
          <a:endParaRPr lang="ru-RU" dirty="0"/>
        </a:p>
      </dgm:t>
    </dgm:pt>
    <dgm:pt modelId="{6B75036D-8888-4355-AEB0-2068A8DFC302}" type="parTrans" cxnId="{3AF4B856-BB27-45EA-9622-AA0E0AB7BB28}">
      <dgm:prSet/>
      <dgm:spPr/>
      <dgm:t>
        <a:bodyPr/>
        <a:lstStyle/>
        <a:p>
          <a:endParaRPr lang="ru-RU"/>
        </a:p>
      </dgm:t>
    </dgm:pt>
    <dgm:pt modelId="{8B65885E-E775-43E2-9DD1-B1CB952D29CA}" type="sibTrans" cxnId="{3AF4B856-BB27-45EA-9622-AA0E0AB7BB28}">
      <dgm:prSet/>
      <dgm:spPr/>
      <dgm:t>
        <a:bodyPr/>
        <a:lstStyle/>
        <a:p>
          <a:endParaRPr lang="ru-RU"/>
        </a:p>
      </dgm:t>
    </dgm:pt>
    <dgm:pt modelId="{A3F86ABD-2D12-47A0-94A6-C9711601BE3D}">
      <dgm:prSet custT="1"/>
      <dgm:spPr/>
      <dgm:t>
        <a:bodyPr/>
        <a:lstStyle/>
        <a:p>
          <a:r>
            <a:rPr lang="ru-RU" sz="2400" dirty="0" smtClean="0"/>
            <a:t>Нештатные каналы доступа</a:t>
          </a:r>
          <a:endParaRPr lang="ru-RU" sz="2400" dirty="0"/>
        </a:p>
      </dgm:t>
    </dgm:pt>
    <dgm:pt modelId="{E798AAE5-6081-4872-BDAB-424B07B1D301}" type="parTrans" cxnId="{21B7D93C-E100-474B-93D8-39FA5333D06C}">
      <dgm:prSet/>
      <dgm:spPr/>
      <dgm:t>
        <a:bodyPr/>
        <a:lstStyle/>
        <a:p>
          <a:endParaRPr lang="ru-RU"/>
        </a:p>
      </dgm:t>
    </dgm:pt>
    <dgm:pt modelId="{CA063B80-59EE-44AD-87B4-162CA7713AB1}" type="sibTrans" cxnId="{21B7D93C-E100-474B-93D8-39FA5333D06C}">
      <dgm:prSet/>
      <dgm:spPr/>
      <dgm:t>
        <a:bodyPr/>
        <a:lstStyle/>
        <a:p>
          <a:endParaRPr lang="ru-RU"/>
        </a:p>
      </dgm:t>
    </dgm:pt>
    <dgm:pt modelId="{1876961B-DA12-4898-A447-1F14EE9AD37B}">
      <dgm:prSet/>
      <dgm:spPr/>
      <dgm:t>
        <a:bodyPr/>
        <a:lstStyle/>
        <a:p>
          <a:r>
            <a:rPr lang="ru-RU" dirty="0" smtClean="0"/>
            <a:t>побочное электромагнитное излучение информации с аппаратуры системы</a:t>
          </a:r>
          <a:endParaRPr lang="ru-RU" dirty="0"/>
        </a:p>
      </dgm:t>
    </dgm:pt>
    <dgm:pt modelId="{F546BD51-7B7C-4FD2-B694-2680305A730F}" type="parTrans" cxnId="{08F972FC-B2A5-4728-A9FF-ABC380352298}">
      <dgm:prSet/>
      <dgm:spPr/>
      <dgm:t>
        <a:bodyPr/>
        <a:lstStyle/>
        <a:p>
          <a:endParaRPr lang="ru-RU"/>
        </a:p>
      </dgm:t>
    </dgm:pt>
    <dgm:pt modelId="{541F36C5-78B9-4964-95AC-D7F710B8C513}" type="sibTrans" cxnId="{08F972FC-B2A5-4728-A9FF-ABC380352298}">
      <dgm:prSet/>
      <dgm:spPr/>
      <dgm:t>
        <a:bodyPr/>
        <a:lstStyle/>
        <a:p>
          <a:endParaRPr lang="ru-RU"/>
        </a:p>
      </dgm:t>
    </dgm:pt>
    <dgm:pt modelId="{6DA6ABD0-00E8-4A02-8423-4C783C16AF50}">
      <dgm:prSet/>
      <dgm:spPr/>
      <dgm:t>
        <a:bodyPr/>
        <a:lstStyle/>
        <a:p>
          <a:r>
            <a:rPr lang="ru-RU" dirty="0" smtClean="0"/>
            <a:t>побочные наводки информации по сети электропитания и заземления</a:t>
          </a:r>
          <a:endParaRPr lang="ru-RU" dirty="0"/>
        </a:p>
      </dgm:t>
    </dgm:pt>
    <dgm:pt modelId="{7ED9F781-1CA5-443F-8DE2-396388CCF185}" type="parTrans" cxnId="{D8BFFDAE-89D8-43B2-96BE-8857303F90DA}">
      <dgm:prSet/>
      <dgm:spPr/>
      <dgm:t>
        <a:bodyPr/>
        <a:lstStyle/>
        <a:p>
          <a:endParaRPr lang="ru-RU"/>
        </a:p>
      </dgm:t>
    </dgm:pt>
    <dgm:pt modelId="{98B308AB-6F3B-47A5-8E6E-DDE7E7C0585C}" type="sibTrans" cxnId="{D8BFFDAE-89D8-43B2-96BE-8857303F90DA}">
      <dgm:prSet/>
      <dgm:spPr/>
      <dgm:t>
        <a:bodyPr/>
        <a:lstStyle/>
        <a:p>
          <a:endParaRPr lang="ru-RU"/>
        </a:p>
      </dgm:t>
    </dgm:pt>
    <dgm:pt modelId="{FA14CEC5-DC14-4093-A08A-6B145EFD6660}">
      <dgm:prSet/>
      <dgm:spPr/>
      <dgm:t>
        <a:bodyPr/>
        <a:lstStyle/>
        <a:p>
          <a:r>
            <a:rPr lang="ru-RU" dirty="0" smtClean="0"/>
            <a:t>побочные наводки информации на вспомогательных коммуникациях</a:t>
          </a:r>
          <a:endParaRPr lang="ru-RU" dirty="0"/>
        </a:p>
      </dgm:t>
    </dgm:pt>
    <dgm:pt modelId="{A025EC9B-7EBD-42A7-BD16-59825477BD44}" type="parTrans" cxnId="{7332C4D7-7C14-47C3-B591-DA5C99733E37}">
      <dgm:prSet/>
      <dgm:spPr/>
      <dgm:t>
        <a:bodyPr/>
        <a:lstStyle/>
        <a:p>
          <a:endParaRPr lang="ru-RU"/>
        </a:p>
      </dgm:t>
    </dgm:pt>
    <dgm:pt modelId="{4C6191EA-EA59-4690-BC87-12AABBDEB352}" type="sibTrans" cxnId="{7332C4D7-7C14-47C3-B591-DA5C99733E37}">
      <dgm:prSet/>
      <dgm:spPr/>
      <dgm:t>
        <a:bodyPr/>
        <a:lstStyle/>
        <a:p>
          <a:endParaRPr lang="ru-RU"/>
        </a:p>
      </dgm:t>
    </dgm:pt>
    <dgm:pt modelId="{1C76DFCC-93B4-4310-B685-C43BF185BC05}">
      <dgm:prSet/>
      <dgm:spPr/>
      <dgm:t>
        <a:bodyPr/>
        <a:lstStyle/>
        <a:p>
          <a:r>
            <a:rPr lang="ru-RU" dirty="0" smtClean="0"/>
            <a:t>подключение к внешним каналам связи</a:t>
          </a:r>
          <a:endParaRPr lang="ru-RU" dirty="0"/>
        </a:p>
      </dgm:t>
    </dgm:pt>
    <dgm:pt modelId="{B7B470A5-96D4-43FE-A422-9156A3FA159F}" type="parTrans" cxnId="{F936885D-4854-49B8-B30B-8611E52CD99E}">
      <dgm:prSet/>
      <dgm:spPr/>
      <dgm:t>
        <a:bodyPr/>
        <a:lstStyle/>
        <a:p>
          <a:endParaRPr lang="ru-RU"/>
        </a:p>
      </dgm:t>
    </dgm:pt>
    <dgm:pt modelId="{011F76BD-A753-40E5-800C-C06D31A5DBF5}" type="sibTrans" cxnId="{F936885D-4854-49B8-B30B-8611E52CD99E}">
      <dgm:prSet/>
      <dgm:spPr/>
      <dgm:t>
        <a:bodyPr/>
        <a:lstStyle/>
        <a:p>
          <a:endParaRPr lang="ru-RU"/>
        </a:p>
      </dgm:t>
    </dgm:pt>
    <dgm:pt modelId="{C194EFFC-DC1B-436C-8EC5-0525099FA045}">
      <dgm:prSet/>
      <dgm:spPr/>
      <dgm:t>
        <a:bodyPr/>
        <a:lstStyle/>
        <a:p>
          <a:endParaRPr lang="ru-RU"/>
        </a:p>
      </dgm:t>
    </dgm:pt>
    <dgm:pt modelId="{90EC2308-2FA1-4EA7-B054-8D1989EF7FE8}" type="parTrans" cxnId="{01395B10-8614-43D2-A455-27DA04C0C2DA}">
      <dgm:prSet/>
      <dgm:spPr/>
      <dgm:t>
        <a:bodyPr/>
        <a:lstStyle/>
        <a:p>
          <a:endParaRPr lang="ru-RU"/>
        </a:p>
      </dgm:t>
    </dgm:pt>
    <dgm:pt modelId="{2A0FA1DD-21AC-4604-A77E-C3352B2A6CDE}" type="sibTrans" cxnId="{01395B10-8614-43D2-A455-27DA04C0C2DA}">
      <dgm:prSet/>
      <dgm:spPr/>
      <dgm:t>
        <a:bodyPr/>
        <a:lstStyle/>
        <a:p>
          <a:endParaRPr lang="ru-RU"/>
        </a:p>
      </dgm:t>
    </dgm:pt>
    <dgm:pt modelId="{CE498C15-19E1-47D6-89D4-A446A4AB55CF}" type="pres">
      <dgm:prSet presAssocID="{88D8948F-9A96-47B6-B6BF-78071CF5A7D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D6BD0DD-ED01-4277-9923-E78ED47DE9F5}" type="pres">
      <dgm:prSet presAssocID="{28DF2BB1-BDFA-4BF0-A5EF-88D5A52704D9}" presName="composite" presStyleCnt="0"/>
      <dgm:spPr/>
    </dgm:pt>
    <dgm:pt modelId="{B4DCEED2-A85C-411A-9CF3-AF04CBD62785}" type="pres">
      <dgm:prSet presAssocID="{28DF2BB1-BDFA-4BF0-A5EF-88D5A52704D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B18072-B56C-4EBD-A901-67F1182FAD57}" type="pres">
      <dgm:prSet presAssocID="{28DF2BB1-BDFA-4BF0-A5EF-88D5A52704D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27D473-A22F-4FD1-A27D-86D6C96F5665}" type="pres">
      <dgm:prSet presAssocID="{0F159377-D195-4F2C-8285-A98C5DE34793}" presName="space" presStyleCnt="0"/>
      <dgm:spPr/>
    </dgm:pt>
    <dgm:pt modelId="{00EC9E27-1597-4A4D-802F-E95DE36CD93A}" type="pres">
      <dgm:prSet presAssocID="{A3F86ABD-2D12-47A0-94A6-C9711601BE3D}" presName="composite" presStyleCnt="0"/>
      <dgm:spPr/>
    </dgm:pt>
    <dgm:pt modelId="{E4F88F27-15FA-49F1-860E-D6EDD2C8921F}" type="pres">
      <dgm:prSet presAssocID="{A3F86ABD-2D12-47A0-94A6-C9711601BE3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7F191F-2DEF-4216-95FA-0EBD77FCABBF}" type="pres">
      <dgm:prSet presAssocID="{A3F86ABD-2D12-47A0-94A6-C9711601BE3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AEC4E17-A6AD-4BD5-A16D-69EC3224CB43}" type="presOf" srcId="{88D8948F-9A96-47B6-B6BF-78071CF5A7DF}" destId="{CE498C15-19E1-47D6-89D4-A446A4AB55CF}" srcOrd="0" destOrd="0" presId="urn:microsoft.com/office/officeart/2005/8/layout/hList1"/>
    <dgm:cxn modelId="{7332C4D7-7C14-47C3-B591-DA5C99733E37}" srcId="{A3F86ABD-2D12-47A0-94A6-C9711601BE3D}" destId="{FA14CEC5-DC14-4093-A08A-6B145EFD6660}" srcOrd="2" destOrd="0" parTransId="{A025EC9B-7EBD-42A7-BD16-59825477BD44}" sibTransId="{4C6191EA-EA59-4690-BC87-12AABBDEB352}"/>
    <dgm:cxn modelId="{21B7D93C-E100-474B-93D8-39FA5333D06C}" srcId="{88D8948F-9A96-47B6-B6BF-78071CF5A7DF}" destId="{A3F86ABD-2D12-47A0-94A6-C9711601BE3D}" srcOrd="1" destOrd="0" parTransId="{E798AAE5-6081-4872-BDAB-424B07B1D301}" sibTransId="{CA063B80-59EE-44AD-87B4-162CA7713AB1}"/>
    <dgm:cxn modelId="{5C9BC707-83AA-4B2B-88A0-A5B9D73B1705}" type="presOf" srcId="{A3F86ABD-2D12-47A0-94A6-C9711601BE3D}" destId="{E4F88F27-15FA-49F1-860E-D6EDD2C8921F}" srcOrd="0" destOrd="0" presId="urn:microsoft.com/office/officeart/2005/8/layout/hList1"/>
    <dgm:cxn modelId="{08F972FC-B2A5-4728-A9FF-ABC380352298}" srcId="{A3F86ABD-2D12-47A0-94A6-C9711601BE3D}" destId="{1876961B-DA12-4898-A447-1F14EE9AD37B}" srcOrd="0" destOrd="0" parTransId="{F546BD51-7B7C-4FD2-B694-2680305A730F}" sibTransId="{541F36C5-78B9-4964-95AC-D7F710B8C513}"/>
    <dgm:cxn modelId="{01395B10-8614-43D2-A455-27DA04C0C2DA}" srcId="{A3F86ABD-2D12-47A0-94A6-C9711601BE3D}" destId="{C194EFFC-DC1B-436C-8EC5-0525099FA045}" srcOrd="4" destOrd="0" parTransId="{90EC2308-2FA1-4EA7-B054-8D1989EF7FE8}" sibTransId="{2A0FA1DD-21AC-4604-A77E-C3352B2A6CDE}"/>
    <dgm:cxn modelId="{A7ABC295-06F2-45AB-BD6B-B2859C0AD798}" type="presOf" srcId="{1C76DFCC-93B4-4310-B685-C43BF185BC05}" destId="{827F191F-2DEF-4216-95FA-0EBD77FCABBF}" srcOrd="0" destOrd="3" presId="urn:microsoft.com/office/officeart/2005/8/layout/hList1"/>
    <dgm:cxn modelId="{D87C4A93-C275-4C49-89F0-1AE73299A57B}" srcId="{28DF2BB1-BDFA-4BF0-A5EF-88D5A52704D9}" destId="{42E6F94C-405D-412D-8B35-F48693EBBDEA}" srcOrd="1" destOrd="0" parTransId="{B106FC61-062D-4456-8702-7ECCED2E508A}" sibTransId="{8E32FF21-0A85-4418-A844-F8D43E990A41}"/>
    <dgm:cxn modelId="{A1838CC6-BD0F-4F9C-90EA-A82ED3FAAF97}" type="presOf" srcId="{6DA6ABD0-00E8-4A02-8423-4C783C16AF50}" destId="{827F191F-2DEF-4216-95FA-0EBD77FCABBF}" srcOrd="0" destOrd="1" presId="urn:microsoft.com/office/officeart/2005/8/layout/hList1"/>
    <dgm:cxn modelId="{3AF4B856-BB27-45EA-9622-AA0E0AB7BB28}" srcId="{28DF2BB1-BDFA-4BF0-A5EF-88D5A52704D9}" destId="{526D2B3E-5411-4A85-83E1-EF7C6F87169B}" srcOrd="2" destOrd="0" parTransId="{6B75036D-8888-4355-AEB0-2068A8DFC302}" sibTransId="{8B65885E-E775-43E2-9DD1-B1CB952D29CA}"/>
    <dgm:cxn modelId="{95B58EFC-F402-48D4-9659-D2E97FCCF360}" type="presOf" srcId="{42E6F94C-405D-412D-8B35-F48693EBBDEA}" destId="{2CB18072-B56C-4EBD-A901-67F1182FAD57}" srcOrd="0" destOrd="1" presId="urn:microsoft.com/office/officeart/2005/8/layout/hList1"/>
    <dgm:cxn modelId="{EA788A33-FC7A-4CC3-9162-22FDC3D774A8}" srcId="{88D8948F-9A96-47B6-B6BF-78071CF5A7DF}" destId="{28DF2BB1-BDFA-4BF0-A5EF-88D5A52704D9}" srcOrd="0" destOrd="0" parTransId="{FD42E481-D65F-4049-A16B-2B5484FBB8DD}" sibTransId="{0F159377-D195-4F2C-8285-A98C5DE34793}"/>
    <dgm:cxn modelId="{F936885D-4854-49B8-B30B-8611E52CD99E}" srcId="{A3F86ABD-2D12-47A0-94A6-C9711601BE3D}" destId="{1C76DFCC-93B4-4310-B685-C43BF185BC05}" srcOrd="3" destOrd="0" parTransId="{B7B470A5-96D4-43FE-A422-9156A3FA159F}" sibTransId="{011F76BD-A753-40E5-800C-C06D31A5DBF5}"/>
    <dgm:cxn modelId="{147505F4-4E69-4AA0-B889-F91FCB0828AE}" type="presOf" srcId="{FA14CEC5-DC14-4093-A08A-6B145EFD6660}" destId="{827F191F-2DEF-4216-95FA-0EBD77FCABBF}" srcOrd="0" destOrd="2" presId="urn:microsoft.com/office/officeart/2005/8/layout/hList1"/>
    <dgm:cxn modelId="{CD06EEE5-8168-41F2-9BF5-9C585FE23757}" type="presOf" srcId="{41AA7012-4CB8-41C6-A230-DF461D054849}" destId="{2CB18072-B56C-4EBD-A901-67F1182FAD57}" srcOrd="0" destOrd="0" presId="urn:microsoft.com/office/officeart/2005/8/layout/hList1"/>
    <dgm:cxn modelId="{7ACB4040-C6F4-455C-B087-250D7C563723}" type="presOf" srcId="{1876961B-DA12-4898-A447-1F14EE9AD37B}" destId="{827F191F-2DEF-4216-95FA-0EBD77FCABBF}" srcOrd="0" destOrd="0" presId="urn:microsoft.com/office/officeart/2005/8/layout/hList1"/>
    <dgm:cxn modelId="{538E3BF4-EC03-4A34-9341-63C6E5D7C028}" srcId="{28DF2BB1-BDFA-4BF0-A5EF-88D5A52704D9}" destId="{41AA7012-4CB8-41C6-A230-DF461D054849}" srcOrd="0" destOrd="0" parTransId="{2EEA6B8B-A6C6-4844-90BC-8940EFD547D7}" sibTransId="{BC18DAF2-CF0D-4EA2-A291-EB6AE6388589}"/>
    <dgm:cxn modelId="{0F2EEA86-E569-4235-82F8-C2F49430758A}" type="presOf" srcId="{28DF2BB1-BDFA-4BF0-A5EF-88D5A52704D9}" destId="{B4DCEED2-A85C-411A-9CF3-AF04CBD62785}" srcOrd="0" destOrd="0" presId="urn:microsoft.com/office/officeart/2005/8/layout/hList1"/>
    <dgm:cxn modelId="{BEA4B005-262B-4A65-8428-C67E52793CA4}" type="presOf" srcId="{526D2B3E-5411-4A85-83E1-EF7C6F87169B}" destId="{2CB18072-B56C-4EBD-A901-67F1182FAD57}" srcOrd="0" destOrd="2" presId="urn:microsoft.com/office/officeart/2005/8/layout/hList1"/>
    <dgm:cxn modelId="{C30862D5-A5A3-441C-B73A-C1FE7D4C0190}" type="presOf" srcId="{C194EFFC-DC1B-436C-8EC5-0525099FA045}" destId="{827F191F-2DEF-4216-95FA-0EBD77FCABBF}" srcOrd="0" destOrd="4" presId="urn:microsoft.com/office/officeart/2005/8/layout/hList1"/>
    <dgm:cxn modelId="{D8BFFDAE-89D8-43B2-96BE-8857303F90DA}" srcId="{A3F86ABD-2D12-47A0-94A6-C9711601BE3D}" destId="{6DA6ABD0-00E8-4A02-8423-4C783C16AF50}" srcOrd="1" destOrd="0" parTransId="{7ED9F781-1CA5-443F-8DE2-396388CCF185}" sibTransId="{98B308AB-6F3B-47A5-8E6E-DDE7E7C0585C}"/>
    <dgm:cxn modelId="{799EF074-6646-476E-A5A7-FF7AB81DFC62}" type="presParOf" srcId="{CE498C15-19E1-47D6-89D4-A446A4AB55CF}" destId="{5D6BD0DD-ED01-4277-9923-E78ED47DE9F5}" srcOrd="0" destOrd="0" presId="urn:microsoft.com/office/officeart/2005/8/layout/hList1"/>
    <dgm:cxn modelId="{FC227288-BCFB-4FE0-8D18-B2F14063FD06}" type="presParOf" srcId="{5D6BD0DD-ED01-4277-9923-E78ED47DE9F5}" destId="{B4DCEED2-A85C-411A-9CF3-AF04CBD62785}" srcOrd="0" destOrd="0" presId="urn:microsoft.com/office/officeart/2005/8/layout/hList1"/>
    <dgm:cxn modelId="{72D72D68-4D20-4520-8625-6EEEDEAF9DE0}" type="presParOf" srcId="{5D6BD0DD-ED01-4277-9923-E78ED47DE9F5}" destId="{2CB18072-B56C-4EBD-A901-67F1182FAD57}" srcOrd="1" destOrd="0" presId="urn:microsoft.com/office/officeart/2005/8/layout/hList1"/>
    <dgm:cxn modelId="{33AE1A55-37C7-4EB7-A574-F3FBA962D409}" type="presParOf" srcId="{CE498C15-19E1-47D6-89D4-A446A4AB55CF}" destId="{B827D473-A22F-4FD1-A27D-86D6C96F5665}" srcOrd="1" destOrd="0" presId="urn:microsoft.com/office/officeart/2005/8/layout/hList1"/>
    <dgm:cxn modelId="{65C4E19C-8371-424E-9E30-ACC345F67333}" type="presParOf" srcId="{CE498C15-19E1-47D6-89D4-A446A4AB55CF}" destId="{00EC9E27-1597-4A4D-802F-E95DE36CD93A}" srcOrd="2" destOrd="0" presId="urn:microsoft.com/office/officeart/2005/8/layout/hList1"/>
    <dgm:cxn modelId="{2662FEA0-1686-4805-87C1-7576D09DBB47}" type="presParOf" srcId="{00EC9E27-1597-4A4D-802F-E95DE36CD93A}" destId="{E4F88F27-15FA-49F1-860E-D6EDD2C8921F}" srcOrd="0" destOrd="0" presId="urn:microsoft.com/office/officeart/2005/8/layout/hList1"/>
    <dgm:cxn modelId="{5805CF7D-EC00-40CF-AB16-3E6481FB6977}" type="presParOf" srcId="{00EC9E27-1597-4A4D-802F-E95DE36CD93A}" destId="{827F191F-2DEF-4216-95FA-0EBD77FCABB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3EFDBA-DF81-4B54-BC62-C939D932EE7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1198A3D-16A2-4F79-9AE6-D9DB7A866D66}">
      <dgm:prSet phldrT="[Текст]" custT="1"/>
      <dgm:spPr/>
      <dgm:t>
        <a:bodyPr/>
        <a:lstStyle/>
        <a:p>
          <a:r>
            <a:rPr lang="ru-RU" sz="2400" dirty="0" smtClean="0"/>
            <a:t>методы защиты информации </a:t>
          </a:r>
          <a:endParaRPr lang="ru-RU" sz="2400" dirty="0"/>
        </a:p>
      </dgm:t>
    </dgm:pt>
    <dgm:pt modelId="{AA473CC8-EC08-4626-8623-7FDDCDAF4F9F}" type="parTrans" cxnId="{53AABD97-404A-4B43-9E18-D409F096A6AF}">
      <dgm:prSet/>
      <dgm:spPr/>
      <dgm:t>
        <a:bodyPr/>
        <a:lstStyle/>
        <a:p>
          <a:endParaRPr lang="ru-RU"/>
        </a:p>
      </dgm:t>
    </dgm:pt>
    <dgm:pt modelId="{A1700ACB-A72E-4A5B-A8A4-E7B297D8D9E1}" type="sibTrans" cxnId="{53AABD97-404A-4B43-9E18-D409F096A6AF}">
      <dgm:prSet/>
      <dgm:spPr/>
      <dgm:t>
        <a:bodyPr/>
        <a:lstStyle/>
        <a:p>
          <a:endParaRPr lang="ru-RU"/>
        </a:p>
      </dgm:t>
    </dgm:pt>
    <dgm:pt modelId="{5833649E-8C9A-4E9C-BCBC-A9DCA144DF03}">
      <dgm:prSet phldrT="[Текст]" custT="1"/>
      <dgm:spPr/>
      <dgm:t>
        <a:bodyPr/>
        <a:lstStyle/>
        <a:p>
          <a:r>
            <a:rPr lang="ru-RU" sz="2400" dirty="0" smtClean="0"/>
            <a:t>законодательные (правовые)</a:t>
          </a:r>
          <a:endParaRPr lang="ru-RU" sz="2400" dirty="0"/>
        </a:p>
      </dgm:t>
    </dgm:pt>
    <dgm:pt modelId="{90BC49C0-684C-4999-B4E4-19ABE38455CA}" type="parTrans" cxnId="{63D87D22-1D9A-4D2A-82C8-E9EC6B004472}">
      <dgm:prSet/>
      <dgm:spPr/>
      <dgm:t>
        <a:bodyPr/>
        <a:lstStyle/>
        <a:p>
          <a:endParaRPr lang="ru-RU"/>
        </a:p>
      </dgm:t>
    </dgm:pt>
    <dgm:pt modelId="{52810F9A-7A6C-4230-B288-4CC2BD148D2F}" type="sibTrans" cxnId="{63D87D22-1D9A-4D2A-82C8-E9EC6B004472}">
      <dgm:prSet/>
      <dgm:spPr/>
      <dgm:t>
        <a:bodyPr/>
        <a:lstStyle/>
        <a:p>
          <a:endParaRPr lang="ru-RU"/>
        </a:p>
      </dgm:t>
    </dgm:pt>
    <dgm:pt modelId="{D10987D9-4E30-4538-9B80-D27F7BD7523D}">
      <dgm:prSet phldrT="[Текст]" custT="1"/>
      <dgm:spPr/>
      <dgm:t>
        <a:bodyPr/>
        <a:lstStyle/>
        <a:p>
          <a:r>
            <a:rPr lang="ru-RU" sz="2400" dirty="0" smtClean="0"/>
            <a:t>организационные</a:t>
          </a:r>
          <a:endParaRPr lang="ru-RU" sz="2400" dirty="0"/>
        </a:p>
      </dgm:t>
    </dgm:pt>
    <dgm:pt modelId="{3AB62D30-673A-446B-895F-A209F0D09464}" type="parTrans" cxnId="{CF4D83B7-1B4B-4DDF-9BCF-87B097CCE0F3}">
      <dgm:prSet/>
      <dgm:spPr/>
      <dgm:t>
        <a:bodyPr/>
        <a:lstStyle/>
        <a:p>
          <a:endParaRPr lang="ru-RU"/>
        </a:p>
      </dgm:t>
    </dgm:pt>
    <dgm:pt modelId="{9289BB12-841A-498A-9751-E87832268C19}" type="sibTrans" cxnId="{CF4D83B7-1B4B-4DDF-9BCF-87B097CCE0F3}">
      <dgm:prSet/>
      <dgm:spPr/>
      <dgm:t>
        <a:bodyPr/>
        <a:lstStyle/>
        <a:p>
          <a:endParaRPr lang="ru-RU"/>
        </a:p>
      </dgm:t>
    </dgm:pt>
    <dgm:pt modelId="{1A909D36-DEC7-4E52-88C7-0AAB68CF86F1}">
      <dgm:prSet phldrT="[Текст]" custT="1"/>
      <dgm:spPr/>
      <dgm:t>
        <a:bodyPr/>
        <a:lstStyle/>
        <a:p>
          <a:r>
            <a:rPr lang="ru-RU" sz="2400" dirty="0" smtClean="0"/>
            <a:t>технические</a:t>
          </a:r>
          <a:endParaRPr lang="ru-RU" sz="2400" dirty="0"/>
        </a:p>
      </dgm:t>
    </dgm:pt>
    <dgm:pt modelId="{19F634D4-9A63-4005-A150-6E158B7ADA70}" type="parTrans" cxnId="{C321305D-7513-458D-9643-57F6FDAE8F90}">
      <dgm:prSet/>
      <dgm:spPr/>
      <dgm:t>
        <a:bodyPr/>
        <a:lstStyle/>
        <a:p>
          <a:endParaRPr lang="ru-RU"/>
        </a:p>
      </dgm:t>
    </dgm:pt>
    <dgm:pt modelId="{483F64A7-F2FB-4531-B563-82C79A13A4B1}" type="sibTrans" cxnId="{C321305D-7513-458D-9643-57F6FDAE8F90}">
      <dgm:prSet/>
      <dgm:spPr/>
      <dgm:t>
        <a:bodyPr/>
        <a:lstStyle/>
        <a:p>
          <a:endParaRPr lang="ru-RU"/>
        </a:p>
      </dgm:t>
    </dgm:pt>
    <dgm:pt modelId="{643C9874-133D-43C7-B450-D0310E05B750}">
      <dgm:prSet phldrT="[Текст]" custT="1"/>
      <dgm:spPr/>
      <dgm:t>
        <a:bodyPr/>
        <a:lstStyle/>
        <a:p>
          <a:r>
            <a:rPr lang="ru-RU" sz="2400" dirty="0" smtClean="0"/>
            <a:t>комплексные</a:t>
          </a:r>
          <a:endParaRPr lang="ru-RU" sz="2400" dirty="0"/>
        </a:p>
      </dgm:t>
    </dgm:pt>
    <dgm:pt modelId="{EB2F0435-4D46-4244-A648-622BB3D50F90}" type="parTrans" cxnId="{ADBE17E5-708B-4F78-B692-BB0325BD6CD2}">
      <dgm:prSet/>
      <dgm:spPr/>
      <dgm:t>
        <a:bodyPr/>
        <a:lstStyle/>
        <a:p>
          <a:endParaRPr lang="ru-RU"/>
        </a:p>
      </dgm:t>
    </dgm:pt>
    <dgm:pt modelId="{2C8700AC-ACAB-4A59-ADF7-94EE02A14BFC}" type="sibTrans" cxnId="{ADBE17E5-708B-4F78-B692-BB0325BD6CD2}">
      <dgm:prSet/>
      <dgm:spPr/>
      <dgm:t>
        <a:bodyPr/>
        <a:lstStyle/>
        <a:p>
          <a:endParaRPr lang="ru-RU"/>
        </a:p>
      </dgm:t>
    </dgm:pt>
    <dgm:pt modelId="{ADCFEEFA-0451-48E9-8A97-219F7C7B8C3E}">
      <dgm:prSet/>
      <dgm:spPr/>
      <dgm:t>
        <a:bodyPr/>
        <a:lstStyle/>
        <a:p>
          <a:endParaRPr lang="ru-RU"/>
        </a:p>
      </dgm:t>
    </dgm:pt>
    <dgm:pt modelId="{C0E6FA96-8294-4783-8C0C-13C761C79702}" type="parTrans" cxnId="{0465D5F1-82EE-4144-925B-7E221F2E5430}">
      <dgm:prSet/>
      <dgm:spPr/>
      <dgm:t>
        <a:bodyPr/>
        <a:lstStyle/>
        <a:p>
          <a:endParaRPr lang="ru-RU"/>
        </a:p>
      </dgm:t>
    </dgm:pt>
    <dgm:pt modelId="{D800346B-8626-469C-BE44-BD99177246BB}" type="sibTrans" cxnId="{0465D5F1-82EE-4144-925B-7E221F2E5430}">
      <dgm:prSet/>
      <dgm:spPr/>
      <dgm:t>
        <a:bodyPr/>
        <a:lstStyle/>
        <a:p>
          <a:endParaRPr lang="ru-RU"/>
        </a:p>
      </dgm:t>
    </dgm:pt>
    <dgm:pt modelId="{C4B77759-ED4F-4797-843D-7711D8109FE9}" type="pres">
      <dgm:prSet presAssocID="{ED3EFDBA-DF81-4B54-BC62-C939D932EE70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C4FC4E9-A859-433C-8882-08C055CAFA84}" type="pres">
      <dgm:prSet presAssocID="{ED3EFDBA-DF81-4B54-BC62-C939D932EE70}" presName="matrix" presStyleCnt="0"/>
      <dgm:spPr/>
    </dgm:pt>
    <dgm:pt modelId="{77C57051-A8DB-4B1C-A535-DA452E866CBB}" type="pres">
      <dgm:prSet presAssocID="{ED3EFDBA-DF81-4B54-BC62-C939D932EE70}" presName="tile1" presStyleLbl="node1" presStyleIdx="0" presStyleCnt="4" custScaleX="118123" custScaleY="127573"/>
      <dgm:spPr/>
      <dgm:t>
        <a:bodyPr/>
        <a:lstStyle/>
        <a:p>
          <a:endParaRPr lang="ru-RU"/>
        </a:p>
      </dgm:t>
    </dgm:pt>
    <dgm:pt modelId="{CB9E989E-A31F-4BE0-9A14-24791AC8CB31}" type="pres">
      <dgm:prSet presAssocID="{ED3EFDBA-DF81-4B54-BC62-C939D932EE7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7DA6C7-AC2A-4F1C-9D29-593C69C5AC5B}" type="pres">
      <dgm:prSet presAssocID="{ED3EFDBA-DF81-4B54-BC62-C939D932EE70}" presName="tile2" presStyleLbl="node1" presStyleIdx="1" presStyleCnt="4" custScaleX="118123" custScaleY="127573" custLinFactNeighborX="11812" custLinFactNeighborY="776"/>
      <dgm:spPr/>
      <dgm:t>
        <a:bodyPr/>
        <a:lstStyle/>
        <a:p>
          <a:endParaRPr lang="ru-RU"/>
        </a:p>
      </dgm:t>
    </dgm:pt>
    <dgm:pt modelId="{2AE5919D-CB68-4A1A-AEA1-DAD5A34AA774}" type="pres">
      <dgm:prSet presAssocID="{ED3EFDBA-DF81-4B54-BC62-C939D932EE7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352F48-789B-4C55-BF0B-9F3031940C1D}" type="pres">
      <dgm:prSet presAssocID="{ED3EFDBA-DF81-4B54-BC62-C939D932EE70}" presName="tile3" presStyleLbl="node1" presStyleIdx="2" presStyleCnt="4" custScaleX="118123" custScaleY="127573"/>
      <dgm:spPr/>
      <dgm:t>
        <a:bodyPr/>
        <a:lstStyle/>
        <a:p>
          <a:endParaRPr lang="ru-RU"/>
        </a:p>
      </dgm:t>
    </dgm:pt>
    <dgm:pt modelId="{01CC7996-966E-44EB-A33D-75AE41E4DB6E}" type="pres">
      <dgm:prSet presAssocID="{ED3EFDBA-DF81-4B54-BC62-C939D932EE7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F8B9BD-BCB6-4DDC-966E-E4030DFC34CC}" type="pres">
      <dgm:prSet presAssocID="{ED3EFDBA-DF81-4B54-BC62-C939D932EE70}" presName="tile4" presStyleLbl="node1" presStyleIdx="3" presStyleCnt="4" custScaleX="118123" custScaleY="127573"/>
      <dgm:spPr/>
      <dgm:t>
        <a:bodyPr/>
        <a:lstStyle/>
        <a:p>
          <a:endParaRPr lang="ru-RU"/>
        </a:p>
      </dgm:t>
    </dgm:pt>
    <dgm:pt modelId="{EDC8E05C-80D3-422E-A74F-45BFE29C41D9}" type="pres">
      <dgm:prSet presAssocID="{ED3EFDBA-DF81-4B54-BC62-C939D932EE7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FCDD89-ED72-4266-8CD4-C474CD9896E7}" type="pres">
      <dgm:prSet presAssocID="{ED3EFDBA-DF81-4B54-BC62-C939D932EE70}" presName="centerTile" presStyleLbl="fgShp" presStyleIdx="0" presStyleCnt="1" custScaleX="118123" custScaleY="127573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CEE5C922-933B-4053-8D3E-2A6A82F47DBA}" type="presOf" srcId="{D10987D9-4E30-4538-9B80-D27F7BD7523D}" destId="{2AE5919D-CB68-4A1A-AEA1-DAD5A34AA774}" srcOrd="1" destOrd="0" presId="urn:microsoft.com/office/officeart/2005/8/layout/matrix1"/>
    <dgm:cxn modelId="{CF07B18A-F2D2-4004-B1BD-560EB9417F8C}" type="presOf" srcId="{1A909D36-DEC7-4E52-88C7-0AAB68CF86F1}" destId="{03352F48-789B-4C55-BF0B-9F3031940C1D}" srcOrd="0" destOrd="0" presId="urn:microsoft.com/office/officeart/2005/8/layout/matrix1"/>
    <dgm:cxn modelId="{F9D742C1-9B0B-411E-9362-6CBF17EE863D}" type="presOf" srcId="{643C9874-133D-43C7-B450-D0310E05B750}" destId="{6CF8B9BD-BCB6-4DDC-966E-E4030DFC34CC}" srcOrd="0" destOrd="0" presId="urn:microsoft.com/office/officeart/2005/8/layout/matrix1"/>
    <dgm:cxn modelId="{199297B8-C1B7-439B-AB46-F51EF50F244D}" type="presOf" srcId="{5833649E-8C9A-4E9C-BCBC-A9DCA144DF03}" destId="{77C57051-A8DB-4B1C-A535-DA452E866CBB}" srcOrd="0" destOrd="0" presId="urn:microsoft.com/office/officeart/2005/8/layout/matrix1"/>
    <dgm:cxn modelId="{29C77C69-EA5B-4974-8629-454C6A6DADFF}" type="presOf" srcId="{1A909D36-DEC7-4E52-88C7-0AAB68CF86F1}" destId="{01CC7996-966E-44EB-A33D-75AE41E4DB6E}" srcOrd="1" destOrd="0" presId="urn:microsoft.com/office/officeart/2005/8/layout/matrix1"/>
    <dgm:cxn modelId="{57A1F299-CCD0-4DDB-B53F-C19F8E704525}" type="presOf" srcId="{643C9874-133D-43C7-B450-D0310E05B750}" destId="{EDC8E05C-80D3-422E-A74F-45BFE29C41D9}" srcOrd="1" destOrd="0" presId="urn:microsoft.com/office/officeart/2005/8/layout/matrix1"/>
    <dgm:cxn modelId="{ADBE17E5-708B-4F78-B692-BB0325BD6CD2}" srcId="{C1198A3D-16A2-4F79-9AE6-D9DB7A866D66}" destId="{643C9874-133D-43C7-B450-D0310E05B750}" srcOrd="3" destOrd="0" parTransId="{EB2F0435-4D46-4244-A648-622BB3D50F90}" sibTransId="{2C8700AC-ACAB-4A59-ADF7-94EE02A14BFC}"/>
    <dgm:cxn modelId="{33C9E809-DE8A-44D7-8CC8-82A0D7AA42F5}" type="presOf" srcId="{C1198A3D-16A2-4F79-9AE6-D9DB7A866D66}" destId="{C0FCDD89-ED72-4266-8CD4-C474CD9896E7}" srcOrd="0" destOrd="0" presId="urn:microsoft.com/office/officeart/2005/8/layout/matrix1"/>
    <dgm:cxn modelId="{DE266B3C-D9C6-4EB0-A16B-5C9A6B766689}" type="presOf" srcId="{D10987D9-4E30-4538-9B80-D27F7BD7523D}" destId="{177DA6C7-AC2A-4F1C-9D29-593C69C5AC5B}" srcOrd="0" destOrd="0" presId="urn:microsoft.com/office/officeart/2005/8/layout/matrix1"/>
    <dgm:cxn modelId="{CF4D83B7-1B4B-4DDF-9BCF-87B097CCE0F3}" srcId="{C1198A3D-16A2-4F79-9AE6-D9DB7A866D66}" destId="{D10987D9-4E30-4538-9B80-D27F7BD7523D}" srcOrd="1" destOrd="0" parTransId="{3AB62D30-673A-446B-895F-A209F0D09464}" sibTransId="{9289BB12-841A-498A-9751-E87832268C19}"/>
    <dgm:cxn modelId="{0465D5F1-82EE-4144-925B-7E221F2E5430}" srcId="{ED3EFDBA-DF81-4B54-BC62-C939D932EE70}" destId="{ADCFEEFA-0451-48E9-8A97-219F7C7B8C3E}" srcOrd="1" destOrd="0" parTransId="{C0E6FA96-8294-4783-8C0C-13C761C79702}" sibTransId="{D800346B-8626-469C-BE44-BD99177246BB}"/>
    <dgm:cxn modelId="{63D87D22-1D9A-4D2A-82C8-E9EC6B004472}" srcId="{C1198A3D-16A2-4F79-9AE6-D9DB7A866D66}" destId="{5833649E-8C9A-4E9C-BCBC-A9DCA144DF03}" srcOrd="0" destOrd="0" parTransId="{90BC49C0-684C-4999-B4E4-19ABE38455CA}" sibTransId="{52810F9A-7A6C-4230-B288-4CC2BD148D2F}"/>
    <dgm:cxn modelId="{0A40D030-FA70-4B05-9074-5D834CEE6E98}" type="presOf" srcId="{5833649E-8C9A-4E9C-BCBC-A9DCA144DF03}" destId="{CB9E989E-A31F-4BE0-9A14-24791AC8CB31}" srcOrd="1" destOrd="0" presId="urn:microsoft.com/office/officeart/2005/8/layout/matrix1"/>
    <dgm:cxn modelId="{C321305D-7513-458D-9643-57F6FDAE8F90}" srcId="{C1198A3D-16A2-4F79-9AE6-D9DB7A866D66}" destId="{1A909D36-DEC7-4E52-88C7-0AAB68CF86F1}" srcOrd="2" destOrd="0" parTransId="{19F634D4-9A63-4005-A150-6E158B7ADA70}" sibTransId="{483F64A7-F2FB-4531-B563-82C79A13A4B1}"/>
    <dgm:cxn modelId="{53AABD97-404A-4B43-9E18-D409F096A6AF}" srcId="{ED3EFDBA-DF81-4B54-BC62-C939D932EE70}" destId="{C1198A3D-16A2-4F79-9AE6-D9DB7A866D66}" srcOrd="0" destOrd="0" parTransId="{AA473CC8-EC08-4626-8623-7FDDCDAF4F9F}" sibTransId="{A1700ACB-A72E-4A5B-A8A4-E7B297D8D9E1}"/>
    <dgm:cxn modelId="{52601914-6300-4386-9393-309F7FD4A969}" type="presOf" srcId="{ED3EFDBA-DF81-4B54-BC62-C939D932EE70}" destId="{C4B77759-ED4F-4797-843D-7711D8109FE9}" srcOrd="0" destOrd="0" presId="urn:microsoft.com/office/officeart/2005/8/layout/matrix1"/>
    <dgm:cxn modelId="{4B919E46-3E36-489C-8D35-E6E80CCDFB9C}" type="presParOf" srcId="{C4B77759-ED4F-4797-843D-7711D8109FE9}" destId="{4C4FC4E9-A859-433C-8882-08C055CAFA84}" srcOrd="0" destOrd="0" presId="urn:microsoft.com/office/officeart/2005/8/layout/matrix1"/>
    <dgm:cxn modelId="{049FFBD7-44A9-43E3-8BD3-452510C78B22}" type="presParOf" srcId="{4C4FC4E9-A859-433C-8882-08C055CAFA84}" destId="{77C57051-A8DB-4B1C-A535-DA452E866CBB}" srcOrd="0" destOrd="0" presId="urn:microsoft.com/office/officeart/2005/8/layout/matrix1"/>
    <dgm:cxn modelId="{BB1D4C8E-A5E2-47C5-B0B7-56C9C18B5E8D}" type="presParOf" srcId="{4C4FC4E9-A859-433C-8882-08C055CAFA84}" destId="{CB9E989E-A31F-4BE0-9A14-24791AC8CB31}" srcOrd="1" destOrd="0" presId="urn:microsoft.com/office/officeart/2005/8/layout/matrix1"/>
    <dgm:cxn modelId="{1E20C603-F739-4940-B295-DBB02726542E}" type="presParOf" srcId="{4C4FC4E9-A859-433C-8882-08C055CAFA84}" destId="{177DA6C7-AC2A-4F1C-9D29-593C69C5AC5B}" srcOrd="2" destOrd="0" presId="urn:microsoft.com/office/officeart/2005/8/layout/matrix1"/>
    <dgm:cxn modelId="{0812C1E1-D1EC-41EE-AB50-DD4BE1643691}" type="presParOf" srcId="{4C4FC4E9-A859-433C-8882-08C055CAFA84}" destId="{2AE5919D-CB68-4A1A-AEA1-DAD5A34AA774}" srcOrd="3" destOrd="0" presId="urn:microsoft.com/office/officeart/2005/8/layout/matrix1"/>
    <dgm:cxn modelId="{DAB8E5EE-2C8C-4927-A0B5-24C260629857}" type="presParOf" srcId="{4C4FC4E9-A859-433C-8882-08C055CAFA84}" destId="{03352F48-789B-4C55-BF0B-9F3031940C1D}" srcOrd="4" destOrd="0" presId="urn:microsoft.com/office/officeart/2005/8/layout/matrix1"/>
    <dgm:cxn modelId="{5CA22269-09BA-4665-A366-0C6AC65DADBA}" type="presParOf" srcId="{4C4FC4E9-A859-433C-8882-08C055CAFA84}" destId="{01CC7996-966E-44EB-A33D-75AE41E4DB6E}" srcOrd="5" destOrd="0" presId="urn:microsoft.com/office/officeart/2005/8/layout/matrix1"/>
    <dgm:cxn modelId="{518D5E15-8819-42A6-809C-AD02C5D7E7A0}" type="presParOf" srcId="{4C4FC4E9-A859-433C-8882-08C055CAFA84}" destId="{6CF8B9BD-BCB6-4DDC-966E-E4030DFC34CC}" srcOrd="6" destOrd="0" presId="urn:microsoft.com/office/officeart/2005/8/layout/matrix1"/>
    <dgm:cxn modelId="{3367D1CF-0F17-4B31-90B1-1F23160FC7AB}" type="presParOf" srcId="{4C4FC4E9-A859-433C-8882-08C055CAFA84}" destId="{EDC8E05C-80D3-422E-A74F-45BFE29C41D9}" srcOrd="7" destOrd="0" presId="urn:microsoft.com/office/officeart/2005/8/layout/matrix1"/>
    <dgm:cxn modelId="{78E4194E-2611-4843-9CAA-FB00F1AB45B6}" type="presParOf" srcId="{C4B77759-ED4F-4797-843D-7711D8109FE9}" destId="{C0FCDD89-ED72-4266-8CD4-C474CD9896E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64EBB1-A377-43CD-AF85-DD0716AC87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933843E-4E0C-4D00-A0A2-67DCD574901E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Алгоритмы</a:t>
          </a:r>
        </a:p>
      </dgm:t>
    </dgm:pt>
    <dgm:pt modelId="{0789B8BC-1A98-47E3-89EF-5CEAF1528734}" type="parTrans" cxnId="{7D9361A0-1BEB-4306-8F98-7834CDDB14CE}">
      <dgm:prSet/>
      <dgm:spPr/>
      <dgm:t>
        <a:bodyPr/>
        <a:lstStyle/>
        <a:p>
          <a:endParaRPr lang="ru-RU"/>
        </a:p>
      </dgm:t>
    </dgm:pt>
    <dgm:pt modelId="{56B251A1-A388-4E22-A250-E5750EDFC25E}" type="sibTrans" cxnId="{7D9361A0-1BEB-4306-8F98-7834CDDB14CE}">
      <dgm:prSet/>
      <dgm:spPr/>
      <dgm:t>
        <a:bodyPr/>
        <a:lstStyle/>
        <a:p>
          <a:endParaRPr lang="ru-RU"/>
        </a:p>
      </dgm:t>
    </dgm:pt>
    <dgm:pt modelId="{7824A878-53A6-4AFC-A950-25E7EF24DA2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Одноключевые</a:t>
          </a:r>
          <a:endParaRPr kumimoji="0" lang="ru-RU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endParaRPr>
        </a:p>
      </dgm:t>
    </dgm:pt>
    <dgm:pt modelId="{2205FC90-DC92-475A-8950-9A0B47680431}" type="parTrans" cxnId="{F109F91A-6994-4695-9EDB-CEC39B3BF48B}">
      <dgm:prSet/>
      <dgm:spPr/>
      <dgm:t>
        <a:bodyPr/>
        <a:lstStyle/>
        <a:p>
          <a:endParaRPr lang="ru-RU"/>
        </a:p>
      </dgm:t>
    </dgm:pt>
    <dgm:pt modelId="{22155F8A-F0C1-4E95-B4F8-344C86D2DFC5}" type="sibTrans" cxnId="{F109F91A-6994-4695-9EDB-CEC39B3BF48B}">
      <dgm:prSet/>
      <dgm:spPr/>
      <dgm:t>
        <a:bodyPr/>
        <a:lstStyle/>
        <a:p>
          <a:endParaRPr lang="ru-RU"/>
        </a:p>
      </dgm:t>
    </dgm:pt>
    <dgm:pt modelId="{256D0F4F-2BB8-4A09-883A-1621515F223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Симметричное</a:t>
          </a:r>
        </a:p>
      </dgm:t>
    </dgm:pt>
    <dgm:pt modelId="{341CF6D0-1C65-4014-B0E0-086033944C4B}" type="parTrans" cxnId="{97ACE79A-4053-4A53-8494-4869D1BDDF73}">
      <dgm:prSet/>
      <dgm:spPr/>
      <dgm:t>
        <a:bodyPr/>
        <a:lstStyle/>
        <a:p>
          <a:endParaRPr lang="ru-RU"/>
        </a:p>
      </dgm:t>
    </dgm:pt>
    <dgm:pt modelId="{7B640554-064C-4E57-9480-7FC0FE63CF61}" type="sibTrans" cxnId="{97ACE79A-4053-4A53-8494-4869D1BDDF73}">
      <dgm:prSet/>
      <dgm:spPr/>
      <dgm:t>
        <a:bodyPr/>
        <a:lstStyle/>
        <a:p>
          <a:endParaRPr lang="ru-RU"/>
        </a:p>
      </dgm:t>
    </dgm:pt>
    <dgm:pt modelId="{23558C5F-7B15-445B-87B4-83A00B3B9F6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Блочное</a:t>
          </a:r>
        </a:p>
      </dgm:t>
    </dgm:pt>
    <dgm:pt modelId="{F40C5D8F-7BDC-479B-B509-F5038E85ED56}" type="parTrans" cxnId="{60981B69-7679-42AF-81B6-0F87A0F26FF5}">
      <dgm:prSet/>
      <dgm:spPr/>
      <dgm:t>
        <a:bodyPr/>
        <a:lstStyle/>
        <a:p>
          <a:endParaRPr lang="ru-RU"/>
        </a:p>
      </dgm:t>
    </dgm:pt>
    <dgm:pt modelId="{ABDECE25-3320-44F9-A917-851D17E795E2}" type="sibTrans" cxnId="{60981B69-7679-42AF-81B6-0F87A0F26FF5}">
      <dgm:prSet/>
      <dgm:spPr/>
      <dgm:t>
        <a:bodyPr/>
        <a:lstStyle/>
        <a:p>
          <a:endParaRPr lang="ru-RU"/>
        </a:p>
      </dgm:t>
    </dgm:pt>
    <dgm:pt modelId="{BD0CEB11-4A1E-433D-AA62-A091AE725F1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Поточное</a:t>
          </a:r>
        </a:p>
      </dgm:t>
    </dgm:pt>
    <dgm:pt modelId="{A7D6F366-656A-4AB6-B406-ABB984E3994C}" type="parTrans" cxnId="{467C71FB-A0B9-4A86-839F-DFC5DDB492D6}">
      <dgm:prSet/>
      <dgm:spPr/>
      <dgm:t>
        <a:bodyPr/>
        <a:lstStyle/>
        <a:p>
          <a:endParaRPr lang="ru-RU"/>
        </a:p>
      </dgm:t>
    </dgm:pt>
    <dgm:pt modelId="{E8F994E7-B094-4D60-9E64-E7921D854FE6}" type="sibTrans" cxnId="{467C71FB-A0B9-4A86-839F-DFC5DDB492D6}">
      <dgm:prSet/>
      <dgm:spPr/>
      <dgm:t>
        <a:bodyPr/>
        <a:lstStyle/>
        <a:p>
          <a:endParaRPr lang="ru-RU"/>
        </a:p>
      </dgm:t>
    </dgm:pt>
    <dgm:pt modelId="{205FD92E-D01D-4A1A-95A3-4385E528F5A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Двухключевые</a:t>
          </a:r>
          <a:endParaRPr kumimoji="0" lang="ru-RU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endParaRPr>
        </a:p>
      </dgm:t>
    </dgm:pt>
    <dgm:pt modelId="{106FF393-25A9-4049-993F-5B883F58ECEB}" type="parTrans" cxnId="{7F6738A9-2F29-45F8-9D46-C9CF605801B4}">
      <dgm:prSet/>
      <dgm:spPr/>
      <dgm:t>
        <a:bodyPr/>
        <a:lstStyle/>
        <a:p>
          <a:endParaRPr lang="ru-RU"/>
        </a:p>
      </dgm:t>
    </dgm:pt>
    <dgm:pt modelId="{D3602989-4643-4F37-BDC2-7394741E6F76}" type="sibTrans" cxnId="{7F6738A9-2F29-45F8-9D46-C9CF605801B4}">
      <dgm:prSet/>
      <dgm:spPr/>
      <dgm:t>
        <a:bodyPr/>
        <a:lstStyle/>
        <a:p>
          <a:endParaRPr lang="ru-RU"/>
        </a:p>
      </dgm:t>
    </dgm:pt>
    <dgm:pt modelId="{B293F794-0101-4D3C-BA9B-FA36B1D3E9B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Асимметричное</a:t>
          </a:r>
        </a:p>
      </dgm:t>
    </dgm:pt>
    <dgm:pt modelId="{08439F45-68B1-4241-A883-A411543F4DD3}" type="parTrans" cxnId="{E098F2CA-7D52-44DF-8995-16C79614471C}">
      <dgm:prSet/>
      <dgm:spPr/>
      <dgm:t>
        <a:bodyPr/>
        <a:lstStyle/>
        <a:p>
          <a:endParaRPr lang="ru-RU"/>
        </a:p>
      </dgm:t>
    </dgm:pt>
    <dgm:pt modelId="{AAFCA925-E066-4ECA-B50A-F06F5A0C0812}" type="sibTrans" cxnId="{E098F2CA-7D52-44DF-8995-16C79614471C}">
      <dgm:prSet/>
      <dgm:spPr/>
      <dgm:t>
        <a:bodyPr/>
        <a:lstStyle/>
        <a:p>
          <a:endParaRPr lang="ru-RU"/>
        </a:p>
      </dgm:t>
    </dgm:pt>
    <dgm:pt modelId="{36F53C3B-2EFC-4AFB-B317-5D1DB9DF6F8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Электронная</a:t>
          </a: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rPr>
            <a:t> </a:t>
          </a: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подпись</a:t>
          </a:r>
        </a:p>
      </dgm:t>
    </dgm:pt>
    <dgm:pt modelId="{69DFECFE-B3F7-4A0C-9535-DC7CCECFE656}" type="parTrans" cxnId="{FFF394B1-5DFB-41C7-BD1F-B837FF9FF634}">
      <dgm:prSet/>
      <dgm:spPr/>
      <dgm:t>
        <a:bodyPr/>
        <a:lstStyle/>
        <a:p>
          <a:endParaRPr lang="ru-RU"/>
        </a:p>
      </dgm:t>
    </dgm:pt>
    <dgm:pt modelId="{F6772FED-31E6-4584-840F-641EC438202A}" type="sibTrans" cxnId="{FFF394B1-5DFB-41C7-BD1F-B837FF9FF634}">
      <dgm:prSet/>
      <dgm:spPr/>
      <dgm:t>
        <a:bodyPr/>
        <a:lstStyle/>
        <a:p>
          <a:endParaRPr lang="ru-RU"/>
        </a:p>
      </dgm:t>
    </dgm:pt>
    <dgm:pt modelId="{0C3D62F7-9737-4C77-AA76-828FEA2EC44E}" type="asst">
      <dgm:prSet/>
      <dgm:spPr/>
      <dgm:t>
        <a:bodyPr/>
        <a:lstStyle/>
        <a:p>
          <a:r>
            <a:rPr lang="ru-RU" b="1" dirty="0" err="1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Хэширование</a:t>
          </a:r>
          <a:endParaRPr lang="ru-RU" b="1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49C01F4-0535-47CE-93A7-ED8DFA647CBA}" type="parTrans" cxnId="{DF1542CE-CE00-4C50-B973-987C30A99BE0}">
      <dgm:prSet/>
      <dgm:spPr>
        <a:ln>
          <a:headEnd type="none"/>
          <a:tailEnd type="triangle"/>
        </a:ln>
      </dgm:spPr>
      <dgm:t>
        <a:bodyPr/>
        <a:lstStyle/>
        <a:p>
          <a:endParaRPr lang="ru-RU"/>
        </a:p>
      </dgm:t>
    </dgm:pt>
    <dgm:pt modelId="{AF11D39F-EC84-4C6A-9890-3298083B1108}" type="sibTrans" cxnId="{DF1542CE-CE00-4C50-B973-987C30A99BE0}">
      <dgm:prSet/>
      <dgm:spPr/>
      <dgm:t>
        <a:bodyPr/>
        <a:lstStyle/>
        <a:p>
          <a:endParaRPr lang="ru-RU"/>
        </a:p>
      </dgm:t>
    </dgm:pt>
    <dgm:pt modelId="{84514DEF-A36E-41AB-B1AD-9C56CC0AD11B}">
      <dgm:prSet/>
      <dgm:spPr/>
      <dgm:t>
        <a:bodyPr/>
        <a:lstStyle/>
        <a:p>
          <a:r>
            <a:rPr lang="ru-RU" b="1" dirty="0" err="1" smtClean="0"/>
            <a:t>Бесключевые</a:t>
          </a:r>
          <a:endParaRPr lang="ru-RU" b="1" dirty="0"/>
        </a:p>
      </dgm:t>
    </dgm:pt>
    <dgm:pt modelId="{D11EE70B-EDDC-4107-8FAA-5044B588D07E}" type="parTrans" cxnId="{3E11340F-E91A-4ACC-8981-717D354EE461}">
      <dgm:prSet/>
      <dgm:spPr/>
      <dgm:t>
        <a:bodyPr/>
        <a:lstStyle/>
        <a:p>
          <a:endParaRPr lang="ru-RU"/>
        </a:p>
      </dgm:t>
    </dgm:pt>
    <dgm:pt modelId="{827F8666-7235-4440-8B80-47ED225B88DA}" type="sibTrans" cxnId="{3E11340F-E91A-4ACC-8981-717D354EE461}">
      <dgm:prSet/>
      <dgm:spPr/>
      <dgm:t>
        <a:bodyPr/>
        <a:lstStyle/>
        <a:p>
          <a:endParaRPr lang="ru-RU"/>
        </a:p>
      </dgm:t>
    </dgm:pt>
    <dgm:pt modelId="{16964309-179F-4C97-82C2-4186D30CF87E}" type="pres">
      <dgm:prSet presAssocID="{CA64EBB1-A377-43CD-AF85-DD0716AC87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6389F3-F129-4C46-8359-D4B2759FD4CF}" type="pres">
      <dgm:prSet presAssocID="{6933843E-4E0C-4D00-A0A2-67DCD574901E}" presName="hierRoot1" presStyleCnt="0">
        <dgm:presLayoutVars>
          <dgm:hierBranch/>
        </dgm:presLayoutVars>
      </dgm:prSet>
      <dgm:spPr/>
    </dgm:pt>
    <dgm:pt modelId="{D283EE56-D6D9-4939-9D5F-99BBE98802D0}" type="pres">
      <dgm:prSet presAssocID="{6933843E-4E0C-4D00-A0A2-67DCD574901E}" presName="rootComposite1" presStyleCnt="0"/>
      <dgm:spPr/>
    </dgm:pt>
    <dgm:pt modelId="{EB5C350E-A123-427A-A779-B696D0619B3D}" type="pres">
      <dgm:prSet presAssocID="{6933843E-4E0C-4D00-A0A2-67DCD574901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C5B6DD9-4120-41AE-BD8E-01D4D3DC0937}" type="pres">
      <dgm:prSet presAssocID="{6933843E-4E0C-4D00-A0A2-67DCD574901E}" presName="rootConnector1" presStyleLbl="node1" presStyleIdx="0" presStyleCnt="0"/>
      <dgm:spPr/>
      <dgm:t>
        <a:bodyPr/>
        <a:lstStyle/>
        <a:p>
          <a:endParaRPr lang="ru-RU"/>
        </a:p>
      </dgm:t>
    </dgm:pt>
    <dgm:pt modelId="{795D7E17-3FF4-49A9-A4B2-407FDECF96B6}" type="pres">
      <dgm:prSet presAssocID="{6933843E-4E0C-4D00-A0A2-67DCD574901E}" presName="hierChild2" presStyleCnt="0"/>
      <dgm:spPr/>
    </dgm:pt>
    <dgm:pt modelId="{C64B53D8-A82E-45C4-BB12-4A27FD9B019C}" type="pres">
      <dgm:prSet presAssocID="{D11EE70B-EDDC-4107-8FAA-5044B588D07E}" presName="Name35" presStyleLbl="parChTrans1D2" presStyleIdx="0" presStyleCnt="3"/>
      <dgm:spPr/>
      <dgm:t>
        <a:bodyPr/>
        <a:lstStyle/>
        <a:p>
          <a:endParaRPr lang="ru-RU"/>
        </a:p>
      </dgm:t>
    </dgm:pt>
    <dgm:pt modelId="{25258D4A-AAA9-4DD9-8483-126E81E5B32D}" type="pres">
      <dgm:prSet presAssocID="{84514DEF-A36E-41AB-B1AD-9C56CC0AD11B}" presName="hierRoot2" presStyleCnt="0">
        <dgm:presLayoutVars>
          <dgm:hierBranch val="init"/>
        </dgm:presLayoutVars>
      </dgm:prSet>
      <dgm:spPr/>
    </dgm:pt>
    <dgm:pt modelId="{E117F03C-2D2B-4C2C-AB76-9AF4A509E706}" type="pres">
      <dgm:prSet presAssocID="{84514DEF-A36E-41AB-B1AD-9C56CC0AD11B}" presName="rootComposite" presStyleCnt="0"/>
      <dgm:spPr/>
    </dgm:pt>
    <dgm:pt modelId="{28051A50-2D99-4933-8AF2-0473498B0C3D}" type="pres">
      <dgm:prSet presAssocID="{84514DEF-A36E-41AB-B1AD-9C56CC0AD11B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1A130D1-B524-45E4-9066-50CC2EA624B7}" type="pres">
      <dgm:prSet presAssocID="{84514DEF-A36E-41AB-B1AD-9C56CC0AD11B}" presName="rootConnector" presStyleLbl="node2" presStyleIdx="0" presStyleCnt="3"/>
      <dgm:spPr/>
      <dgm:t>
        <a:bodyPr/>
        <a:lstStyle/>
        <a:p>
          <a:endParaRPr lang="ru-RU"/>
        </a:p>
      </dgm:t>
    </dgm:pt>
    <dgm:pt modelId="{F2344D65-A2E5-4A38-B8F4-D04F15D75397}" type="pres">
      <dgm:prSet presAssocID="{84514DEF-A36E-41AB-B1AD-9C56CC0AD11B}" presName="hierChild4" presStyleCnt="0"/>
      <dgm:spPr/>
    </dgm:pt>
    <dgm:pt modelId="{3984C54F-1282-4A06-8EC4-91A7FE9B6DBB}" type="pres">
      <dgm:prSet presAssocID="{84514DEF-A36E-41AB-B1AD-9C56CC0AD11B}" presName="hierChild5" presStyleCnt="0"/>
      <dgm:spPr/>
    </dgm:pt>
    <dgm:pt modelId="{943235F1-AE9C-4313-B1E9-1446E7FEA130}" type="pres">
      <dgm:prSet presAssocID="{2205FC90-DC92-475A-8950-9A0B47680431}" presName="Name35" presStyleLbl="parChTrans1D2" presStyleIdx="1" presStyleCnt="3"/>
      <dgm:spPr/>
      <dgm:t>
        <a:bodyPr/>
        <a:lstStyle/>
        <a:p>
          <a:endParaRPr lang="ru-RU"/>
        </a:p>
      </dgm:t>
    </dgm:pt>
    <dgm:pt modelId="{9ED76154-0D26-4DC0-B59D-36BF62BDF724}" type="pres">
      <dgm:prSet presAssocID="{7824A878-53A6-4AFC-A950-25E7EF24DA26}" presName="hierRoot2" presStyleCnt="0">
        <dgm:presLayoutVars>
          <dgm:hierBranch/>
        </dgm:presLayoutVars>
      </dgm:prSet>
      <dgm:spPr/>
    </dgm:pt>
    <dgm:pt modelId="{5E3CE719-A3DA-410D-98D7-6B109BA9B47C}" type="pres">
      <dgm:prSet presAssocID="{7824A878-53A6-4AFC-A950-25E7EF24DA26}" presName="rootComposite" presStyleCnt="0"/>
      <dgm:spPr/>
    </dgm:pt>
    <dgm:pt modelId="{4191B037-9A3A-46AF-909B-7B2A84D934F1}" type="pres">
      <dgm:prSet presAssocID="{7824A878-53A6-4AFC-A950-25E7EF24DA26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18C0651-06F9-4BA0-9AE4-8DA6E2068FA5}" type="pres">
      <dgm:prSet presAssocID="{7824A878-53A6-4AFC-A950-25E7EF24DA26}" presName="rootConnector" presStyleLbl="node2" presStyleIdx="1" presStyleCnt="3"/>
      <dgm:spPr/>
      <dgm:t>
        <a:bodyPr/>
        <a:lstStyle/>
        <a:p>
          <a:endParaRPr lang="ru-RU"/>
        </a:p>
      </dgm:t>
    </dgm:pt>
    <dgm:pt modelId="{2E3F1ADA-66F2-4D24-A605-8992413CD864}" type="pres">
      <dgm:prSet presAssocID="{7824A878-53A6-4AFC-A950-25E7EF24DA26}" presName="hierChild4" presStyleCnt="0"/>
      <dgm:spPr/>
    </dgm:pt>
    <dgm:pt modelId="{6CB7D6C1-6375-41F3-AE6F-0F40E9BAEE87}" type="pres">
      <dgm:prSet presAssocID="{341CF6D0-1C65-4014-B0E0-086033944C4B}" presName="Name35" presStyleLbl="parChTrans1D3" presStyleIdx="0" presStyleCnt="4"/>
      <dgm:spPr/>
      <dgm:t>
        <a:bodyPr/>
        <a:lstStyle/>
        <a:p>
          <a:endParaRPr lang="ru-RU"/>
        </a:p>
      </dgm:t>
    </dgm:pt>
    <dgm:pt modelId="{9DA2EABF-AB40-4A71-AAE5-DACB14FBAAE2}" type="pres">
      <dgm:prSet presAssocID="{256D0F4F-2BB8-4A09-883A-1621515F223C}" presName="hierRoot2" presStyleCnt="0">
        <dgm:presLayoutVars>
          <dgm:hierBranch val="r"/>
        </dgm:presLayoutVars>
      </dgm:prSet>
      <dgm:spPr/>
    </dgm:pt>
    <dgm:pt modelId="{2C0198AB-9FCA-4BBA-95C5-D1EF66ECB88B}" type="pres">
      <dgm:prSet presAssocID="{256D0F4F-2BB8-4A09-883A-1621515F223C}" presName="rootComposite" presStyleCnt="0"/>
      <dgm:spPr/>
    </dgm:pt>
    <dgm:pt modelId="{C09E8971-E7EE-4BB6-85A9-2BCDFF5E5F49}" type="pres">
      <dgm:prSet presAssocID="{256D0F4F-2BB8-4A09-883A-1621515F223C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A7E83C5-4D61-4DCB-9B2E-8FB91A5305F9}" type="pres">
      <dgm:prSet presAssocID="{256D0F4F-2BB8-4A09-883A-1621515F223C}" presName="rootConnector" presStyleLbl="node3" presStyleIdx="0" presStyleCnt="3"/>
      <dgm:spPr/>
      <dgm:t>
        <a:bodyPr/>
        <a:lstStyle/>
        <a:p>
          <a:endParaRPr lang="ru-RU"/>
        </a:p>
      </dgm:t>
    </dgm:pt>
    <dgm:pt modelId="{74128113-5208-4B21-843D-BDCABA71F23F}" type="pres">
      <dgm:prSet presAssocID="{256D0F4F-2BB8-4A09-883A-1621515F223C}" presName="hierChild4" presStyleCnt="0"/>
      <dgm:spPr/>
    </dgm:pt>
    <dgm:pt modelId="{838F0A61-D9EF-4A4F-92A7-27D2A89FB3CD}" type="pres">
      <dgm:prSet presAssocID="{F40C5D8F-7BDC-479B-B509-F5038E85ED56}" presName="Name50" presStyleLbl="parChTrans1D4" presStyleIdx="0" presStyleCnt="2"/>
      <dgm:spPr/>
      <dgm:t>
        <a:bodyPr/>
        <a:lstStyle/>
        <a:p>
          <a:endParaRPr lang="ru-RU"/>
        </a:p>
      </dgm:t>
    </dgm:pt>
    <dgm:pt modelId="{4229E91B-6286-4BD6-A5DA-C045C9307863}" type="pres">
      <dgm:prSet presAssocID="{23558C5F-7B15-445B-87B4-83A00B3B9F6B}" presName="hierRoot2" presStyleCnt="0">
        <dgm:presLayoutVars>
          <dgm:hierBranch val="r"/>
        </dgm:presLayoutVars>
      </dgm:prSet>
      <dgm:spPr/>
    </dgm:pt>
    <dgm:pt modelId="{5FE6A982-62F2-415D-AA22-13981A498E87}" type="pres">
      <dgm:prSet presAssocID="{23558C5F-7B15-445B-87B4-83A00B3B9F6B}" presName="rootComposite" presStyleCnt="0"/>
      <dgm:spPr/>
    </dgm:pt>
    <dgm:pt modelId="{44F258B3-4597-49FE-A1D0-EDCF13701028}" type="pres">
      <dgm:prSet presAssocID="{23558C5F-7B15-445B-87B4-83A00B3B9F6B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9BFD03F-6545-4C25-8A93-8A049B44AC8F}" type="pres">
      <dgm:prSet presAssocID="{23558C5F-7B15-445B-87B4-83A00B3B9F6B}" presName="rootConnector" presStyleLbl="node4" presStyleIdx="0" presStyleCnt="2"/>
      <dgm:spPr/>
      <dgm:t>
        <a:bodyPr/>
        <a:lstStyle/>
        <a:p>
          <a:endParaRPr lang="ru-RU"/>
        </a:p>
      </dgm:t>
    </dgm:pt>
    <dgm:pt modelId="{640232A4-DB68-49B0-BD7B-BFD34FBB0A86}" type="pres">
      <dgm:prSet presAssocID="{23558C5F-7B15-445B-87B4-83A00B3B9F6B}" presName="hierChild4" presStyleCnt="0"/>
      <dgm:spPr/>
    </dgm:pt>
    <dgm:pt modelId="{8DBF8AC0-C9EF-479F-BAA2-8772194D3605}" type="pres">
      <dgm:prSet presAssocID="{23558C5F-7B15-445B-87B4-83A00B3B9F6B}" presName="hierChild5" presStyleCnt="0"/>
      <dgm:spPr/>
    </dgm:pt>
    <dgm:pt modelId="{C039921F-4E53-4E5D-9AB5-E0C87C0B0C66}" type="pres">
      <dgm:prSet presAssocID="{A7D6F366-656A-4AB6-B406-ABB984E3994C}" presName="Name50" presStyleLbl="parChTrans1D4" presStyleIdx="1" presStyleCnt="2"/>
      <dgm:spPr/>
      <dgm:t>
        <a:bodyPr/>
        <a:lstStyle/>
        <a:p>
          <a:endParaRPr lang="ru-RU"/>
        </a:p>
      </dgm:t>
    </dgm:pt>
    <dgm:pt modelId="{0E97C7DA-CD1F-4913-8713-9A3A06CAEC6C}" type="pres">
      <dgm:prSet presAssocID="{BD0CEB11-4A1E-433D-AA62-A091AE725F19}" presName="hierRoot2" presStyleCnt="0">
        <dgm:presLayoutVars>
          <dgm:hierBranch val="r"/>
        </dgm:presLayoutVars>
      </dgm:prSet>
      <dgm:spPr/>
    </dgm:pt>
    <dgm:pt modelId="{0724737F-229A-47B1-86C9-23EFFCD136D1}" type="pres">
      <dgm:prSet presAssocID="{BD0CEB11-4A1E-433D-AA62-A091AE725F19}" presName="rootComposite" presStyleCnt="0"/>
      <dgm:spPr/>
    </dgm:pt>
    <dgm:pt modelId="{D920E3D6-72A2-41F8-B40C-AEB18C51F520}" type="pres">
      <dgm:prSet presAssocID="{BD0CEB11-4A1E-433D-AA62-A091AE725F19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549F3F7-D4CE-4B4E-A128-2612B7892F22}" type="pres">
      <dgm:prSet presAssocID="{BD0CEB11-4A1E-433D-AA62-A091AE725F19}" presName="rootConnector" presStyleLbl="node4" presStyleIdx="1" presStyleCnt="2"/>
      <dgm:spPr/>
      <dgm:t>
        <a:bodyPr/>
        <a:lstStyle/>
        <a:p>
          <a:endParaRPr lang="ru-RU"/>
        </a:p>
      </dgm:t>
    </dgm:pt>
    <dgm:pt modelId="{0F65215C-2299-4405-B3BF-060BD6F836FC}" type="pres">
      <dgm:prSet presAssocID="{BD0CEB11-4A1E-433D-AA62-A091AE725F19}" presName="hierChild4" presStyleCnt="0"/>
      <dgm:spPr/>
    </dgm:pt>
    <dgm:pt modelId="{643D59D3-E7B8-496D-B1E4-E9C30FF5036A}" type="pres">
      <dgm:prSet presAssocID="{BD0CEB11-4A1E-433D-AA62-A091AE725F19}" presName="hierChild5" presStyleCnt="0"/>
      <dgm:spPr/>
    </dgm:pt>
    <dgm:pt modelId="{E52E6317-E2BC-436E-9679-6562C5589CB8}" type="pres">
      <dgm:prSet presAssocID="{256D0F4F-2BB8-4A09-883A-1621515F223C}" presName="hierChild5" presStyleCnt="0"/>
      <dgm:spPr/>
    </dgm:pt>
    <dgm:pt modelId="{07750779-4314-4EBF-A3B5-6E728C5A84AC}" type="pres">
      <dgm:prSet presAssocID="{7824A878-53A6-4AFC-A950-25E7EF24DA26}" presName="hierChild5" presStyleCnt="0"/>
      <dgm:spPr/>
    </dgm:pt>
    <dgm:pt modelId="{6BFE45A5-82D0-459C-9CAE-857B9A7A1516}" type="pres">
      <dgm:prSet presAssocID="{949C01F4-0535-47CE-93A7-ED8DFA647CBA}" presName="Name111" presStyleLbl="parChTrans1D3" presStyleIdx="1" presStyleCnt="4"/>
      <dgm:spPr/>
      <dgm:t>
        <a:bodyPr/>
        <a:lstStyle/>
        <a:p>
          <a:endParaRPr lang="ru-RU"/>
        </a:p>
      </dgm:t>
    </dgm:pt>
    <dgm:pt modelId="{EF92B9F5-03E5-40C8-81C5-AD16F7B199CA}" type="pres">
      <dgm:prSet presAssocID="{0C3D62F7-9737-4C77-AA76-828FEA2EC44E}" presName="hierRoot3" presStyleCnt="0">
        <dgm:presLayoutVars>
          <dgm:hierBranch val="init"/>
        </dgm:presLayoutVars>
      </dgm:prSet>
      <dgm:spPr/>
    </dgm:pt>
    <dgm:pt modelId="{A5A99B97-4CB1-4930-B450-031C982094DC}" type="pres">
      <dgm:prSet presAssocID="{0C3D62F7-9737-4C77-AA76-828FEA2EC44E}" presName="rootComposite3" presStyleCnt="0"/>
      <dgm:spPr/>
    </dgm:pt>
    <dgm:pt modelId="{20DD62E0-BB42-4792-BB21-E95F276B9619}" type="pres">
      <dgm:prSet presAssocID="{0C3D62F7-9737-4C77-AA76-828FEA2EC44E}" presName="rootText3" presStyleLbl="asst2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6502D27-EB4B-4DE5-A45F-F986D0585C55}" type="pres">
      <dgm:prSet presAssocID="{0C3D62F7-9737-4C77-AA76-828FEA2EC44E}" presName="rootConnector3" presStyleLbl="asst2" presStyleIdx="0" presStyleCnt="1"/>
      <dgm:spPr/>
      <dgm:t>
        <a:bodyPr/>
        <a:lstStyle/>
        <a:p>
          <a:endParaRPr lang="ru-RU"/>
        </a:p>
      </dgm:t>
    </dgm:pt>
    <dgm:pt modelId="{9DC00FB0-1FFA-450D-BEA1-36E48735988C}" type="pres">
      <dgm:prSet presAssocID="{0C3D62F7-9737-4C77-AA76-828FEA2EC44E}" presName="hierChild6" presStyleCnt="0"/>
      <dgm:spPr/>
    </dgm:pt>
    <dgm:pt modelId="{E862A50D-BAA9-469E-9B06-11922D3075A8}" type="pres">
      <dgm:prSet presAssocID="{0C3D62F7-9737-4C77-AA76-828FEA2EC44E}" presName="hierChild7" presStyleCnt="0"/>
      <dgm:spPr/>
    </dgm:pt>
    <dgm:pt modelId="{1F1B8FB0-4AEE-4C29-8CB5-782111EAEC85}" type="pres">
      <dgm:prSet presAssocID="{106FF393-25A9-4049-993F-5B883F58ECEB}" presName="Name35" presStyleLbl="parChTrans1D2" presStyleIdx="2" presStyleCnt="3"/>
      <dgm:spPr/>
      <dgm:t>
        <a:bodyPr/>
        <a:lstStyle/>
        <a:p>
          <a:endParaRPr lang="ru-RU"/>
        </a:p>
      </dgm:t>
    </dgm:pt>
    <dgm:pt modelId="{DF883BE1-BC56-4805-8E2B-35BE55A973BE}" type="pres">
      <dgm:prSet presAssocID="{205FD92E-D01D-4A1A-95A3-4385E528F5AA}" presName="hierRoot2" presStyleCnt="0">
        <dgm:presLayoutVars>
          <dgm:hierBranch/>
        </dgm:presLayoutVars>
      </dgm:prSet>
      <dgm:spPr/>
    </dgm:pt>
    <dgm:pt modelId="{CA110280-DB63-4E3D-9E15-9F2B13BC2198}" type="pres">
      <dgm:prSet presAssocID="{205FD92E-D01D-4A1A-95A3-4385E528F5AA}" presName="rootComposite" presStyleCnt="0"/>
      <dgm:spPr/>
    </dgm:pt>
    <dgm:pt modelId="{E84540D6-122C-4194-886E-1942DE936DEB}" type="pres">
      <dgm:prSet presAssocID="{205FD92E-D01D-4A1A-95A3-4385E528F5A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979C8C7-8BDB-412E-BBE6-04FBA18D7370}" type="pres">
      <dgm:prSet presAssocID="{205FD92E-D01D-4A1A-95A3-4385E528F5AA}" presName="rootConnector" presStyleLbl="node2" presStyleIdx="2" presStyleCnt="3"/>
      <dgm:spPr/>
      <dgm:t>
        <a:bodyPr/>
        <a:lstStyle/>
        <a:p>
          <a:endParaRPr lang="ru-RU"/>
        </a:p>
      </dgm:t>
    </dgm:pt>
    <dgm:pt modelId="{FE62F4EB-ABC8-4FF3-B4B3-507EC13B2556}" type="pres">
      <dgm:prSet presAssocID="{205FD92E-D01D-4A1A-95A3-4385E528F5AA}" presName="hierChild4" presStyleCnt="0"/>
      <dgm:spPr/>
    </dgm:pt>
    <dgm:pt modelId="{75F392E6-FC1C-407D-80CA-2EB5972BD2B5}" type="pres">
      <dgm:prSet presAssocID="{08439F45-68B1-4241-A883-A411543F4DD3}" presName="Name35" presStyleLbl="parChTrans1D3" presStyleIdx="2" presStyleCnt="4"/>
      <dgm:spPr/>
      <dgm:t>
        <a:bodyPr/>
        <a:lstStyle/>
        <a:p>
          <a:endParaRPr lang="ru-RU"/>
        </a:p>
      </dgm:t>
    </dgm:pt>
    <dgm:pt modelId="{ED764474-879B-4943-872E-24ADC157071A}" type="pres">
      <dgm:prSet presAssocID="{B293F794-0101-4D3C-BA9B-FA36B1D3E9BD}" presName="hierRoot2" presStyleCnt="0">
        <dgm:presLayoutVars>
          <dgm:hierBranch val="r"/>
        </dgm:presLayoutVars>
      </dgm:prSet>
      <dgm:spPr/>
    </dgm:pt>
    <dgm:pt modelId="{D20D875E-9D57-4755-A0CA-DB50CA04F6A3}" type="pres">
      <dgm:prSet presAssocID="{B293F794-0101-4D3C-BA9B-FA36B1D3E9BD}" presName="rootComposite" presStyleCnt="0"/>
      <dgm:spPr/>
    </dgm:pt>
    <dgm:pt modelId="{DFED6C3A-0521-4392-9068-343836BE4432}" type="pres">
      <dgm:prSet presAssocID="{B293F794-0101-4D3C-BA9B-FA36B1D3E9B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0FCA932-F933-4452-8022-F65F32385958}" type="pres">
      <dgm:prSet presAssocID="{B293F794-0101-4D3C-BA9B-FA36B1D3E9BD}" presName="rootConnector" presStyleLbl="node3" presStyleIdx="1" presStyleCnt="3"/>
      <dgm:spPr/>
      <dgm:t>
        <a:bodyPr/>
        <a:lstStyle/>
        <a:p>
          <a:endParaRPr lang="ru-RU"/>
        </a:p>
      </dgm:t>
    </dgm:pt>
    <dgm:pt modelId="{76AEA546-5347-47BD-9D83-068FA2F33163}" type="pres">
      <dgm:prSet presAssocID="{B293F794-0101-4D3C-BA9B-FA36B1D3E9BD}" presName="hierChild4" presStyleCnt="0"/>
      <dgm:spPr/>
    </dgm:pt>
    <dgm:pt modelId="{0C38C5DF-1539-443D-B4F5-D4EC237E62D3}" type="pres">
      <dgm:prSet presAssocID="{B293F794-0101-4D3C-BA9B-FA36B1D3E9BD}" presName="hierChild5" presStyleCnt="0"/>
      <dgm:spPr/>
    </dgm:pt>
    <dgm:pt modelId="{40A900C7-0BD1-44F5-904B-EDC09D4E603F}" type="pres">
      <dgm:prSet presAssocID="{69DFECFE-B3F7-4A0C-9535-DC7CCECFE656}" presName="Name35" presStyleLbl="parChTrans1D3" presStyleIdx="3" presStyleCnt="4"/>
      <dgm:spPr/>
      <dgm:t>
        <a:bodyPr/>
        <a:lstStyle/>
        <a:p>
          <a:endParaRPr lang="ru-RU"/>
        </a:p>
      </dgm:t>
    </dgm:pt>
    <dgm:pt modelId="{8E86197A-63BC-4DB8-AFE4-72007669B9F3}" type="pres">
      <dgm:prSet presAssocID="{36F53C3B-2EFC-4AFB-B317-5D1DB9DF6F8A}" presName="hierRoot2" presStyleCnt="0">
        <dgm:presLayoutVars>
          <dgm:hierBranch val="r"/>
        </dgm:presLayoutVars>
      </dgm:prSet>
      <dgm:spPr/>
    </dgm:pt>
    <dgm:pt modelId="{A5F6C5E5-F97F-4C36-B492-C9CB65883E7A}" type="pres">
      <dgm:prSet presAssocID="{36F53C3B-2EFC-4AFB-B317-5D1DB9DF6F8A}" presName="rootComposite" presStyleCnt="0"/>
      <dgm:spPr/>
    </dgm:pt>
    <dgm:pt modelId="{E84AABF2-F427-43BE-8CAF-1A42C1C9B0A4}" type="pres">
      <dgm:prSet presAssocID="{36F53C3B-2EFC-4AFB-B317-5D1DB9DF6F8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111D402-CD91-4157-B18F-6EE36B5434E7}" type="pres">
      <dgm:prSet presAssocID="{36F53C3B-2EFC-4AFB-B317-5D1DB9DF6F8A}" presName="rootConnector" presStyleLbl="node3" presStyleIdx="2" presStyleCnt="3"/>
      <dgm:spPr/>
      <dgm:t>
        <a:bodyPr/>
        <a:lstStyle/>
        <a:p>
          <a:endParaRPr lang="ru-RU"/>
        </a:p>
      </dgm:t>
    </dgm:pt>
    <dgm:pt modelId="{15BFD5EA-DB4B-4D6F-B548-596127CD4F92}" type="pres">
      <dgm:prSet presAssocID="{36F53C3B-2EFC-4AFB-B317-5D1DB9DF6F8A}" presName="hierChild4" presStyleCnt="0"/>
      <dgm:spPr/>
    </dgm:pt>
    <dgm:pt modelId="{F88FB5F9-2DA0-49B6-ABE1-49FC571B3911}" type="pres">
      <dgm:prSet presAssocID="{36F53C3B-2EFC-4AFB-B317-5D1DB9DF6F8A}" presName="hierChild5" presStyleCnt="0"/>
      <dgm:spPr/>
    </dgm:pt>
    <dgm:pt modelId="{8D4C5AA4-FD57-479A-AD6D-FBF417F3ECE4}" type="pres">
      <dgm:prSet presAssocID="{205FD92E-D01D-4A1A-95A3-4385E528F5AA}" presName="hierChild5" presStyleCnt="0"/>
      <dgm:spPr/>
    </dgm:pt>
    <dgm:pt modelId="{EB548B42-97FA-4E75-85C6-32CB5606F420}" type="pres">
      <dgm:prSet presAssocID="{6933843E-4E0C-4D00-A0A2-67DCD574901E}" presName="hierChild3" presStyleCnt="0"/>
      <dgm:spPr/>
    </dgm:pt>
  </dgm:ptLst>
  <dgm:cxnLst>
    <dgm:cxn modelId="{FA6432BA-C9B1-43AD-ABD1-E8708AC4E36F}" type="presOf" srcId="{6933843E-4E0C-4D00-A0A2-67DCD574901E}" destId="{EB5C350E-A123-427A-A779-B696D0619B3D}" srcOrd="0" destOrd="0" presId="urn:microsoft.com/office/officeart/2005/8/layout/orgChart1"/>
    <dgm:cxn modelId="{7F6738A9-2F29-45F8-9D46-C9CF605801B4}" srcId="{6933843E-4E0C-4D00-A0A2-67DCD574901E}" destId="{205FD92E-D01D-4A1A-95A3-4385E528F5AA}" srcOrd="2" destOrd="0" parTransId="{106FF393-25A9-4049-993F-5B883F58ECEB}" sibTransId="{D3602989-4643-4F37-BDC2-7394741E6F76}"/>
    <dgm:cxn modelId="{85667C4D-E90E-4EA6-A178-08C493D4F35E}" type="presOf" srcId="{341CF6D0-1C65-4014-B0E0-086033944C4B}" destId="{6CB7D6C1-6375-41F3-AE6F-0F40E9BAEE87}" srcOrd="0" destOrd="0" presId="urn:microsoft.com/office/officeart/2005/8/layout/orgChart1"/>
    <dgm:cxn modelId="{0413A000-CB37-487E-9126-2B0DE5F0AF92}" type="presOf" srcId="{205FD92E-D01D-4A1A-95A3-4385E528F5AA}" destId="{E84540D6-122C-4194-886E-1942DE936DEB}" srcOrd="0" destOrd="0" presId="urn:microsoft.com/office/officeart/2005/8/layout/orgChart1"/>
    <dgm:cxn modelId="{184C65DE-00CC-4DF6-BB11-E8D418D74879}" type="presOf" srcId="{0C3D62F7-9737-4C77-AA76-828FEA2EC44E}" destId="{76502D27-EB4B-4DE5-A45F-F986D0585C55}" srcOrd="1" destOrd="0" presId="urn:microsoft.com/office/officeart/2005/8/layout/orgChart1"/>
    <dgm:cxn modelId="{DFABB90E-F0AB-4606-9A5C-BBCECBE0CA68}" type="presOf" srcId="{7824A878-53A6-4AFC-A950-25E7EF24DA26}" destId="{4191B037-9A3A-46AF-909B-7B2A84D934F1}" srcOrd="0" destOrd="0" presId="urn:microsoft.com/office/officeart/2005/8/layout/orgChart1"/>
    <dgm:cxn modelId="{E098F2CA-7D52-44DF-8995-16C79614471C}" srcId="{205FD92E-D01D-4A1A-95A3-4385E528F5AA}" destId="{B293F794-0101-4D3C-BA9B-FA36B1D3E9BD}" srcOrd="0" destOrd="0" parTransId="{08439F45-68B1-4241-A883-A411543F4DD3}" sibTransId="{AAFCA925-E066-4ECA-B50A-F06F5A0C0812}"/>
    <dgm:cxn modelId="{A4786657-3850-49E7-B237-E35CCAABACC6}" type="presOf" srcId="{A7D6F366-656A-4AB6-B406-ABB984E3994C}" destId="{C039921F-4E53-4E5D-9AB5-E0C87C0B0C66}" srcOrd="0" destOrd="0" presId="urn:microsoft.com/office/officeart/2005/8/layout/orgChart1"/>
    <dgm:cxn modelId="{DF8EC9D5-B06B-4507-AA3F-BBB238FCB646}" type="presOf" srcId="{2205FC90-DC92-475A-8950-9A0B47680431}" destId="{943235F1-AE9C-4313-B1E9-1446E7FEA130}" srcOrd="0" destOrd="0" presId="urn:microsoft.com/office/officeart/2005/8/layout/orgChart1"/>
    <dgm:cxn modelId="{22598491-F095-4DD5-BF88-8D2351BB1DA8}" type="presOf" srcId="{256D0F4F-2BB8-4A09-883A-1621515F223C}" destId="{5A7E83C5-4D61-4DCB-9B2E-8FB91A5305F9}" srcOrd="1" destOrd="0" presId="urn:microsoft.com/office/officeart/2005/8/layout/orgChart1"/>
    <dgm:cxn modelId="{467C71FB-A0B9-4A86-839F-DFC5DDB492D6}" srcId="{256D0F4F-2BB8-4A09-883A-1621515F223C}" destId="{BD0CEB11-4A1E-433D-AA62-A091AE725F19}" srcOrd="1" destOrd="0" parTransId="{A7D6F366-656A-4AB6-B406-ABB984E3994C}" sibTransId="{E8F994E7-B094-4D60-9E64-E7921D854FE6}"/>
    <dgm:cxn modelId="{A466840A-5200-492C-A428-5EE8780B03E1}" type="presOf" srcId="{BD0CEB11-4A1E-433D-AA62-A091AE725F19}" destId="{D920E3D6-72A2-41F8-B40C-AEB18C51F520}" srcOrd="0" destOrd="0" presId="urn:microsoft.com/office/officeart/2005/8/layout/orgChart1"/>
    <dgm:cxn modelId="{7D9361A0-1BEB-4306-8F98-7834CDDB14CE}" srcId="{CA64EBB1-A377-43CD-AF85-DD0716AC87AE}" destId="{6933843E-4E0C-4D00-A0A2-67DCD574901E}" srcOrd="0" destOrd="0" parTransId="{0789B8BC-1A98-47E3-89EF-5CEAF1528734}" sibTransId="{56B251A1-A388-4E22-A250-E5750EDFC25E}"/>
    <dgm:cxn modelId="{4349AEB1-4E51-420F-9823-8A6D2D93AF4B}" type="presOf" srcId="{69DFECFE-B3F7-4A0C-9535-DC7CCECFE656}" destId="{40A900C7-0BD1-44F5-904B-EDC09D4E603F}" srcOrd="0" destOrd="0" presId="urn:microsoft.com/office/officeart/2005/8/layout/orgChart1"/>
    <dgm:cxn modelId="{EF144BEC-4747-4CC3-A595-B39E79B7AED3}" type="presOf" srcId="{949C01F4-0535-47CE-93A7-ED8DFA647CBA}" destId="{6BFE45A5-82D0-459C-9CAE-857B9A7A1516}" srcOrd="0" destOrd="0" presId="urn:microsoft.com/office/officeart/2005/8/layout/orgChart1"/>
    <dgm:cxn modelId="{029EE948-E20A-4C5B-9F1D-F5F3484FF536}" type="presOf" srcId="{0C3D62F7-9737-4C77-AA76-828FEA2EC44E}" destId="{20DD62E0-BB42-4792-BB21-E95F276B9619}" srcOrd="0" destOrd="0" presId="urn:microsoft.com/office/officeart/2005/8/layout/orgChart1"/>
    <dgm:cxn modelId="{983ED9C2-2F38-457B-97C6-733A0C166309}" type="presOf" srcId="{CA64EBB1-A377-43CD-AF85-DD0716AC87AE}" destId="{16964309-179F-4C97-82C2-4186D30CF87E}" srcOrd="0" destOrd="0" presId="urn:microsoft.com/office/officeart/2005/8/layout/orgChart1"/>
    <dgm:cxn modelId="{74E4223F-6BB4-49F0-B75F-E6DB57BFFA4C}" type="presOf" srcId="{36F53C3B-2EFC-4AFB-B317-5D1DB9DF6F8A}" destId="{E84AABF2-F427-43BE-8CAF-1A42C1C9B0A4}" srcOrd="0" destOrd="0" presId="urn:microsoft.com/office/officeart/2005/8/layout/orgChart1"/>
    <dgm:cxn modelId="{ED8EC338-7B56-431C-BCE8-229EB1F56B68}" type="presOf" srcId="{08439F45-68B1-4241-A883-A411543F4DD3}" destId="{75F392E6-FC1C-407D-80CA-2EB5972BD2B5}" srcOrd="0" destOrd="0" presId="urn:microsoft.com/office/officeart/2005/8/layout/orgChart1"/>
    <dgm:cxn modelId="{4C7915EB-282C-4A30-97C2-6FEF63122C7F}" type="presOf" srcId="{106FF393-25A9-4049-993F-5B883F58ECEB}" destId="{1F1B8FB0-4AEE-4C29-8CB5-782111EAEC85}" srcOrd="0" destOrd="0" presId="urn:microsoft.com/office/officeart/2005/8/layout/orgChart1"/>
    <dgm:cxn modelId="{57D1E67A-96A1-4D20-9BF8-F07CDF2EDD22}" type="presOf" srcId="{7824A878-53A6-4AFC-A950-25E7EF24DA26}" destId="{F18C0651-06F9-4BA0-9AE4-8DA6E2068FA5}" srcOrd="1" destOrd="0" presId="urn:microsoft.com/office/officeart/2005/8/layout/orgChart1"/>
    <dgm:cxn modelId="{B85C76D8-6424-4474-9438-89529D204277}" type="presOf" srcId="{F40C5D8F-7BDC-479B-B509-F5038E85ED56}" destId="{838F0A61-D9EF-4A4F-92A7-27D2A89FB3CD}" srcOrd="0" destOrd="0" presId="urn:microsoft.com/office/officeart/2005/8/layout/orgChart1"/>
    <dgm:cxn modelId="{F109F91A-6994-4695-9EDB-CEC39B3BF48B}" srcId="{6933843E-4E0C-4D00-A0A2-67DCD574901E}" destId="{7824A878-53A6-4AFC-A950-25E7EF24DA26}" srcOrd="1" destOrd="0" parTransId="{2205FC90-DC92-475A-8950-9A0B47680431}" sibTransId="{22155F8A-F0C1-4E95-B4F8-344C86D2DFC5}"/>
    <dgm:cxn modelId="{A18235AA-3338-440B-9AE9-8CB8EE2865BE}" type="presOf" srcId="{D11EE70B-EDDC-4107-8FAA-5044B588D07E}" destId="{C64B53D8-A82E-45C4-BB12-4A27FD9B019C}" srcOrd="0" destOrd="0" presId="urn:microsoft.com/office/officeart/2005/8/layout/orgChart1"/>
    <dgm:cxn modelId="{30CEA5D6-D08A-480B-839B-FD1BDBFB5073}" type="presOf" srcId="{84514DEF-A36E-41AB-B1AD-9C56CC0AD11B}" destId="{28051A50-2D99-4933-8AF2-0473498B0C3D}" srcOrd="0" destOrd="0" presId="urn:microsoft.com/office/officeart/2005/8/layout/orgChart1"/>
    <dgm:cxn modelId="{529FD2DF-8E79-45EA-AC33-3EF4353582E6}" type="presOf" srcId="{23558C5F-7B15-445B-87B4-83A00B3B9F6B}" destId="{A9BFD03F-6545-4C25-8A93-8A049B44AC8F}" srcOrd="1" destOrd="0" presId="urn:microsoft.com/office/officeart/2005/8/layout/orgChart1"/>
    <dgm:cxn modelId="{DF1542CE-CE00-4C50-B973-987C30A99BE0}" srcId="{7824A878-53A6-4AFC-A950-25E7EF24DA26}" destId="{0C3D62F7-9737-4C77-AA76-828FEA2EC44E}" srcOrd="1" destOrd="0" parTransId="{949C01F4-0535-47CE-93A7-ED8DFA647CBA}" sibTransId="{AF11D39F-EC84-4C6A-9890-3298083B1108}"/>
    <dgm:cxn modelId="{3E11340F-E91A-4ACC-8981-717D354EE461}" srcId="{6933843E-4E0C-4D00-A0A2-67DCD574901E}" destId="{84514DEF-A36E-41AB-B1AD-9C56CC0AD11B}" srcOrd="0" destOrd="0" parTransId="{D11EE70B-EDDC-4107-8FAA-5044B588D07E}" sibTransId="{827F8666-7235-4440-8B80-47ED225B88DA}"/>
    <dgm:cxn modelId="{B6E96B17-CAE9-4CE0-8966-CBEEC1E9287D}" type="presOf" srcId="{B293F794-0101-4D3C-BA9B-FA36B1D3E9BD}" destId="{00FCA932-F933-4452-8022-F65F32385958}" srcOrd="1" destOrd="0" presId="urn:microsoft.com/office/officeart/2005/8/layout/orgChart1"/>
    <dgm:cxn modelId="{EC8A1C27-907C-470A-A5EA-8DA03F7FB61E}" type="presOf" srcId="{B293F794-0101-4D3C-BA9B-FA36B1D3E9BD}" destId="{DFED6C3A-0521-4392-9068-343836BE4432}" srcOrd="0" destOrd="0" presId="urn:microsoft.com/office/officeart/2005/8/layout/orgChart1"/>
    <dgm:cxn modelId="{2285F380-D622-40AE-8FC6-30ACAC7F2790}" type="presOf" srcId="{205FD92E-D01D-4A1A-95A3-4385E528F5AA}" destId="{D979C8C7-8BDB-412E-BBE6-04FBA18D7370}" srcOrd="1" destOrd="0" presId="urn:microsoft.com/office/officeart/2005/8/layout/orgChart1"/>
    <dgm:cxn modelId="{97ACE79A-4053-4A53-8494-4869D1BDDF73}" srcId="{7824A878-53A6-4AFC-A950-25E7EF24DA26}" destId="{256D0F4F-2BB8-4A09-883A-1621515F223C}" srcOrd="0" destOrd="0" parTransId="{341CF6D0-1C65-4014-B0E0-086033944C4B}" sibTransId="{7B640554-064C-4E57-9480-7FC0FE63CF61}"/>
    <dgm:cxn modelId="{FFF394B1-5DFB-41C7-BD1F-B837FF9FF634}" srcId="{205FD92E-D01D-4A1A-95A3-4385E528F5AA}" destId="{36F53C3B-2EFC-4AFB-B317-5D1DB9DF6F8A}" srcOrd="1" destOrd="0" parTransId="{69DFECFE-B3F7-4A0C-9535-DC7CCECFE656}" sibTransId="{F6772FED-31E6-4584-840F-641EC438202A}"/>
    <dgm:cxn modelId="{95FC94E0-A4FB-4D72-844E-99B32176D3BF}" type="presOf" srcId="{84514DEF-A36E-41AB-B1AD-9C56CC0AD11B}" destId="{11A130D1-B524-45E4-9066-50CC2EA624B7}" srcOrd="1" destOrd="0" presId="urn:microsoft.com/office/officeart/2005/8/layout/orgChart1"/>
    <dgm:cxn modelId="{6BC76BAA-53D4-4E83-BE27-C6869455FC81}" type="presOf" srcId="{256D0F4F-2BB8-4A09-883A-1621515F223C}" destId="{C09E8971-E7EE-4BB6-85A9-2BCDFF5E5F49}" srcOrd="0" destOrd="0" presId="urn:microsoft.com/office/officeart/2005/8/layout/orgChart1"/>
    <dgm:cxn modelId="{FD68B9A6-EBA1-4861-8E87-A0DAF7B72D17}" type="presOf" srcId="{6933843E-4E0C-4D00-A0A2-67DCD574901E}" destId="{6C5B6DD9-4120-41AE-BD8E-01D4D3DC0937}" srcOrd="1" destOrd="0" presId="urn:microsoft.com/office/officeart/2005/8/layout/orgChart1"/>
    <dgm:cxn modelId="{95C81C60-F1B1-4D85-AF76-AE8826E4AAA5}" type="presOf" srcId="{23558C5F-7B15-445B-87B4-83A00B3B9F6B}" destId="{44F258B3-4597-49FE-A1D0-EDCF13701028}" srcOrd="0" destOrd="0" presId="urn:microsoft.com/office/officeart/2005/8/layout/orgChart1"/>
    <dgm:cxn modelId="{97BF8336-857F-4D6D-83DC-EC7825D2143B}" type="presOf" srcId="{36F53C3B-2EFC-4AFB-B317-5D1DB9DF6F8A}" destId="{6111D402-CD91-4157-B18F-6EE36B5434E7}" srcOrd="1" destOrd="0" presId="urn:microsoft.com/office/officeart/2005/8/layout/orgChart1"/>
    <dgm:cxn modelId="{6FF017DA-DC72-46C4-AD74-EDADF718872F}" type="presOf" srcId="{BD0CEB11-4A1E-433D-AA62-A091AE725F19}" destId="{D549F3F7-D4CE-4B4E-A128-2612B7892F22}" srcOrd="1" destOrd="0" presId="urn:microsoft.com/office/officeart/2005/8/layout/orgChart1"/>
    <dgm:cxn modelId="{60981B69-7679-42AF-81B6-0F87A0F26FF5}" srcId="{256D0F4F-2BB8-4A09-883A-1621515F223C}" destId="{23558C5F-7B15-445B-87B4-83A00B3B9F6B}" srcOrd="0" destOrd="0" parTransId="{F40C5D8F-7BDC-479B-B509-F5038E85ED56}" sibTransId="{ABDECE25-3320-44F9-A917-851D17E795E2}"/>
    <dgm:cxn modelId="{07C7C6C6-A34F-47DF-A912-178EB8001809}" type="presParOf" srcId="{16964309-179F-4C97-82C2-4186D30CF87E}" destId="{5A6389F3-F129-4C46-8359-D4B2759FD4CF}" srcOrd="0" destOrd="0" presId="urn:microsoft.com/office/officeart/2005/8/layout/orgChart1"/>
    <dgm:cxn modelId="{8B701DE7-9E5C-4474-9AFD-12A2598C09F0}" type="presParOf" srcId="{5A6389F3-F129-4C46-8359-D4B2759FD4CF}" destId="{D283EE56-D6D9-4939-9D5F-99BBE98802D0}" srcOrd="0" destOrd="0" presId="urn:microsoft.com/office/officeart/2005/8/layout/orgChart1"/>
    <dgm:cxn modelId="{0018E8FE-2EAE-4EC5-9A90-AF5702E027D8}" type="presParOf" srcId="{D283EE56-D6D9-4939-9D5F-99BBE98802D0}" destId="{EB5C350E-A123-427A-A779-B696D0619B3D}" srcOrd="0" destOrd="0" presId="urn:microsoft.com/office/officeart/2005/8/layout/orgChart1"/>
    <dgm:cxn modelId="{4FF0A6CF-61F2-482A-9071-5798D3DB209F}" type="presParOf" srcId="{D283EE56-D6D9-4939-9D5F-99BBE98802D0}" destId="{6C5B6DD9-4120-41AE-BD8E-01D4D3DC0937}" srcOrd="1" destOrd="0" presId="urn:microsoft.com/office/officeart/2005/8/layout/orgChart1"/>
    <dgm:cxn modelId="{490F7E8A-4940-415F-BA1D-D2DDB6DBDBEC}" type="presParOf" srcId="{5A6389F3-F129-4C46-8359-D4B2759FD4CF}" destId="{795D7E17-3FF4-49A9-A4B2-407FDECF96B6}" srcOrd="1" destOrd="0" presId="urn:microsoft.com/office/officeart/2005/8/layout/orgChart1"/>
    <dgm:cxn modelId="{991AD991-C1D2-4603-AB14-1F02F27B5C26}" type="presParOf" srcId="{795D7E17-3FF4-49A9-A4B2-407FDECF96B6}" destId="{C64B53D8-A82E-45C4-BB12-4A27FD9B019C}" srcOrd="0" destOrd="0" presId="urn:microsoft.com/office/officeart/2005/8/layout/orgChart1"/>
    <dgm:cxn modelId="{48C610A8-74AC-49D0-A1DB-8B9D5BCBE406}" type="presParOf" srcId="{795D7E17-3FF4-49A9-A4B2-407FDECF96B6}" destId="{25258D4A-AAA9-4DD9-8483-126E81E5B32D}" srcOrd="1" destOrd="0" presId="urn:microsoft.com/office/officeart/2005/8/layout/orgChart1"/>
    <dgm:cxn modelId="{A5720BA4-DA51-47C3-B5C5-A4305F943868}" type="presParOf" srcId="{25258D4A-AAA9-4DD9-8483-126E81E5B32D}" destId="{E117F03C-2D2B-4C2C-AB76-9AF4A509E706}" srcOrd="0" destOrd="0" presId="urn:microsoft.com/office/officeart/2005/8/layout/orgChart1"/>
    <dgm:cxn modelId="{1A64E012-1982-4F7F-B7C1-3347AF0A564B}" type="presParOf" srcId="{E117F03C-2D2B-4C2C-AB76-9AF4A509E706}" destId="{28051A50-2D99-4933-8AF2-0473498B0C3D}" srcOrd="0" destOrd="0" presId="urn:microsoft.com/office/officeart/2005/8/layout/orgChart1"/>
    <dgm:cxn modelId="{4C45EF72-48E7-4BF4-A036-800F149B93EF}" type="presParOf" srcId="{E117F03C-2D2B-4C2C-AB76-9AF4A509E706}" destId="{11A130D1-B524-45E4-9066-50CC2EA624B7}" srcOrd="1" destOrd="0" presId="urn:microsoft.com/office/officeart/2005/8/layout/orgChart1"/>
    <dgm:cxn modelId="{A5F41A17-F5B7-4E41-B91F-CFCFEF728840}" type="presParOf" srcId="{25258D4A-AAA9-4DD9-8483-126E81E5B32D}" destId="{F2344D65-A2E5-4A38-B8F4-D04F15D75397}" srcOrd="1" destOrd="0" presId="urn:microsoft.com/office/officeart/2005/8/layout/orgChart1"/>
    <dgm:cxn modelId="{F8234EDD-DF88-4B2A-8579-868338A5ACA2}" type="presParOf" srcId="{25258D4A-AAA9-4DD9-8483-126E81E5B32D}" destId="{3984C54F-1282-4A06-8EC4-91A7FE9B6DBB}" srcOrd="2" destOrd="0" presId="urn:microsoft.com/office/officeart/2005/8/layout/orgChart1"/>
    <dgm:cxn modelId="{13D474EA-EB7F-445B-AF2B-F2DA054B23FE}" type="presParOf" srcId="{795D7E17-3FF4-49A9-A4B2-407FDECF96B6}" destId="{943235F1-AE9C-4313-B1E9-1446E7FEA130}" srcOrd="2" destOrd="0" presId="urn:microsoft.com/office/officeart/2005/8/layout/orgChart1"/>
    <dgm:cxn modelId="{C839BADE-1A4A-4ADB-8D4A-F17FE6420491}" type="presParOf" srcId="{795D7E17-3FF4-49A9-A4B2-407FDECF96B6}" destId="{9ED76154-0D26-4DC0-B59D-36BF62BDF724}" srcOrd="3" destOrd="0" presId="urn:microsoft.com/office/officeart/2005/8/layout/orgChart1"/>
    <dgm:cxn modelId="{8CF68095-DE6D-4E21-AFAA-DF1538651AAD}" type="presParOf" srcId="{9ED76154-0D26-4DC0-B59D-36BF62BDF724}" destId="{5E3CE719-A3DA-410D-98D7-6B109BA9B47C}" srcOrd="0" destOrd="0" presId="urn:microsoft.com/office/officeart/2005/8/layout/orgChart1"/>
    <dgm:cxn modelId="{60128B06-591B-4033-9C13-6E25D7AA468A}" type="presParOf" srcId="{5E3CE719-A3DA-410D-98D7-6B109BA9B47C}" destId="{4191B037-9A3A-46AF-909B-7B2A84D934F1}" srcOrd="0" destOrd="0" presId="urn:microsoft.com/office/officeart/2005/8/layout/orgChart1"/>
    <dgm:cxn modelId="{24F2D27A-476B-491B-8AB0-F28ABDDA5AE0}" type="presParOf" srcId="{5E3CE719-A3DA-410D-98D7-6B109BA9B47C}" destId="{F18C0651-06F9-4BA0-9AE4-8DA6E2068FA5}" srcOrd="1" destOrd="0" presId="urn:microsoft.com/office/officeart/2005/8/layout/orgChart1"/>
    <dgm:cxn modelId="{FA625693-4587-44F2-B0CD-E855F22789F8}" type="presParOf" srcId="{9ED76154-0D26-4DC0-B59D-36BF62BDF724}" destId="{2E3F1ADA-66F2-4D24-A605-8992413CD864}" srcOrd="1" destOrd="0" presId="urn:microsoft.com/office/officeart/2005/8/layout/orgChart1"/>
    <dgm:cxn modelId="{BA7DE0F7-A4CF-4AC7-8E5C-9DE0573657F2}" type="presParOf" srcId="{2E3F1ADA-66F2-4D24-A605-8992413CD864}" destId="{6CB7D6C1-6375-41F3-AE6F-0F40E9BAEE87}" srcOrd="0" destOrd="0" presId="urn:microsoft.com/office/officeart/2005/8/layout/orgChart1"/>
    <dgm:cxn modelId="{51712938-E606-468E-906E-CEEF90D8FE72}" type="presParOf" srcId="{2E3F1ADA-66F2-4D24-A605-8992413CD864}" destId="{9DA2EABF-AB40-4A71-AAE5-DACB14FBAAE2}" srcOrd="1" destOrd="0" presId="urn:microsoft.com/office/officeart/2005/8/layout/orgChart1"/>
    <dgm:cxn modelId="{199F4C53-ACA2-4DFE-A3BA-1FA8FE795994}" type="presParOf" srcId="{9DA2EABF-AB40-4A71-AAE5-DACB14FBAAE2}" destId="{2C0198AB-9FCA-4BBA-95C5-D1EF66ECB88B}" srcOrd="0" destOrd="0" presId="urn:microsoft.com/office/officeart/2005/8/layout/orgChart1"/>
    <dgm:cxn modelId="{7548865F-67C7-45DA-8901-9E726EBC1497}" type="presParOf" srcId="{2C0198AB-9FCA-4BBA-95C5-D1EF66ECB88B}" destId="{C09E8971-E7EE-4BB6-85A9-2BCDFF5E5F49}" srcOrd="0" destOrd="0" presId="urn:microsoft.com/office/officeart/2005/8/layout/orgChart1"/>
    <dgm:cxn modelId="{67BA52A1-7126-4273-B7B6-ED9317E90804}" type="presParOf" srcId="{2C0198AB-9FCA-4BBA-95C5-D1EF66ECB88B}" destId="{5A7E83C5-4D61-4DCB-9B2E-8FB91A5305F9}" srcOrd="1" destOrd="0" presId="urn:microsoft.com/office/officeart/2005/8/layout/orgChart1"/>
    <dgm:cxn modelId="{120572DD-FE0F-42E8-9F71-8ECBF2E95232}" type="presParOf" srcId="{9DA2EABF-AB40-4A71-AAE5-DACB14FBAAE2}" destId="{74128113-5208-4B21-843D-BDCABA71F23F}" srcOrd="1" destOrd="0" presId="urn:microsoft.com/office/officeart/2005/8/layout/orgChart1"/>
    <dgm:cxn modelId="{7F8BCA21-3F33-4BF7-B71C-E1DD17A4511F}" type="presParOf" srcId="{74128113-5208-4B21-843D-BDCABA71F23F}" destId="{838F0A61-D9EF-4A4F-92A7-27D2A89FB3CD}" srcOrd="0" destOrd="0" presId="urn:microsoft.com/office/officeart/2005/8/layout/orgChart1"/>
    <dgm:cxn modelId="{DF0B98CF-9027-43A8-8CB8-6EBD43E7D2C8}" type="presParOf" srcId="{74128113-5208-4B21-843D-BDCABA71F23F}" destId="{4229E91B-6286-4BD6-A5DA-C045C9307863}" srcOrd="1" destOrd="0" presId="urn:microsoft.com/office/officeart/2005/8/layout/orgChart1"/>
    <dgm:cxn modelId="{DF37D70B-5890-426F-AE49-CF38F1DBB11F}" type="presParOf" srcId="{4229E91B-6286-4BD6-A5DA-C045C9307863}" destId="{5FE6A982-62F2-415D-AA22-13981A498E87}" srcOrd="0" destOrd="0" presId="urn:microsoft.com/office/officeart/2005/8/layout/orgChart1"/>
    <dgm:cxn modelId="{E715213A-F9F4-4E7B-BEE5-978C91326279}" type="presParOf" srcId="{5FE6A982-62F2-415D-AA22-13981A498E87}" destId="{44F258B3-4597-49FE-A1D0-EDCF13701028}" srcOrd="0" destOrd="0" presId="urn:microsoft.com/office/officeart/2005/8/layout/orgChart1"/>
    <dgm:cxn modelId="{CEEE8D94-E040-41A6-B40A-C32282A37A12}" type="presParOf" srcId="{5FE6A982-62F2-415D-AA22-13981A498E87}" destId="{A9BFD03F-6545-4C25-8A93-8A049B44AC8F}" srcOrd="1" destOrd="0" presId="urn:microsoft.com/office/officeart/2005/8/layout/orgChart1"/>
    <dgm:cxn modelId="{C48286FF-26AF-4C09-8941-281912394006}" type="presParOf" srcId="{4229E91B-6286-4BD6-A5DA-C045C9307863}" destId="{640232A4-DB68-49B0-BD7B-BFD34FBB0A86}" srcOrd="1" destOrd="0" presId="urn:microsoft.com/office/officeart/2005/8/layout/orgChart1"/>
    <dgm:cxn modelId="{17EF1C75-10FD-4822-945C-D2FCF0D090BE}" type="presParOf" srcId="{4229E91B-6286-4BD6-A5DA-C045C9307863}" destId="{8DBF8AC0-C9EF-479F-BAA2-8772194D3605}" srcOrd="2" destOrd="0" presId="urn:microsoft.com/office/officeart/2005/8/layout/orgChart1"/>
    <dgm:cxn modelId="{717ED82C-1C15-4E2B-8045-52904F8A13EB}" type="presParOf" srcId="{74128113-5208-4B21-843D-BDCABA71F23F}" destId="{C039921F-4E53-4E5D-9AB5-E0C87C0B0C66}" srcOrd="2" destOrd="0" presId="urn:microsoft.com/office/officeart/2005/8/layout/orgChart1"/>
    <dgm:cxn modelId="{B0DFCB71-313A-4A9F-B243-990C23E99CD4}" type="presParOf" srcId="{74128113-5208-4B21-843D-BDCABA71F23F}" destId="{0E97C7DA-CD1F-4913-8713-9A3A06CAEC6C}" srcOrd="3" destOrd="0" presId="urn:microsoft.com/office/officeart/2005/8/layout/orgChart1"/>
    <dgm:cxn modelId="{47F4C042-410C-41BA-B2D8-88B39302C674}" type="presParOf" srcId="{0E97C7DA-CD1F-4913-8713-9A3A06CAEC6C}" destId="{0724737F-229A-47B1-86C9-23EFFCD136D1}" srcOrd="0" destOrd="0" presId="urn:microsoft.com/office/officeart/2005/8/layout/orgChart1"/>
    <dgm:cxn modelId="{FE238C99-7C27-4A8F-A4F8-A76DC644DFD0}" type="presParOf" srcId="{0724737F-229A-47B1-86C9-23EFFCD136D1}" destId="{D920E3D6-72A2-41F8-B40C-AEB18C51F520}" srcOrd="0" destOrd="0" presId="urn:microsoft.com/office/officeart/2005/8/layout/orgChart1"/>
    <dgm:cxn modelId="{E9F184FA-1A77-4963-BB40-CE3720F75161}" type="presParOf" srcId="{0724737F-229A-47B1-86C9-23EFFCD136D1}" destId="{D549F3F7-D4CE-4B4E-A128-2612B7892F22}" srcOrd="1" destOrd="0" presId="urn:microsoft.com/office/officeart/2005/8/layout/orgChart1"/>
    <dgm:cxn modelId="{61F69999-E0E5-4E0B-A951-864DC73D484F}" type="presParOf" srcId="{0E97C7DA-CD1F-4913-8713-9A3A06CAEC6C}" destId="{0F65215C-2299-4405-B3BF-060BD6F836FC}" srcOrd="1" destOrd="0" presId="urn:microsoft.com/office/officeart/2005/8/layout/orgChart1"/>
    <dgm:cxn modelId="{E8B746F8-8650-46F0-BB50-4B160E43AD95}" type="presParOf" srcId="{0E97C7DA-CD1F-4913-8713-9A3A06CAEC6C}" destId="{643D59D3-E7B8-496D-B1E4-E9C30FF5036A}" srcOrd="2" destOrd="0" presId="urn:microsoft.com/office/officeart/2005/8/layout/orgChart1"/>
    <dgm:cxn modelId="{66698288-0164-4760-B7AF-9874A31AF5CE}" type="presParOf" srcId="{9DA2EABF-AB40-4A71-AAE5-DACB14FBAAE2}" destId="{E52E6317-E2BC-436E-9679-6562C5589CB8}" srcOrd="2" destOrd="0" presId="urn:microsoft.com/office/officeart/2005/8/layout/orgChart1"/>
    <dgm:cxn modelId="{53B538A1-7E0D-4B94-8739-4E5CCE8BEB4E}" type="presParOf" srcId="{9ED76154-0D26-4DC0-B59D-36BF62BDF724}" destId="{07750779-4314-4EBF-A3B5-6E728C5A84AC}" srcOrd="2" destOrd="0" presId="urn:microsoft.com/office/officeart/2005/8/layout/orgChart1"/>
    <dgm:cxn modelId="{992939ED-41DD-4EE5-A3EE-44A7C7A1309C}" type="presParOf" srcId="{07750779-4314-4EBF-A3B5-6E728C5A84AC}" destId="{6BFE45A5-82D0-459C-9CAE-857B9A7A1516}" srcOrd="0" destOrd="0" presId="urn:microsoft.com/office/officeart/2005/8/layout/orgChart1"/>
    <dgm:cxn modelId="{8D0F76FB-6A47-42BF-B8C3-4BF87455E05F}" type="presParOf" srcId="{07750779-4314-4EBF-A3B5-6E728C5A84AC}" destId="{EF92B9F5-03E5-40C8-81C5-AD16F7B199CA}" srcOrd="1" destOrd="0" presId="urn:microsoft.com/office/officeart/2005/8/layout/orgChart1"/>
    <dgm:cxn modelId="{73EE1295-8068-4C8F-AB72-52C7893303CE}" type="presParOf" srcId="{EF92B9F5-03E5-40C8-81C5-AD16F7B199CA}" destId="{A5A99B97-4CB1-4930-B450-031C982094DC}" srcOrd="0" destOrd="0" presId="urn:microsoft.com/office/officeart/2005/8/layout/orgChart1"/>
    <dgm:cxn modelId="{652CE33F-01F5-466D-ABE9-4F566B9EC404}" type="presParOf" srcId="{A5A99B97-4CB1-4930-B450-031C982094DC}" destId="{20DD62E0-BB42-4792-BB21-E95F276B9619}" srcOrd="0" destOrd="0" presId="urn:microsoft.com/office/officeart/2005/8/layout/orgChart1"/>
    <dgm:cxn modelId="{883B0B3F-E5A2-40BF-84F3-D61768387E0A}" type="presParOf" srcId="{A5A99B97-4CB1-4930-B450-031C982094DC}" destId="{76502D27-EB4B-4DE5-A45F-F986D0585C55}" srcOrd="1" destOrd="0" presId="urn:microsoft.com/office/officeart/2005/8/layout/orgChart1"/>
    <dgm:cxn modelId="{9AA880DC-F646-4724-8EEA-1618B19CE8D1}" type="presParOf" srcId="{EF92B9F5-03E5-40C8-81C5-AD16F7B199CA}" destId="{9DC00FB0-1FFA-450D-BEA1-36E48735988C}" srcOrd="1" destOrd="0" presId="urn:microsoft.com/office/officeart/2005/8/layout/orgChart1"/>
    <dgm:cxn modelId="{B08A3D2D-3F96-4EF5-A2F5-FBEE1FC7DA70}" type="presParOf" srcId="{EF92B9F5-03E5-40C8-81C5-AD16F7B199CA}" destId="{E862A50D-BAA9-469E-9B06-11922D3075A8}" srcOrd="2" destOrd="0" presId="urn:microsoft.com/office/officeart/2005/8/layout/orgChart1"/>
    <dgm:cxn modelId="{47C9D85C-CF69-42DA-B9FF-5E81E65A0255}" type="presParOf" srcId="{795D7E17-3FF4-49A9-A4B2-407FDECF96B6}" destId="{1F1B8FB0-4AEE-4C29-8CB5-782111EAEC85}" srcOrd="4" destOrd="0" presId="urn:microsoft.com/office/officeart/2005/8/layout/orgChart1"/>
    <dgm:cxn modelId="{D304BB98-8F6F-4748-9863-48142A0B47E1}" type="presParOf" srcId="{795D7E17-3FF4-49A9-A4B2-407FDECF96B6}" destId="{DF883BE1-BC56-4805-8E2B-35BE55A973BE}" srcOrd="5" destOrd="0" presId="urn:microsoft.com/office/officeart/2005/8/layout/orgChart1"/>
    <dgm:cxn modelId="{CE56987C-65CA-47D7-8AC5-0E1EEA29E822}" type="presParOf" srcId="{DF883BE1-BC56-4805-8E2B-35BE55A973BE}" destId="{CA110280-DB63-4E3D-9E15-9F2B13BC2198}" srcOrd="0" destOrd="0" presId="urn:microsoft.com/office/officeart/2005/8/layout/orgChart1"/>
    <dgm:cxn modelId="{14E3E190-A6F3-42C7-A240-586B4F9506D3}" type="presParOf" srcId="{CA110280-DB63-4E3D-9E15-9F2B13BC2198}" destId="{E84540D6-122C-4194-886E-1942DE936DEB}" srcOrd="0" destOrd="0" presId="urn:microsoft.com/office/officeart/2005/8/layout/orgChart1"/>
    <dgm:cxn modelId="{B6B6E890-C49D-4828-BC9D-F35FCB1F608A}" type="presParOf" srcId="{CA110280-DB63-4E3D-9E15-9F2B13BC2198}" destId="{D979C8C7-8BDB-412E-BBE6-04FBA18D7370}" srcOrd="1" destOrd="0" presId="urn:microsoft.com/office/officeart/2005/8/layout/orgChart1"/>
    <dgm:cxn modelId="{6D96A856-7EE2-4367-81D8-7C94AAF876CF}" type="presParOf" srcId="{DF883BE1-BC56-4805-8E2B-35BE55A973BE}" destId="{FE62F4EB-ABC8-4FF3-B4B3-507EC13B2556}" srcOrd="1" destOrd="0" presId="urn:microsoft.com/office/officeart/2005/8/layout/orgChart1"/>
    <dgm:cxn modelId="{7DD9AD4A-260D-4A10-96BE-81E6121707F6}" type="presParOf" srcId="{FE62F4EB-ABC8-4FF3-B4B3-507EC13B2556}" destId="{75F392E6-FC1C-407D-80CA-2EB5972BD2B5}" srcOrd="0" destOrd="0" presId="urn:microsoft.com/office/officeart/2005/8/layout/orgChart1"/>
    <dgm:cxn modelId="{B024854E-8FE4-4986-9675-EF8067040533}" type="presParOf" srcId="{FE62F4EB-ABC8-4FF3-B4B3-507EC13B2556}" destId="{ED764474-879B-4943-872E-24ADC157071A}" srcOrd="1" destOrd="0" presId="urn:microsoft.com/office/officeart/2005/8/layout/orgChart1"/>
    <dgm:cxn modelId="{358F6774-AE60-4292-BC38-D841E74A7A9A}" type="presParOf" srcId="{ED764474-879B-4943-872E-24ADC157071A}" destId="{D20D875E-9D57-4755-A0CA-DB50CA04F6A3}" srcOrd="0" destOrd="0" presId="urn:microsoft.com/office/officeart/2005/8/layout/orgChart1"/>
    <dgm:cxn modelId="{789AD0E9-1736-4D05-A468-32EBB5E48428}" type="presParOf" srcId="{D20D875E-9D57-4755-A0CA-DB50CA04F6A3}" destId="{DFED6C3A-0521-4392-9068-343836BE4432}" srcOrd="0" destOrd="0" presId="urn:microsoft.com/office/officeart/2005/8/layout/orgChart1"/>
    <dgm:cxn modelId="{5FF5085B-1E02-4CE5-868C-F895165BEE71}" type="presParOf" srcId="{D20D875E-9D57-4755-A0CA-DB50CA04F6A3}" destId="{00FCA932-F933-4452-8022-F65F32385958}" srcOrd="1" destOrd="0" presId="urn:microsoft.com/office/officeart/2005/8/layout/orgChart1"/>
    <dgm:cxn modelId="{292D96C5-6092-4413-B1E1-4296E98E5B4F}" type="presParOf" srcId="{ED764474-879B-4943-872E-24ADC157071A}" destId="{76AEA546-5347-47BD-9D83-068FA2F33163}" srcOrd="1" destOrd="0" presId="urn:microsoft.com/office/officeart/2005/8/layout/orgChart1"/>
    <dgm:cxn modelId="{0C627EBA-4856-4D2A-AD6E-A33351B6724D}" type="presParOf" srcId="{ED764474-879B-4943-872E-24ADC157071A}" destId="{0C38C5DF-1539-443D-B4F5-D4EC237E62D3}" srcOrd="2" destOrd="0" presId="urn:microsoft.com/office/officeart/2005/8/layout/orgChart1"/>
    <dgm:cxn modelId="{5634CD5D-B041-446E-BF8D-64C09B8CA698}" type="presParOf" srcId="{FE62F4EB-ABC8-4FF3-B4B3-507EC13B2556}" destId="{40A900C7-0BD1-44F5-904B-EDC09D4E603F}" srcOrd="2" destOrd="0" presId="urn:microsoft.com/office/officeart/2005/8/layout/orgChart1"/>
    <dgm:cxn modelId="{2F9E3E8B-9BA8-4CC4-AA2D-1CDDB5CB390D}" type="presParOf" srcId="{FE62F4EB-ABC8-4FF3-B4B3-507EC13B2556}" destId="{8E86197A-63BC-4DB8-AFE4-72007669B9F3}" srcOrd="3" destOrd="0" presId="urn:microsoft.com/office/officeart/2005/8/layout/orgChart1"/>
    <dgm:cxn modelId="{C10CE005-DE46-4E06-B93E-18B005289A1F}" type="presParOf" srcId="{8E86197A-63BC-4DB8-AFE4-72007669B9F3}" destId="{A5F6C5E5-F97F-4C36-B492-C9CB65883E7A}" srcOrd="0" destOrd="0" presId="urn:microsoft.com/office/officeart/2005/8/layout/orgChart1"/>
    <dgm:cxn modelId="{BD2F5CF2-17FA-43E4-A110-BF9DD2075BA6}" type="presParOf" srcId="{A5F6C5E5-F97F-4C36-B492-C9CB65883E7A}" destId="{E84AABF2-F427-43BE-8CAF-1A42C1C9B0A4}" srcOrd="0" destOrd="0" presId="urn:microsoft.com/office/officeart/2005/8/layout/orgChart1"/>
    <dgm:cxn modelId="{5ADCCD4C-36B7-4351-B579-868E95B57C56}" type="presParOf" srcId="{A5F6C5E5-F97F-4C36-B492-C9CB65883E7A}" destId="{6111D402-CD91-4157-B18F-6EE36B5434E7}" srcOrd="1" destOrd="0" presId="urn:microsoft.com/office/officeart/2005/8/layout/orgChart1"/>
    <dgm:cxn modelId="{5EBE3119-4F18-405F-A7C9-F1A0BE0B3BF6}" type="presParOf" srcId="{8E86197A-63BC-4DB8-AFE4-72007669B9F3}" destId="{15BFD5EA-DB4B-4D6F-B548-596127CD4F92}" srcOrd="1" destOrd="0" presId="urn:microsoft.com/office/officeart/2005/8/layout/orgChart1"/>
    <dgm:cxn modelId="{D1102395-22B5-4C83-B367-8213F3C46858}" type="presParOf" srcId="{8E86197A-63BC-4DB8-AFE4-72007669B9F3}" destId="{F88FB5F9-2DA0-49B6-ABE1-49FC571B3911}" srcOrd="2" destOrd="0" presId="urn:microsoft.com/office/officeart/2005/8/layout/orgChart1"/>
    <dgm:cxn modelId="{80BCAA6E-5A54-4AE7-B2EC-9CDC0BB1555E}" type="presParOf" srcId="{DF883BE1-BC56-4805-8E2B-35BE55A973BE}" destId="{8D4C5AA4-FD57-479A-AD6D-FBF417F3ECE4}" srcOrd="2" destOrd="0" presId="urn:microsoft.com/office/officeart/2005/8/layout/orgChart1"/>
    <dgm:cxn modelId="{C77A0573-1C84-4AA7-839F-018C77246E2A}" type="presParOf" srcId="{5A6389F3-F129-4C46-8359-D4B2759FD4CF}" destId="{EB548B42-97FA-4E75-85C6-32CB5606F42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9CAA4C-BF69-4EBD-997A-5AF66F177F54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B6E1C90-EA47-4533-99A2-33AC57DE317A}">
      <dgm:prSet/>
      <dgm:spPr/>
      <dgm:t>
        <a:bodyPr/>
        <a:lstStyle/>
        <a:p>
          <a:r>
            <a:rPr lang="ru-RU" dirty="0" smtClean="0"/>
            <a:t>Симметричные </a:t>
          </a:r>
          <a:r>
            <a:rPr lang="ru-RU" dirty="0" err="1" smtClean="0"/>
            <a:t>одноключевые</a:t>
          </a:r>
          <a:r>
            <a:rPr lang="ru-RU" dirty="0" smtClean="0"/>
            <a:t> криптосистемы</a:t>
          </a:r>
          <a:endParaRPr lang="ru-RU" dirty="0"/>
        </a:p>
      </dgm:t>
    </dgm:pt>
    <dgm:pt modelId="{1601577E-67C3-40F6-AB4E-C8F28CF3FD3E}" type="parTrans" cxnId="{D0179CFF-8DEA-4156-9141-C653C67B9799}">
      <dgm:prSet/>
      <dgm:spPr/>
      <dgm:t>
        <a:bodyPr/>
        <a:lstStyle/>
        <a:p>
          <a:endParaRPr lang="ru-RU"/>
        </a:p>
      </dgm:t>
    </dgm:pt>
    <dgm:pt modelId="{7C389DC5-4E11-481B-A8D1-A62F0B4D79E2}" type="sibTrans" cxnId="{D0179CFF-8DEA-4156-9141-C653C67B9799}">
      <dgm:prSet/>
      <dgm:spPr/>
      <dgm:t>
        <a:bodyPr/>
        <a:lstStyle/>
        <a:p>
          <a:endParaRPr lang="ru-RU"/>
        </a:p>
      </dgm:t>
    </dgm:pt>
    <dgm:pt modelId="{2FC1FAE4-E8E2-4DFA-B5DE-F53AFE4CA10C}">
      <dgm:prSet/>
      <dgm:spPr/>
      <dgm:t>
        <a:bodyPr/>
        <a:lstStyle/>
        <a:p>
          <a:r>
            <a:rPr lang="ru-RU" dirty="0" smtClean="0"/>
            <a:t>Асимметричные </a:t>
          </a:r>
          <a:r>
            <a:rPr lang="ru-RU" dirty="0" err="1" smtClean="0"/>
            <a:t>двухключевые</a:t>
          </a:r>
          <a:r>
            <a:rPr lang="ru-RU" dirty="0" smtClean="0"/>
            <a:t> криптосистемы</a:t>
          </a:r>
          <a:endParaRPr lang="ru-RU" dirty="0"/>
        </a:p>
      </dgm:t>
    </dgm:pt>
    <dgm:pt modelId="{4FB2C836-CA07-40DF-976F-0BF5D06570DE}" type="parTrans" cxnId="{38A06792-CFF6-4C21-9878-7BCD76F78F8D}">
      <dgm:prSet/>
      <dgm:spPr/>
      <dgm:t>
        <a:bodyPr/>
        <a:lstStyle/>
        <a:p>
          <a:endParaRPr lang="ru-RU"/>
        </a:p>
      </dgm:t>
    </dgm:pt>
    <dgm:pt modelId="{9D6609C5-361C-41E8-9F0F-9573AB616A6F}" type="sibTrans" cxnId="{38A06792-CFF6-4C21-9878-7BCD76F78F8D}">
      <dgm:prSet/>
      <dgm:spPr/>
      <dgm:t>
        <a:bodyPr/>
        <a:lstStyle/>
        <a:p>
          <a:endParaRPr lang="ru-RU"/>
        </a:p>
      </dgm:t>
    </dgm:pt>
    <dgm:pt modelId="{82C4BCF2-77EE-4C22-A97F-DE733D069349}">
      <dgm:prSet/>
      <dgm:spPr/>
      <dgm:t>
        <a:bodyPr/>
        <a:lstStyle/>
        <a:p>
          <a:r>
            <a:rPr lang="ru-RU" dirty="0" smtClean="0"/>
            <a:t>с секретным ключом</a:t>
          </a:r>
          <a:endParaRPr lang="ru-RU" dirty="0"/>
        </a:p>
      </dgm:t>
    </dgm:pt>
    <dgm:pt modelId="{B01565F3-30A3-49F0-8B85-734CCEC8EE04}" type="parTrans" cxnId="{C0566310-032C-4EA1-AF56-5673596FF59D}">
      <dgm:prSet/>
      <dgm:spPr/>
      <dgm:t>
        <a:bodyPr/>
        <a:lstStyle/>
        <a:p>
          <a:endParaRPr lang="ru-RU"/>
        </a:p>
      </dgm:t>
    </dgm:pt>
    <dgm:pt modelId="{02DC7F9E-F71F-467F-8974-CAC77428A382}" type="sibTrans" cxnId="{C0566310-032C-4EA1-AF56-5673596FF59D}">
      <dgm:prSet/>
      <dgm:spPr/>
      <dgm:t>
        <a:bodyPr/>
        <a:lstStyle/>
        <a:p>
          <a:endParaRPr lang="ru-RU"/>
        </a:p>
      </dgm:t>
    </dgm:pt>
    <dgm:pt modelId="{943ED418-E176-4A94-8D70-59BA028BD82C}">
      <dgm:prSet/>
      <dgm:spPr/>
      <dgm:t>
        <a:bodyPr/>
        <a:lstStyle/>
        <a:p>
          <a:r>
            <a:rPr lang="ru-RU" smtClean="0"/>
            <a:t>секретным является только ключ для шифрования и расшифрования информации</a:t>
          </a:r>
          <a:endParaRPr lang="ru-RU"/>
        </a:p>
      </dgm:t>
    </dgm:pt>
    <dgm:pt modelId="{B68EB2FA-6317-4BD5-A170-82BC93295E8A}" type="parTrans" cxnId="{2629E943-729A-4FF2-B0FC-2C0C16D7489F}">
      <dgm:prSet/>
      <dgm:spPr/>
      <dgm:t>
        <a:bodyPr/>
        <a:lstStyle/>
        <a:p>
          <a:endParaRPr lang="ru-RU"/>
        </a:p>
      </dgm:t>
    </dgm:pt>
    <dgm:pt modelId="{E83ED4B8-6C7C-4439-9C55-65B1527FAC73}" type="sibTrans" cxnId="{2629E943-729A-4FF2-B0FC-2C0C16D7489F}">
      <dgm:prSet/>
      <dgm:spPr/>
      <dgm:t>
        <a:bodyPr/>
        <a:lstStyle/>
        <a:p>
          <a:endParaRPr lang="ru-RU"/>
        </a:p>
      </dgm:t>
    </dgm:pt>
    <dgm:pt modelId="{2565A799-8977-4F6C-AB14-1382FD5860F1}">
      <dgm:prSet/>
      <dgm:spPr/>
      <dgm:t>
        <a:bodyPr/>
        <a:lstStyle/>
        <a:p>
          <a:r>
            <a:rPr lang="ru-RU" dirty="0" smtClean="0"/>
            <a:t>два ключа: один для шифрования информации отправителем; второй – для </a:t>
          </a:r>
          <a:r>
            <a:rPr lang="ru-RU" dirty="0" err="1" smtClean="0"/>
            <a:t>расшифрования</a:t>
          </a:r>
          <a:r>
            <a:rPr lang="ru-RU" dirty="0" smtClean="0"/>
            <a:t> получаемых </a:t>
          </a:r>
          <a:r>
            <a:rPr lang="ru-RU" dirty="0" err="1" smtClean="0"/>
            <a:t>шифртекстов</a:t>
          </a:r>
          <a:r>
            <a:rPr lang="ru-RU" dirty="0" smtClean="0"/>
            <a:t> получателем. </a:t>
          </a:r>
          <a:endParaRPr lang="ru-RU" dirty="0"/>
        </a:p>
      </dgm:t>
    </dgm:pt>
    <dgm:pt modelId="{B4FE831D-D984-4067-8CE9-36374EDFE802}" type="parTrans" cxnId="{91122065-825D-4F1A-8D55-E1A4D0E9D2E9}">
      <dgm:prSet/>
      <dgm:spPr/>
      <dgm:t>
        <a:bodyPr/>
        <a:lstStyle/>
        <a:p>
          <a:endParaRPr lang="ru-RU"/>
        </a:p>
      </dgm:t>
    </dgm:pt>
    <dgm:pt modelId="{F77D2A5A-8B11-4756-B3F9-2A3256932121}" type="sibTrans" cxnId="{91122065-825D-4F1A-8D55-E1A4D0E9D2E9}">
      <dgm:prSet/>
      <dgm:spPr/>
      <dgm:t>
        <a:bodyPr/>
        <a:lstStyle/>
        <a:p>
          <a:endParaRPr lang="ru-RU"/>
        </a:p>
      </dgm:t>
    </dgm:pt>
    <dgm:pt modelId="{D48CE9EA-F06F-400C-889F-1C735C97F912}">
      <dgm:prSet/>
      <dgm:spPr/>
      <dgm:t>
        <a:bodyPr/>
        <a:lstStyle/>
        <a:p>
          <a:r>
            <a:rPr lang="ru-RU" dirty="0" smtClean="0"/>
            <a:t>один ключ должен быть несекретным, а другой – секретным.</a:t>
          </a:r>
          <a:endParaRPr lang="ru-RU" dirty="0"/>
        </a:p>
      </dgm:t>
    </dgm:pt>
    <dgm:pt modelId="{CE24AC8C-AB54-4CE5-BDAF-CCF0A90FAB4D}" type="parTrans" cxnId="{C25783A5-3721-4D13-AB18-1F7F0FBEB23C}">
      <dgm:prSet/>
      <dgm:spPr/>
      <dgm:t>
        <a:bodyPr/>
        <a:lstStyle/>
        <a:p>
          <a:endParaRPr lang="ru-RU"/>
        </a:p>
      </dgm:t>
    </dgm:pt>
    <dgm:pt modelId="{F56FDC28-12F1-4AF5-AB29-E005DFD81952}" type="sibTrans" cxnId="{C25783A5-3721-4D13-AB18-1F7F0FBEB23C}">
      <dgm:prSet/>
      <dgm:spPr/>
      <dgm:t>
        <a:bodyPr/>
        <a:lstStyle/>
        <a:p>
          <a:endParaRPr lang="ru-RU"/>
        </a:p>
      </dgm:t>
    </dgm:pt>
    <dgm:pt modelId="{8DE0F093-C66A-45BB-A885-023D27BC5666}" type="pres">
      <dgm:prSet presAssocID="{299CAA4C-BF69-4EBD-997A-5AF66F177F5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4744B6E1-C867-460D-9156-29F53F2733B2}" type="pres">
      <dgm:prSet presAssocID="{9B6E1C90-EA47-4533-99A2-33AC57DE317A}" presName="root" presStyleCnt="0"/>
      <dgm:spPr/>
    </dgm:pt>
    <dgm:pt modelId="{EED6188F-2BAC-4597-8569-C7833D8CBFC0}" type="pres">
      <dgm:prSet presAssocID="{9B6E1C90-EA47-4533-99A2-33AC57DE317A}" presName="rootComposite" presStyleCnt="0"/>
      <dgm:spPr/>
    </dgm:pt>
    <dgm:pt modelId="{07FEBC74-DA75-43BE-981E-FBD8F5571A3C}" type="pres">
      <dgm:prSet presAssocID="{9B6E1C90-EA47-4533-99A2-33AC57DE317A}" presName="rootText" presStyleLbl="node1" presStyleIdx="0" presStyleCnt="2"/>
      <dgm:spPr/>
      <dgm:t>
        <a:bodyPr/>
        <a:lstStyle/>
        <a:p>
          <a:endParaRPr lang="ru-RU"/>
        </a:p>
      </dgm:t>
    </dgm:pt>
    <dgm:pt modelId="{7B068971-332C-4E51-8D86-19D3A4B1EC4B}" type="pres">
      <dgm:prSet presAssocID="{9B6E1C90-EA47-4533-99A2-33AC57DE317A}" presName="rootConnector" presStyleLbl="node1" presStyleIdx="0" presStyleCnt="2"/>
      <dgm:spPr/>
      <dgm:t>
        <a:bodyPr/>
        <a:lstStyle/>
        <a:p>
          <a:endParaRPr lang="ru-RU"/>
        </a:p>
      </dgm:t>
    </dgm:pt>
    <dgm:pt modelId="{C000F65C-C2E8-4C31-95ED-A9E82C0C71CD}" type="pres">
      <dgm:prSet presAssocID="{9B6E1C90-EA47-4533-99A2-33AC57DE317A}" presName="childShape" presStyleCnt="0"/>
      <dgm:spPr/>
    </dgm:pt>
    <dgm:pt modelId="{4FAE1D26-E2FC-468D-9BF9-76480FAFA008}" type="pres">
      <dgm:prSet presAssocID="{B01565F3-30A3-49F0-8B85-734CCEC8EE04}" presName="Name13" presStyleLbl="parChTrans1D2" presStyleIdx="0" presStyleCnt="4"/>
      <dgm:spPr/>
      <dgm:t>
        <a:bodyPr/>
        <a:lstStyle/>
        <a:p>
          <a:endParaRPr lang="ru-RU"/>
        </a:p>
      </dgm:t>
    </dgm:pt>
    <dgm:pt modelId="{5FA73711-1B4A-4DFD-A27F-41B5C6B1898C}" type="pres">
      <dgm:prSet presAssocID="{82C4BCF2-77EE-4C22-A97F-DE733D069349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59E90D-1DFA-4DF2-9DD5-C0528A869B33}" type="pres">
      <dgm:prSet presAssocID="{B68EB2FA-6317-4BD5-A170-82BC93295E8A}" presName="Name13" presStyleLbl="parChTrans1D2" presStyleIdx="1" presStyleCnt="4"/>
      <dgm:spPr/>
      <dgm:t>
        <a:bodyPr/>
        <a:lstStyle/>
        <a:p>
          <a:endParaRPr lang="ru-RU"/>
        </a:p>
      </dgm:t>
    </dgm:pt>
    <dgm:pt modelId="{E96C6019-9582-4F21-AB9E-5BC3B71C9649}" type="pres">
      <dgm:prSet presAssocID="{943ED418-E176-4A94-8D70-59BA028BD82C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9FF967E-5080-4CAC-90E2-06D2F0081186}" type="pres">
      <dgm:prSet presAssocID="{2FC1FAE4-E8E2-4DFA-B5DE-F53AFE4CA10C}" presName="root" presStyleCnt="0"/>
      <dgm:spPr/>
    </dgm:pt>
    <dgm:pt modelId="{0A4A3133-A468-4229-BAE2-94D89D3F2D0E}" type="pres">
      <dgm:prSet presAssocID="{2FC1FAE4-E8E2-4DFA-B5DE-F53AFE4CA10C}" presName="rootComposite" presStyleCnt="0"/>
      <dgm:spPr/>
    </dgm:pt>
    <dgm:pt modelId="{F9052613-5EB2-4714-BA33-CBB2E564BD26}" type="pres">
      <dgm:prSet presAssocID="{2FC1FAE4-E8E2-4DFA-B5DE-F53AFE4CA10C}" presName="rootText" presStyleLbl="node1" presStyleIdx="1" presStyleCnt="2"/>
      <dgm:spPr/>
      <dgm:t>
        <a:bodyPr/>
        <a:lstStyle/>
        <a:p>
          <a:endParaRPr lang="ru-RU"/>
        </a:p>
      </dgm:t>
    </dgm:pt>
    <dgm:pt modelId="{6593033B-3A69-4812-B4A1-99E673C9EEA2}" type="pres">
      <dgm:prSet presAssocID="{2FC1FAE4-E8E2-4DFA-B5DE-F53AFE4CA10C}" presName="rootConnector" presStyleLbl="node1" presStyleIdx="1" presStyleCnt="2"/>
      <dgm:spPr/>
      <dgm:t>
        <a:bodyPr/>
        <a:lstStyle/>
        <a:p>
          <a:endParaRPr lang="ru-RU"/>
        </a:p>
      </dgm:t>
    </dgm:pt>
    <dgm:pt modelId="{C1A2856E-6BAA-4F01-AEB2-F63519258F69}" type="pres">
      <dgm:prSet presAssocID="{2FC1FAE4-E8E2-4DFA-B5DE-F53AFE4CA10C}" presName="childShape" presStyleCnt="0"/>
      <dgm:spPr/>
    </dgm:pt>
    <dgm:pt modelId="{500C22C5-31D0-4755-B0EC-5BC4B7BD10D2}" type="pres">
      <dgm:prSet presAssocID="{CE24AC8C-AB54-4CE5-BDAF-CCF0A90FAB4D}" presName="Name13" presStyleLbl="parChTrans1D2" presStyleIdx="2" presStyleCnt="4"/>
      <dgm:spPr/>
      <dgm:t>
        <a:bodyPr/>
        <a:lstStyle/>
        <a:p>
          <a:endParaRPr lang="ru-RU"/>
        </a:p>
      </dgm:t>
    </dgm:pt>
    <dgm:pt modelId="{A6C2897D-D071-499F-92B1-F3376D84A556}" type="pres">
      <dgm:prSet presAssocID="{D48CE9EA-F06F-400C-889F-1C735C97F912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80F39DC-59F6-47AD-955F-BF8C324640E9}" type="pres">
      <dgm:prSet presAssocID="{B4FE831D-D984-4067-8CE9-36374EDFE802}" presName="Name13" presStyleLbl="parChTrans1D2" presStyleIdx="3" presStyleCnt="4"/>
      <dgm:spPr/>
      <dgm:t>
        <a:bodyPr/>
        <a:lstStyle/>
        <a:p>
          <a:endParaRPr lang="ru-RU"/>
        </a:p>
      </dgm:t>
    </dgm:pt>
    <dgm:pt modelId="{EEB46DA6-3920-4B89-81E2-562BA087104C}" type="pres">
      <dgm:prSet presAssocID="{2565A799-8977-4F6C-AB14-1382FD5860F1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E48E3E6-9C94-40B5-8EE8-10A4EC3EEEAE}" type="presOf" srcId="{D48CE9EA-F06F-400C-889F-1C735C97F912}" destId="{A6C2897D-D071-499F-92B1-F3376D84A556}" srcOrd="0" destOrd="0" presId="urn:microsoft.com/office/officeart/2005/8/layout/hierarchy3"/>
    <dgm:cxn modelId="{7BEC7D77-9673-425E-AF40-BA8AE2818856}" type="presOf" srcId="{2565A799-8977-4F6C-AB14-1382FD5860F1}" destId="{EEB46DA6-3920-4B89-81E2-562BA087104C}" srcOrd="0" destOrd="0" presId="urn:microsoft.com/office/officeart/2005/8/layout/hierarchy3"/>
    <dgm:cxn modelId="{C0566310-032C-4EA1-AF56-5673596FF59D}" srcId="{9B6E1C90-EA47-4533-99A2-33AC57DE317A}" destId="{82C4BCF2-77EE-4C22-A97F-DE733D069349}" srcOrd="0" destOrd="0" parTransId="{B01565F3-30A3-49F0-8B85-734CCEC8EE04}" sibTransId="{02DC7F9E-F71F-467F-8974-CAC77428A382}"/>
    <dgm:cxn modelId="{38A06792-CFF6-4C21-9878-7BCD76F78F8D}" srcId="{299CAA4C-BF69-4EBD-997A-5AF66F177F54}" destId="{2FC1FAE4-E8E2-4DFA-B5DE-F53AFE4CA10C}" srcOrd="1" destOrd="0" parTransId="{4FB2C836-CA07-40DF-976F-0BF5D06570DE}" sibTransId="{9D6609C5-361C-41E8-9F0F-9573AB616A6F}"/>
    <dgm:cxn modelId="{D0179CFF-8DEA-4156-9141-C653C67B9799}" srcId="{299CAA4C-BF69-4EBD-997A-5AF66F177F54}" destId="{9B6E1C90-EA47-4533-99A2-33AC57DE317A}" srcOrd="0" destOrd="0" parTransId="{1601577E-67C3-40F6-AB4E-C8F28CF3FD3E}" sibTransId="{7C389DC5-4E11-481B-A8D1-A62F0B4D79E2}"/>
    <dgm:cxn modelId="{68D91DCD-1DC4-4689-8051-9513F80C4B4B}" type="presOf" srcId="{2FC1FAE4-E8E2-4DFA-B5DE-F53AFE4CA10C}" destId="{F9052613-5EB2-4714-BA33-CBB2E564BD26}" srcOrd="0" destOrd="0" presId="urn:microsoft.com/office/officeart/2005/8/layout/hierarchy3"/>
    <dgm:cxn modelId="{2629E943-729A-4FF2-B0FC-2C0C16D7489F}" srcId="{9B6E1C90-EA47-4533-99A2-33AC57DE317A}" destId="{943ED418-E176-4A94-8D70-59BA028BD82C}" srcOrd="1" destOrd="0" parTransId="{B68EB2FA-6317-4BD5-A170-82BC93295E8A}" sibTransId="{E83ED4B8-6C7C-4439-9C55-65B1527FAC73}"/>
    <dgm:cxn modelId="{B0F6A124-C06C-49CC-B298-49933012A636}" type="presOf" srcId="{82C4BCF2-77EE-4C22-A97F-DE733D069349}" destId="{5FA73711-1B4A-4DFD-A27F-41B5C6B1898C}" srcOrd="0" destOrd="0" presId="urn:microsoft.com/office/officeart/2005/8/layout/hierarchy3"/>
    <dgm:cxn modelId="{CE4BF765-6BDC-4077-9D02-AE1BEB310860}" type="presOf" srcId="{9B6E1C90-EA47-4533-99A2-33AC57DE317A}" destId="{07FEBC74-DA75-43BE-981E-FBD8F5571A3C}" srcOrd="0" destOrd="0" presId="urn:microsoft.com/office/officeart/2005/8/layout/hierarchy3"/>
    <dgm:cxn modelId="{AF14397D-9420-43C0-B945-7BEFB455DB0F}" type="presOf" srcId="{2FC1FAE4-E8E2-4DFA-B5DE-F53AFE4CA10C}" destId="{6593033B-3A69-4812-B4A1-99E673C9EEA2}" srcOrd="1" destOrd="0" presId="urn:microsoft.com/office/officeart/2005/8/layout/hierarchy3"/>
    <dgm:cxn modelId="{91122065-825D-4F1A-8D55-E1A4D0E9D2E9}" srcId="{2FC1FAE4-E8E2-4DFA-B5DE-F53AFE4CA10C}" destId="{2565A799-8977-4F6C-AB14-1382FD5860F1}" srcOrd="1" destOrd="0" parTransId="{B4FE831D-D984-4067-8CE9-36374EDFE802}" sibTransId="{F77D2A5A-8B11-4756-B3F9-2A3256932121}"/>
    <dgm:cxn modelId="{A923A949-B0C5-4419-B5C5-DF48A669EFA6}" type="presOf" srcId="{9B6E1C90-EA47-4533-99A2-33AC57DE317A}" destId="{7B068971-332C-4E51-8D86-19D3A4B1EC4B}" srcOrd="1" destOrd="0" presId="urn:microsoft.com/office/officeart/2005/8/layout/hierarchy3"/>
    <dgm:cxn modelId="{C25783A5-3721-4D13-AB18-1F7F0FBEB23C}" srcId="{2FC1FAE4-E8E2-4DFA-B5DE-F53AFE4CA10C}" destId="{D48CE9EA-F06F-400C-889F-1C735C97F912}" srcOrd="0" destOrd="0" parTransId="{CE24AC8C-AB54-4CE5-BDAF-CCF0A90FAB4D}" sibTransId="{F56FDC28-12F1-4AF5-AB29-E005DFD81952}"/>
    <dgm:cxn modelId="{55B3DF8E-DCAF-4B90-80B9-E8AB4A0F1110}" type="presOf" srcId="{B01565F3-30A3-49F0-8B85-734CCEC8EE04}" destId="{4FAE1D26-E2FC-468D-9BF9-76480FAFA008}" srcOrd="0" destOrd="0" presId="urn:microsoft.com/office/officeart/2005/8/layout/hierarchy3"/>
    <dgm:cxn modelId="{88DA090A-EDC6-4EB9-AFAA-EE645408AF93}" type="presOf" srcId="{299CAA4C-BF69-4EBD-997A-5AF66F177F54}" destId="{8DE0F093-C66A-45BB-A885-023D27BC5666}" srcOrd="0" destOrd="0" presId="urn:microsoft.com/office/officeart/2005/8/layout/hierarchy3"/>
    <dgm:cxn modelId="{D32AA3A4-9F64-422D-8EBA-64B6A1A28CB6}" type="presOf" srcId="{943ED418-E176-4A94-8D70-59BA028BD82C}" destId="{E96C6019-9582-4F21-AB9E-5BC3B71C9649}" srcOrd="0" destOrd="0" presId="urn:microsoft.com/office/officeart/2005/8/layout/hierarchy3"/>
    <dgm:cxn modelId="{F134C4D9-C772-4E74-9DDE-678D39801DF9}" type="presOf" srcId="{CE24AC8C-AB54-4CE5-BDAF-CCF0A90FAB4D}" destId="{500C22C5-31D0-4755-B0EC-5BC4B7BD10D2}" srcOrd="0" destOrd="0" presId="urn:microsoft.com/office/officeart/2005/8/layout/hierarchy3"/>
    <dgm:cxn modelId="{ABE3B2A8-BD5E-452F-9053-2FBC156B5E07}" type="presOf" srcId="{B68EB2FA-6317-4BD5-A170-82BC93295E8A}" destId="{7259E90D-1DFA-4DF2-9DD5-C0528A869B33}" srcOrd="0" destOrd="0" presId="urn:microsoft.com/office/officeart/2005/8/layout/hierarchy3"/>
    <dgm:cxn modelId="{9C9B0AD7-12A3-432F-AD3C-FC8CF5C78954}" type="presOf" srcId="{B4FE831D-D984-4067-8CE9-36374EDFE802}" destId="{A80F39DC-59F6-47AD-955F-BF8C324640E9}" srcOrd="0" destOrd="0" presId="urn:microsoft.com/office/officeart/2005/8/layout/hierarchy3"/>
    <dgm:cxn modelId="{A8337E66-4A6E-4976-BC5A-225AF10B7D48}" type="presParOf" srcId="{8DE0F093-C66A-45BB-A885-023D27BC5666}" destId="{4744B6E1-C867-460D-9156-29F53F2733B2}" srcOrd="0" destOrd="0" presId="urn:microsoft.com/office/officeart/2005/8/layout/hierarchy3"/>
    <dgm:cxn modelId="{D9807210-44CC-4460-8D03-A5579D15D5A6}" type="presParOf" srcId="{4744B6E1-C867-460D-9156-29F53F2733B2}" destId="{EED6188F-2BAC-4597-8569-C7833D8CBFC0}" srcOrd="0" destOrd="0" presId="urn:microsoft.com/office/officeart/2005/8/layout/hierarchy3"/>
    <dgm:cxn modelId="{B6209368-BC81-4545-BA8E-1307B407C993}" type="presParOf" srcId="{EED6188F-2BAC-4597-8569-C7833D8CBFC0}" destId="{07FEBC74-DA75-43BE-981E-FBD8F5571A3C}" srcOrd="0" destOrd="0" presId="urn:microsoft.com/office/officeart/2005/8/layout/hierarchy3"/>
    <dgm:cxn modelId="{1C6796E6-1F46-4AB4-A7AE-CF11CFA9D85C}" type="presParOf" srcId="{EED6188F-2BAC-4597-8569-C7833D8CBFC0}" destId="{7B068971-332C-4E51-8D86-19D3A4B1EC4B}" srcOrd="1" destOrd="0" presId="urn:microsoft.com/office/officeart/2005/8/layout/hierarchy3"/>
    <dgm:cxn modelId="{3B41830F-A6CF-471E-9990-01405ABF404A}" type="presParOf" srcId="{4744B6E1-C867-460D-9156-29F53F2733B2}" destId="{C000F65C-C2E8-4C31-95ED-A9E82C0C71CD}" srcOrd="1" destOrd="0" presId="urn:microsoft.com/office/officeart/2005/8/layout/hierarchy3"/>
    <dgm:cxn modelId="{5CAAB1BD-FFCA-49E1-83C9-7F1C1B647607}" type="presParOf" srcId="{C000F65C-C2E8-4C31-95ED-A9E82C0C71CD}" destId="{4FAE1D26-E2FC-468D-9BF9-76480FAFA008}" srcOrd="0" destOrd="0" presId="urn:microsoft.com/office/officeart/2005/8/layout/hierarchy3"/>
    <dgm:cxn modelId="{095181B0-3258-491C-A772-D13EB10FE9BB}" type="presParOf" srcId="{C000F65C-C2E8-4C31-95ED-A9E82C0C71CD}" destId="{5FA73711-1B4A-4DFD-A27F-41B5C6B1898C}" srcOrd="1" destOrd="0" presId="urn:microsoft.com/office/officeart/2005/8/layout/hierarchy3"/>
    <dgm:cxn modelId="{BB3C7738-744E-417F-93B1-31B72A2AEE01}" type="presParOf" srcId="{C000F65C-C2E8-4C31-95ED-A9E82C0C71CD}" destId="{7259E90D-1DFA-4DF2-9DD5-C0528A869B33}" srcOrd="2" destOrd="0" presId="urn:microsoft.com/office/officeart/2005/8/layout/hierarchy3"/>
    <dgm:cxn modelId="{6DE3711E-09F5-4353-8095-F9063E2274A2}" type="presParOf" srcId="{C000F65C-C2E8-4C31-95ED-A9E82C0C71CD}" destId="{E96C6019-9582-4F21-AB9E-5BC3B71C9649}" srcOrd="3" destOrd="0" presId="urn:microsoft.com/office/officeart/2005/8/layout/hierarchy3"/>
    <dgm:cxn modelId="{7BF60CA6-BC93-4097-920E-4B56F6A68511}" type="presParOf" srcId="{8DE0F093-C66A-45BB-A885-023D27BC5666}" destId="{29FF967E-5080-4CAC-90E2-06D2F0081186}" srcOrd="1" destOrd="0" presId="urn:microsoft.com/office/officeart/2005/8/layout/hierarchy3"/>
    <dgm:cxn modelId="{99B9DBEF-13ED-4D14-B4B4-A55248F040AE}" type="presParOf" srcId="{29FF967E-5080-4CAC-90E2-06D2F0081186}" destId="{0A4A3133-A468-4229-BAE2-94D89D3F2D0E}" srcOrd="0" destOrd="0" presId="urn:microsoft.com/office/officeart/2005/8/layout/hierarchy3"/>
    <dgm:cxn modelId="{CF4E01D3-3460-40AB-A3CD-85BAD4FB09E7}" type="presParOf" srcId="{0A4A3133-A468-4229-BAE2-94D89D3F2D0E}" destId="{F9052613-5EB2-4714-BA33-CBB2E564BD26}" srcOrd="0" destOrd="0" presId="urn:microsoft.com/office/officeart/2005/8/layout/hierarchy3"/>
    <dgm:cxn modelId="{2E967209-6163-44BB-B872-C0B273972363}" type="presParOf" srcId="{0A4A3133-A468-4229-BAE2-94D89D3F2D0E}" destId="{6593033B-3A69-4812-B4A1-99E673C9EEA2}" srcOrd="1" destOrd="0" presId="urn:microsoft.com/office/officeart/2005/8/layout/hierarchy3"/>
    <dgm:cxn modelId="{4BD4161C-A7F5-4D03-8200-4315A214131B}" type="presParOf" srcId="{29FF967E-5080-4CAC-90E2-06D2F0081186}" destId="{C1A2856E-6BAA-4F01-AEB2-F63519258F69}" srcOrd="1" destOrd="0" presId="urn:microsoft.com/office/officeart/2005/8/layout/hierarchy3"/>
    <dgm:cxn modelId="{22F58879-84BE-43D2-9796-29450F325847}" type="presParOf" srcId="{C1A2856E-6BAA-4F01-AEB2-F63519258F69}" destId="{500C22C5-31D0-4755-B0EC-5BC4B7BD10D2}" srcOrd="0" destOrd="0" presId="urn:microsoft.com/office/officeart/2005/8/layout/hierarchy3"/>
    <dgm:cxn modelId="{12EABA8A-0639-4AC1-B1F9-FF3CDF3BA857}" type="presParOf" srcId="{C1A2856E-6BAA-4F01-AEB2-F63519258F69}" destId="{A6C2897D-D071-499F-92B1-F3376D84A556}" srcOrd="1" destOrd="0" presId="urn:microsoft.com/office/officeart/2005/8/layout/hierarchy3"/>
    <dgm:cxn modelId="{29222678-5714-4D55-AB91-C2269E5B083E}" type="presParOf" srcId="{C1A2856E-6BAA-4F01-AEB2-F63519258F69}" destId="{A80F39DC-59F6-47AD-955F-BF8C324640E9}" srcOrd="2" destOrd="0" presId="urn:microsoft.com/office/officeart/2005/8/layout/hierarchy3"/>
    <dgm:cxn modelId="{0B7725FF-44DA-49D8-B9BF-BAE394C1AD8F}" type="presParOf" srcId="{C1A2856E-6BAA-4F01-AEB2-F63519258F69}" destId="{EEB46DA6-3920-4B89-81E2-562BA087104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289596-89DC-4A86-8238-B65B56897B2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1234304-C973-4719-93A9-22960DE89A54}">
      <dgm:prSet phldrT="[Текст]"/>
      <dgm:spPr/>
      <dgm:t>
        <a:bodyPr/>
        <a:lstStyle/>
        <a:p>
          <a:r>
            <a:rPr lang="ru-RU" dirty="0" smtClean="0"/>
            <a:t>Блочные</a:t>
          </a:r>
        </a:p>
        <a:p>
          <a:r>
            <a:rPr lang="ru-RU" dirty="0" smtClean="0"/>
            <a:t>(достоинства)</a:t>
          </a:r>
          <a:endParaRPr lang="ru-RU" dirty="0"/>
        </a:p>
      </dgm:t>
    </dgm:pt>
    <dgm:pt modelId="{F6777817-C275-4166-9042-4E6B36C0EDC6}" type="parTrans" cxnId="{103031D5-E500-42D4-9DE1-4822F4F6BC2E}">
      <dgm:prSet/>
      <dgm:spPr/>
      <dgm:t>
        <a:bodyPr/>
        <a:lstStyle/>
        <a:p>
          <a:endParaRPr lang="ru-RU"/>
        </a:p>
      </dgm:t>
    </dgm:pt>
    <dgm:pt modelId="{5E008461-3CE5-48BB-A1EC-52F8EDFBC70A}" type="sibTrans" cxnId="{103031D5-E500-42D4-9DE1-4822F4F6BC2E}">
      <dgm:prSet/>
      <dgm:spPr/>
      <dgm:t>
        <a:bodyPr/>
        <a:lstStyle/>
        <a:p>
          <a:endParaRPr lang="ru-RU"/>
        </a:p>
      </dgm:t>
    </dgm:pt>
    <dgm:pt modelId="{67DE1629-066D-42CD-BC62-70BD5439E73C}">
      <dgm:prSet phldrT="[Текст]"/>
      <dgm:spPr/>
      <dgm:t>
        <a:bodyPr/>
        <a:lstStyle/>
        <a:p>
          <a:r>
            <a:rPr lang="ru-RU" dirty="0" smtClean="0"/>
            <a:t>Блочные (недостатки)</a:t>
          </a:r>
          <a:endParaRPr lang="ru-RU" dirty="0"/>
        </a:p>
      </dgm:t>
    </dgm:pt>
    <dgm:pt modelId="{6C06EF53-8EA2-4062-8DBF-D064763D1175}" type="parTrans" cxnId="{D42B5B7E-5C8F-4E8A-9F10-DA40F289E83F}">
      <dgm:prSet/>
      <dgm:spPr/>
      <dgm:t>
        <a:bodyPr/>
        <a:lstStyle/>
        <a:p>
          <a:endParaRPr lang="ru-RU"/>
        </a:p>
      </dgm:t>
    </dgm:pt>
    <dgm:pt modelId="{908131AC-E214-4273-B4DF-018B788FDA14}" type="sibTrans" cxnId="{D42B5B7E-5C8F-4E8A-9F10-DA40F289E83F}">
      <dgm:prSet/>
      <dgm:spPr/>
      <dgm:t>
        <a:bodyPr/>
        <a:lstStyle/>
        <a:p>
          <a:endParaRPr lang="ru-RU"/>
        </a:p>
      </dgm:t>
    </dgm:pt>
    <dgm:pt modelId="{934145D5-7BBA-49D1-B5F4-E47869DB2D89}">
      <dgm:prSet phldrT="[Текст]"/>
      <dgm:spPr/>
      <dgm:t>
        <a:bodyPr/>
        <a:lstStyle/>
        <a:p>
          <a:r>
            <a:rPr lang="ru-RU" dirty="0" smtClean="0"/>
            <a:t>Поточные (недостатки)</a:t>
          </a:r>
          <a:endParaRPr lang="ru-RU" dirty="0"/>
        </a:p>
      </dgm:t>
    </dgm:pt>
    <dgm:pt modelId="{F3306311-0674-4F93-B3FA-6454CD9D793D}" type="parTrans" cxnId="{D90C798E-D48D-46CA-A2FF-11101319F0F5}">
      <dgm:prSet/>
      <dgm:spPr/>
      <dgm:t>
        <a:bodyPr/>
        <a:lstStyle/>
        <a:p>
          <a:endParaRPr lang="ru-RU"/>
        </a:p>
      </dgm:t>
    </dgm:pt>
    <dgm:pt modelId="{01DB51A2-8B92-4F6A-A6F6-0F9F4BC64F4B}" type="sibTrans" cxnId="{D90C798E-D48D-46CA-A2FF-11101319F0F5}">
      <dgm:prSet/>
      <dgm:spPr/>
      <dgm:t>
        <a:bodyPr/>
        <a:lstStyle/>
        <a:p>
          <a:endParaRPr lang="ru-RU"/>
        </a:p>
      </dgm:t>
    </dgm:pt>
    <dgm:pt modelId="{B951C6EA-86CA-447B-91F8-4EFA0AABAD13}">
      <dgm:prSet/>
      <dgm:spPr/>
      <dgm:t>
        <a:bodyPr/>
        <a:lstStyle/>
        <a:p>
          <a:r>
            <a:rPr lang="ru-RU" dirty="0" smtClean="0"/>
            <a:t>Поточные (достоинства)</a:t>
          </a:r>
          <a:endParaRPr lang="ru-RU" dirty="0"/>
        </a:p>
      </dgm:t>
    </dgm:pt>
    <dgm:pt modelId="{B369FA24-9E5A-48C7-A45C-71A5B6C30C95}" type="parTrans" cxnId="{29BFB26D-039C-40B3-83F2-FD179152CE40}">
      <dgm:prSet/>
      <dgm:spPr/>
      <dgm:t>
        <a:bodyPr/>
        <a:lstStyle/>
        <a:p>
          <a:endParaRPr lang="ru-RU"/>
        </a:p>
      </dgm:t>
    </dgm:pt>
    <dgm:pt modelId="{03872A57-8232-4A2A-9F92-412D6D0A701C}" type="sibTrans" cxnId="{29BFB26D-039C-40B3-83F2-FD179152CE40}">
      <dgm:prSet/>
      <dgm:spPr/>
      <dgm:t>
        <a:bodyPr/>
        <a:lstStyle/>
        <a:p>
          <a:endParaRPr lang="ru-RU"/>
        </a:p>
      </dgm:t>
    </dgm:pt>
    <dgm:pt modelId="{934ECD10-7689-4E46-A638-464B0DE9A27C}">
      <dgm:prSet/>
      <dgm:spPr/>
      <dgm:t>
        <a:bodyPr/>
        <a:lstStyle/>
        <a:p>
          <a:r>
            <a:rPr lang="ru-RU" dirty="0" smtClean="0"/>
            <a:t>высокая скорость шифрования, соизмеримая со скоростью поступления входной информации </a:t>
          </a:r>
          <a:endParaRPr lang="ru-RU" dirty="0"/>
        </a:p>
      </dgm:t>
    </dgm:pt>
    <dgm:pt modelId="{2AA68941-41A8-47A7-97C6-40F02FFA3C39}" type="parTrans" cxnId="{DA0CB541-2E19-4CC4-B44A-2093458D4679}">
      <dgm:prSet/>
      <dgm:spPr/>
      <dgm:t>
        <a:bodyPr/>
        <a:lstStyle/>
        <a:p>
          <a:endParaRPr lang="ru-RU"/>
        </a:p>
      </dgm:t>
    </dgm:pt>
    <dgm:pt modelId="{0EC6671A-CE1F-49DD-8F52-2FF6BF0ADB25}" type="sibTrans" cxnId="{DA0CB541-2E19-4CC4-B44A-2093458D4679}">
      <dgm:prSet/>
      <dgm:spPr/>
      <dgm:t>
        <a:bodyPr/>
        <a:lstStyle/>
        <a:p>
          <a:endParaRPr lang="ru-RU"/>
        </a:p>
      </dgm:t>
    </dgm:pt>
    <dgm:pt modelId="{BFCAA4FC-6596-4E88-892C-23125000F0DD}">
      <dgm:prSet/>
      <dgm:spPr/>
      <dgm:t>
        <a:bodyPr/>
        <a:lstStyle/>
        <a:p>
          <a:r>
            <a:rPr lang="ru-RU" dirty="0" smtClean="0"/>
            <a:t>отсутствует эффект размножения ошибок</a:t>
          </a:r>
          <a:endParaRPr lang="ru-RU" dirty="0"/>
        </a:p>
      </dgm:t>
    </dgm:pt>
    <dgm:pt modelId="{69450D04-566F-49B8-8E3E-50D24B38B580}" type="parTrans" cxnId="{B84793A4-5862-4E8F-949B-39F79B579486}">
      <dgm:prSet/>
      <dgm:spPr/>
      <dgm:t>
        <a:bodyPr/>
        <a:lstStyle/>
        <a:p>
          <a:endParaRPr lang="ru-RU"/>
        </a:p>
      </dgm:t>
    </dgm:pt>
    <dgm:pt modelId="{1FECADCB-EA97-4F00-AFBA-7E977CFB6787}" type="sibTrans" cxnId="{B84793A4-5862-4E8F-949B-39F79B579486}">
      <dgm:prSet/>
      <dgm:spPr/>
      <dgm:t>
        <a:bodyPr/>
        <a:lstStyle/>
        <a:p>
          <a:endParaRPr lang="ru-RU"/>
        </a:p>
      </dgm:t>
    </dgm:pt>
    <dgm:pt modelId="{94714BF9-61F0-461C-8B29-7E63E4BA1158}">
      <dgm:prSet/>
      <dgm:spPr/>
      <dgm:t>
        <a:bodyPr/>
        <a:lstStyle/>
        <a:p>
          <a:r>
            <a:rPr lang="ru-RU" dirty="0" smtClean="0"/>
            <a:t>ключи, сравнимые по длине с передаваемыми сообщениями, трудно использовать на практике. </a:t>
          </a:r>
          <a:endParaRPr lang="ru-RU" dirty="0"/>
        </a:p>
      </dgm:t>
    </dgm:pt>
    <dgm:pt modelId="{C18D6398-CA10-4DD7-A010-DE43D9F5750F}" type="parTrans" cxnId="{A9FDE1E4-8647-4F28-9685-025363A3779C}">
      <dgm:prSet/>
      <dgm:spPr/>
      <dgm:t>
        <a:bodyPr/>
        <a:lstStyle/>
        <a:p>
          <a:endParaRPr lang="ru-RU"/>
        </a:p>
      </dgm:t>
    </dgm:pt>
    <dgm:pt modelId="{F01B7BDF-BA94-46A7-8DBE-B46D19108CA7}" type="sibTrans" cxnId="{A9FDE1E4-8647-4F28-9685-025363A3779C}">
      <dgm:prSet/>
      <dgm:spPr/>
      <dgm:t>
        <a:bodyPr/>
        <a:lstStyle/>
        <a:p>
          <a:endParaRPr lang="ru-RU"/>
        </a:p>
      </dgm:t>
    </dgm:pt>
    <dgm:pt modelId="{C51FD683-F086-4513-BFCF-D3067B4E20A1}">
      <dgm:prSet/>
      <dgm:spPr/>
      <dgm:t>
        <a:bodyPr/>
        <a:lstStyle/>
        <a:p>
          <a:r>
            <a:rPr lang="ru-RU" dirty="0" smtClean="0"/>
            <a:t> атаки могут производиться методами линейной алгебры (из-за особенностей алгоритмов)</a:t>
          </a:r>
          <a:endParaRPr lang="ru-RU" dirty="0"/>
        </a:p>
      </dgm:t>
    </dgm:pt>
    <dgm:pt modelId="{82B9166E-DABF-4459-8B2F-12FFFBC0196B}" type="parTrans" cxnId="{B5BF2240-D17F-4DB0-8C1B-ACBDA2B5A941}">
      <dgm:prSet/>
      <dgm:spPr/>
      <dgm:t>
        <a:bodyPr/>
        <a:lstStyle/>
        <a:p>
          <a:endParaRPr lang="ru-RU"/>
        </a:p>
      </dgm:t>
    </dgm:pt>
    <dgm:pt modelId="{E16D91EE-DE57-415B-826A-4FA537E23EE4}" type="sibTrans" cxnId="{B5BF2240-D17F-4DB0-8C1B-ACBDA2B5A941}">
      <dgm:prSet/>
      <dgm:spPr/>
      <dgm:t>
        <a:bodyPr/>
        <a:lstStyle/>
        <a:p>
          <a:endParaRPr lang="ru-RU"/>
        </a:p>
      </dgm:t>
    </dgm:pt>
    <dgm:pt modelId="{B91B2799-9E04-4EDC-8739-9FC8FB066C8A}">
      <dgm:prSet/>
      <dgm:spPr/>
      <dgm:t>
        <a:bodyPr/>
        <a:lstStyle/>
        <a:p>
          <a:r>
            <a:rPr lang="ru-RU" dirty="0" smtClean="0"/>
            <a:t>сходство процедур шифрования и расшифрования</a:t>
          </a:r>
          <a:endParaRPr lang="ru-RU" dirty="0"/>
        </a:p>
      </dgm:t>
    </dgm:pt>
    <dgm:pt modelId="{D1A58B35-6A40-4E64-AE20-E961EFC6AEBB}" type="parTrans" cxnId="{389105AA-CDAB-4BA3-BCC9-32D90CBE41FD}">
      <dgm:prSet/>
      <dgm:spPr/>
      <dgm:t>
        <a:bodyPr/>
        <a:lstStyle/>
        <a:p>
          <a:endParaRPr lang="ru-RU"/>
        </a:p>
      </dgm:t>
    </dgm:pt>
    <dgm:pt modelId="{8977AF2D-08EB-47C3-B8C4-964E1B03A548}" type="sibTrans" cxnId="{389105AA-CDAB-4BA3-BCC9-32D90CBE41FD}">
      <dgm:prSet/>
      <dgm:spPr/>
      <dgm:t>
        <a:bodyPr/>
        <a:lstStyle/>
        <a:p>
          <a:endParaRPr lang="ru-RU"/>
        </a:p>
      </dgm:t>
    </dgm:pt>
    <dgm:pt modelId="{A4A16DC4-2ADE-4297-9104-65062A165BBA}">
      <dgm:prSet/>
      <dgm:spPr/>
      <dgm:t>
        <a:bodyPr/>
        <a:lstStyle/>
        <a:p>
          <a:r>
            <a:rPr lang="ru-RU" smtClean="0"/>
            <a:t>Гибкость блочных шифров позволяет использовать их для построения других криптографических примитивов</a:t>
          </a:r>
          <a:endParaRPr lang="ru-RU"/>
        </a:p>
      </dgm:t>
    </dgm:pt>
    <dgm:pt modelId="{C9D2B936-DE71-4B3D-85D2-D057D2EDB363}" type="parTrans" cxnId="{89F5B1CF-74F0-4921-A150-8F35FE58D303}">
      <dgm:prSet/>
      <dgm:spPr/>
      <dgm:t>
        <a:bodyPr/>
        <a:lstStyle/>
        <a:p>
          <a:endParaRPr lang="ru-RU"/>
        </a:p>
      </dgm:t>
    </dgm:pt>
    <dgm:pt modelId="{B7BE6102-D417-4071-A58C-0A6FFCE174A1}" type="sibTrans" cxnId="{89F5B1CF-74F0-4921-A150-8F35FE58D303}">
      <dgm:prSet/>
      <dgm:spPr/>
      <dgm:t>
        <a:bodyPr/>
        <a:lstStyle/>
        <a:p>
          <a:endParaRPr lang="ru-RU"/>
        </a:p>
      </dgm:t>
    </dgm:pt>
    <dgm:pt modelId="{4B7A0EE4-D0F4-452F-9117-332F62657A02}">
      <dgm:prSet/>
      <dgm:spPr/>
      <dgm:t>
        <a:bodyPr/>
        <a:lstStyle/>
        <a:p>
          <a:r>
            <a:rPr lang="ru-RU" smtClean="0"/>
            <a:t>Размножение ошибок</a:t>
          </a:r>
          <a:endParaRPr lang="ru-RU"/>
        </a:p>
      </dgm:t>
    </dgm:pt>
    <dgm:pt modelId="{71193DD0-5276-4E64-9423-53CF68FEDA70}" type="parTrans" cxnId="{00DBE400-C1DC-4770-A42B-4689296B2277}">
      <dgm:prSet/>
      <dgm:spPr/>
      <dgm:t>
        <a:bodyPr/>
        <a:lstStyle/>
        <a:p>
          <a:endParaRPr lang="ru-RU"/>
        </a:p>
      </dgm:t>
    </dgm:pt>
    <dgm:pt modelId="{D3940C2D-971C-432C-9920-7E5C17FC1100}" type="sibTrans" cxnId="{00DBE400-C1DC-4770-A42B-4689296B2277}">
      <dgm:prSet/>
      <dgm:spPr/>
      <dgm:t>
        <a:bodyPr/>
        <a:lstStyle/>
        <a:p>
          <a:endParaRPr lang="ru-RU"/>
        </a:p>
      </dgm:t>
    </dgm:pt>
    <dgm:pt modelId="{59AF74C3-524C-4A27-BDC8-8D5193A1A3CE}">
      <dgm:prSet/>
      <dgm:spPr/>
      <dgm:t>
        <a:bodyPr/>
        <a:lstStyle/>
        <a:p>
          <a:r>
            <a:rPr lang="ru-RU" smtClean="0"/>
            <a:t>Разработка и реализация систем блочного шифрования с обратной связью часто оказываются более трудными</a:t>
          </a:r>
          <a:endParaRPr lang="ru-RU"/>
        </a:p>
      </dgm:t>
    </dgm:pt>
    <dgm:pt modelId="{91F33839-7F5C-46F5-A00E-A56C22F0EA7B}" type="parTrans" cxnId="{05853DAB-9868-4A09-95C6-5B442A598A04}">
      <dgm:prSet/>
      <dgm:spPr/>
      <dgm:t>
        <a:bodyPr/>
        <a:lstStyle/>
        <a:p>
          <a:endParaRPr lang="ru-RU"/>
        </a:p>
      </dgm:t>
    </dgm:pt>
    <dgm:pt modelId="{3A652635-3C2D-4DC9-8A7C-E0638580896C}" type="sibTrans" cxnId="{05853DAB-9868-4A09-95C6-5B442A598A04}">
      <dgm:prSet/>
      <dgm:spPr/>
      <dgm:t>
        <a:bodyPr/>
        <a:lstStyle/>
        <a:p>
          <a:endParaRPr lang="ru-RU"/>
        </a:p>
      </dgm:t>
    </dgm:pt>
    <dgm:pt modelId="{D8092E23-425B-453A-AA71-69A2D8B180F6}" type="pres">
      <dgm:prSet presAssocID="{E2289596-89DC-4A86-8238-B65B56897B2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AA26D64-D9FB-4E25-88AF-321D64A25F85}" type="pres">
      <dgm:prSet presAssocID="{11234304-C973-4719-93A9-22960DE89A54}" presName="compNode" presStyleCnt="0"/>
      <dgm:spPr/>
    </dgm:pt>
    <dgm:pt modelId="{70AA12C5-445A-459A-8DDF-4ED7412360CE}" type="pres">
      <dgm:prSet presAssocID="{11234304-C973-4719-93A9-22960DE89A54}" presName="aNode" presStyleLbl="bgShp" presStyleIdx="0" presStyleCnt="4"/>
      <dgm:spPr/>
      <dgm:t>
        <a:bodyPr/>
        <a:lstStyle/>
        <a:p>
          <a:endParaRPr lang="ru-RU"/>
        </a:p>
      </dgm:t>
    </dgm:pt>
    <dgm:pt modelId="{30D46E61-6AE1-4447-9B59-528361CC510C}" type="pres">
      <dgm:prSet presAssocID="{11234304-C973-4719-93A9-22960DE89A54}" presName="textNode" presStyleLbl="bgShp" presStyleIdx="0" presStyleCnt="4"/>
      <dgm:spPr/>
      <dgm:t>
        <a:bodyPr/>
        <a:lstStyle/>
        <a:p>
          <a:endParaRPr lang="ru-RU"/>
        </a:p>
      </dgm:t>
    </dgm:pt>
    <dgm:pt modelId="{02B82E3E-47C3-49B4-91CF-D131D4E83291}" type="pres">
      <dgm:prSet presAssocID="{11234304-C973-4719-93A9-22960DE89A54}" presName="compChildNode" presStyleCnt="0"/>
      <dgm:spPr/>
    </dgm:pt>
    <dgm:pt modelId="{DE435327-905A-42DC-8DC9-53AA3C9EDECD}" type="pres">
      <dgm:prSet presAssocID="{11234304-C973-4719-93A9-22960DE89A54}" presName="theInnerList" presStyleCnt="0"/>
      <dgm:spPr/>
    </dgm:pt>
    <dgm:pt modelId="{4BF0BF86-9F4E-4DF3-9CC4-8B575DEE58EC}" type="pres">
      <dgm:prSet presAssocID="{B91B2799-9E04-4EDC-8739-9FC8FB066C8A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E35CC2C-FD4B-4D2F-A822-F96257620EA6}" type="pres">
      <dgm:prSet presAssocID="{B91B2799-9E04-4EDC-8739-9FC8FB066C8A}" presName="aSpace2" presStyleCnt="0"/>
      <dgm:spPr/>
    </dgm:pt>
    <dgm:pt modelId="{7A0FA966-4B0C-4454-BBCB-78201D68A4D0}" type="pres">
      <dgm:prSet presAssocID="{A4A16DC4-2ADE-4297-9104-65062A165BBA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08A16D-B2E7-4365-9074-E4E6D79C087E}" type="pres">
      <dgm:prSet presAssocID="{11234304-C973-4719-93A9-22960DE89A54}" presName="aSpace" presStyleCnt="0"/>
      <dgm:spPr/>
    </dgm:pt>
    <dgm:pt modelId="{CB6A674C-9ABD-44DB-8982-E6C20505FD1D}" type="pres">
      <dgm:prSet presAssocID="{67DE1629-066D-42CD-BC62-70BD5439E73C}" presName="compNode" presStyleCnt="0"/>
      <dgm:spPr/>
    </dgm:pt>
    <dgm:pt modelId="{E81539B5-A9BC-480F-BF47-D719397BB3DD}" type="pres">
      <dgm:prSet presAssocID="{67DE1629-066D-42CD-BC62-70BD5439E73C}" presName="aNode" presStyleLbl="bgShp" presStyleIdx="1" presStyleCnt="4"/>
      <dgm:spPr/>
      <dgm:t>
        <a:bodyPr/>
        <a:lstStyle/>
        <a:p>
          <a:endParaRPr lang="ru-RU"/>
        </a:p>
      </dgm:t>
    </dgm:pt>
    <dgm:pt modelId="{7A864635-6886-4338-AC66-E28E6FB93080}" type="pres">
      <dgm:prSet presAssocID="{67DE1629-066D-42CD-BC62-70BD5439E73C}" presName="textNode" presStyleLbl="bgShp" presStyleIdx="1" presStyleCnt="4"/>
      <dgm:spPr/>
      <dgm:t>
        <a:bodyPr/>
        <a:lstStyle/>
        <a:p>
          <a:endParaRPr lang="ru-RU"/>
        </a:p>
      </dgm:t>
    </dgm:pt>
    <dgm:pt modelId="{481B3895-75EC-4F19-AD9E-BA06BFF7EFE1}" type="pres">
      <dgm:prSet presAssocID="{67DE1629-066D-42CD-BC62-70BD5439E73C}" presName="compChildNode" presStyleCnt="0"/>
      <dgm:spPr/>
    </dgm:pt>
    <dgm:pt modelId="{3D21F98F-73B5-49DB-AD2F-33F46156BCD7}" type="pres">
      <dgm:prSet presAssocID="{67DE1629-066D-42CD-BC62-70BD5439E73C}" presName="theInnerList" presStyleCnt="0"/>
      <dgm:spPr/>
    </dgm:pt>
    <dgm:pt modelId="{5559371F-99FB-43FB-A278-8F20A8F74262}" type="pres">
      <dgm:prSet presAssocID="{4B7A0EE4-D0F4-452F-9117-332F62657A02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E8C021-7716-40D2-BA5A-B51A8FA8EE6C}" type="pres">
      <dgm:prSet presAssocID="{4B7A0EE4-D0F4-452F-9117-332F62657A02}" presName="aSpace2" presStyleCnt="0"/>
      <dgm:spPr/>
    </dgm:pt>
    <dgm:pt modelId="{9C2F121D-8323-4435-AD74-ADD662EAC6CC}" type="pres">
      <dgm:prSet presAssocID="{59AF74C3-524C-4A27-BDC8-8D5193A1A3CE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71E7DB5-15ED-42D6-9D58-929D88FC710B}" type="pres">
      <dgm:prSet presAssocID="{67DE1629-066D-42CD-BC62-70BD5439E73C}" presName="aSpace" presStyleCnt="0"/>
      <dgm:spPr/>
    </dgm:pt>
    <dgm:pt modelId="{56D32065-F13B-4861-9DD6-69CE4DEFEBA3}" type="pres">
      <dgm:prSet presAssocID="{B951C6EA-86CA-447B-91F8-4EFA0AABAD13}" presName="compNode" presStyleCnt="0"/>
      <dgm:spPr/>
    </dgm:pt>
    <dgm:pt modelId="{AA6FC44C-9F7F-41B8-8FE9-D47CE1886D72}" type="pres">
      <dgm:prSet presAssocID="{B951C6EA-86CA-447B-91F8-4EFA0AABAD13}" presName="aNode" presStyleLbl="bgShp" presStyleIdx="2" presStyleCnt="4"/>
      <dgm:spPr/>
      <dgm:t>
        <a:bodyPr/>
        <a:lstStyle/>
        <a:p>
          <a:endParaRPr lang="ru-RU"/>
        </a:p>
      </dgm:t>
    </dgm:pt>
    <dgm:pt modelId="{34F282AC-EB37-4BEF-B587-96DDC552521E}" type="pres">
      <dgm:prSet presAssocID="{B951C6EA-86CA-447B-91F8-4EFA0AABAD13}" presName="textNode" presStyleLbl="bgShp" presStyleIdx="2" presStyleCnt="4"/>
      <dgm:spPr/>
      <dgm:t>
        <a:bodyPr/>
        <a:lstStyle/>
        <a:p>
          <a:endParaRPr lang="ru-RU"/>
        </a:p>
      </dgm:t>
    </dgm:pt>
    <dgm:pt modelId="{C6C53C26-4027-4102-B39D-E295A1192997}" type="pres">
      <dgm:prSet presAssocID="{B951C6EA-86CA-447B-91F8-4EFA0AABAD13}" presName="compChildNode" presStyleCnt="0"/>
      <dgm:spPr/>
    </dgm:pt>
    <dgm:pt modelId="{DCF21D8F-2A3F-4979-A747-EA9E16D89F40}" type="pres">
      <dgm:prSet presAssocID="{B951C6EA-86CA-447B-91F8-4EFA0AABAD13}" presName="theInnerList" presStyleCnt="0"/>
      <dgm:spPr/>
    </dgm:pt>
    <dgm:pt modelId="{9CC917C6-011A-46B6-9893-25FF336E47B9}" type="pres">
      <dgm:prSet presAssocID="{934ECD10-7689-4E46-A638-464B0DE9A27C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33CC73-1A10-4C35-9B20-AE58F664DF67}" type="pres">
      <dgm:prSet presAssocID="{934ECD10-7689-4E46-A638-464B0DE9A27C}" presName="aSpace2" presStyleCnt="0"/>
      <dgm:spPr/>
    </dgm:pt>
    <dgm:pt modelId="{57C7EC2F-0908-4283-ADCF-AFF1D697EE56}" type="pres">
      <dgm:prSet presAssocID="{BFCAA4FC-6596-4E88-892C-23125000F0DD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EEDD5D-86F3-4A3B-87C3-7BBF9B9A3191}" type="pres">
      <dgm:prSet presAssocID="{B951C6EA-86CA-447B-91F8-4EFA0AABAD13}" presName="aSpace" presStyleCnt="0"/>
      <dgm:spPr/>
    </dgm:pt>
    <dgm:pt modelId="{EDFF7965-6D3E-4240-805C-E3ED889E7A48}" type="pres">
      <dgm:prSet presAssocID="{934145D5-7BBA-49D1-B5F4-E47869DB2D89}" presName="compNode" presStyleCnt="0"/>
      <dgm:spPr/>
    </dgm:pt>
    <dgm:pt modelId="{73BC28B4-54E0-48EF-93B1-29950B7F1952}" type="pres">
      <dgm:prSet presAssocID="{934145D5-7BBA-49D1-B5F4-E47869DB2D89}" presName="aNode" presStyleLbl="bgShp" presStyleIdx="3" presStyleCnt="4"/>
      <dgm:spPr/>
      <dgm:t>
        <a:bodyPr/>
        <a:lstStyle/>
        <a:p>
          <a:endParaRPr lang="ru-RU"/>
        </a:p>
      </dgm:t>
    </dgm:pt>
    <dgm:pt modelId="{BAE06A26-E3F6-460E-8E38-AD6748951C49}" type="pres">
      <dgm:prSet presAssocID="{934145D5-7BBA-49D1-B5F4-E47869DB2D89}" presName="textNode" presStyleLbl="bgShp" presStyleIdx="3" presStyleCnt="4"/>
      <dgm:spPr/>
      <dgm:t>
        <a:bodyPr/>
        <a:lstStyle/>
        <a:p>
          <a:endParaRPr lang="ru-RU"/>
        </a:p>
      </dgm:t>
    </dgm:pt>
    <dgm:pt modelId="{E110FCA5-1E73-457F-A9DE-3B222116F077}" type="pres">
      <dgm:prSet presAssocID="{934145D5-7BBA-49D1-B5F4-E47869DB2D89}" presName="compChildNode" presStyleCnt="0"/>
      <dgm:spPr/>
    </dgm:pt>
    <dgm:pt modelId="{FEE49D6B-7DC7-43C5-B8EE-40C9E270C78A}" type="pres">
      <dgm:prSet presAssocID="{934145D5-7BBA-49D1-B5F4-E47869DB2D89}" presName="theInnerList" presStyleCnt="0"/>
      <dgm:spPr/>
    </dgm:pt>
    <dgm:pt modelId="{FCD480E2-98CA-4A74-90F8-3D334C01A130}" type="pres">
      <dgm:prSet presAssocID="{94714BF9-61F0-461C-8B29-7E63E4BA1158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698B70-7F96-4FC1-9BC4-8391FBAB5403}" type="pres">
      <dgm:prSet presAssocID="{94714BF9-61F0-461C-8B29-7E63E4BA1158}" presName="aSpace2" presStyleCnt="0"/>
      <dgm:spPr/>
    </dgm:pt>
    <dgm:pt modelId="{93C8DFBB-8076-4B25-B7E6-3751EFFB70CF}" type="pres">
      <dgm:prSet presAssocID="{C51FD683-F086-4513-BFCF-D3067B4E20A1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89105AA-CDAB-4BA3-BCC9-32D90CBE41FD}" srcId="{11234304-C973-4719-93A9-22960DE89A54}" destId="{B91B2799-9E04-4EDC-8739-9FC8FB066C8A}" srcOrd="0" destOrd="0" parTransId="{D1A58B35-6A40-4E64-AE20-E961EFC6AEBB}" sibTransId="{8977AF2D-08EB-47C3-B8C4-964E1B03A548}"/>
    <dgm:cxn modelId="{CE7489EC-6562-48EB-91F0-095396913D4D}" type="presOf" srcId="{67DE1629-066D-42CD-BC62-70BD5439E73C}" destId="{7A864635-6886-4338-AC66-E28E6FB93080}" srcOrd="1" destOrd="0" presId="urn:microsoft.com/office/officeart/2005/8/layout/lProcess2"/>
    <dgm:cxn modelId="{DA0CB541-2E19-4CC4-B44A-2093458D4679}" srcId="{B951C6EA-86CA-447B-91F8-4EFA0AABAD13}" destId="{934ECD10-7689-4E46-A638-464B0DE9A27C}" srcOrd="0" destOrd="0" parTransId="{2AA68941-41A8-47A7-97C6-40F02FFA3C39}" sibTransId="{0EC6671A-CE1F-49DD-8F52-2FF6BF0ADB25}"/>
    <dgm:cxn modelId="{103031D5-E500-42D4-9DE1-4822F4F6BC2E}" srcId="{E2289596-89DC-4A86-8238-B65B56897B2B}" destId="{11234304-C973-4719-93A9-22960DE89A54}" srcOrd="0" destOrd="0" parTransId="{F6777817-C275-4166-9042-4E6B36C0EDC6}" sibTransId="{5E008461-3CE5-48BB-A1EC-52F8EDFBC70A}"/>
    <dgm:cxn modelId="{4E2C305C-907A-4977-B4BF-2B5F55FC87EF}" type="presOf" srcId="{C51FD683-F086-4513-BFCF-D3067B4E20A1}" destId="{93C8DFBB-8076-4B25-B7E6-3751EFFB70CF}" srcOrd="0" destOrd="0" presId="urn:microsoft.com/office/officeart/2005/8/layout/lProcess2"/>
    <dgm:cxn modelId="{B5BF2240-D17F-4DB0-8C1B-ACBDA2B5A941}" srcId="{934145D5-7BBA-49D1-B5F4-E47869DB2D89}" destId="{C51FD683-F086-4513-BFCF-D3067B4E20A1}" srcOrd="1" destOrd="0" parTransId="{82B9166E-DABF-4459-8B2F-12FFFBC0196B}" sibTransId="{E16D91EE-DE57-415B-826A-4FA537E23EE4}"/>
    <dgm:cxn modelId="{05853DAB-9868-4A09-95C6-5B442A598A04}" srcId="{67DE1629-066D-42CD-BC62-70BD5439E73C}" destId="{59AF74C3-524C-4A27-BDC8-8D5193A1A3CE}" srcOrd="1" destOrd="0" parTransId="{91F33839-7F5C-46F5-A00E-A56C22F0EA7B}" sibTransId="{3A652635-3C2D-4DC9-8A7C-E0638580896C}"/>
    <dgm:cxn modelId="{46E6A274-D666-4BEB-8821-EF466DA75C82}" type="presOf" srcId="{BFCAA4FC-6596-4E88-892C-23125000F0DD}" destId="{57C7EC2F-0908-4283-ADCF-AFF1D697EE56}" srcOrd="0" destOrd="0" presId="urn:microsoft.com/office/officeart/2005/8/layout/lProcess2"/>
    <dgm:cxn modelId="{BC356D9D-26FA-4058-9690-89CC6DE44454}" type="presOf" srcId="{A4A16DC4-2ADE-4297-9104-65062A165BBA}" destId="{7A0FA966-4B0C-4454-BBCB-78201D68A4D0}" srcOrd="0" destOrd="0" presId="urn:microsoft.com/office/officeart/2005/8/layout/lProcess2"/>
    <dgm:cxn modelId="{B987A270-9AD2-4081-9D7D-338B4D14BBFC}" type="presOf" srcId="{94714BF9-61F0-461C-8B29-7E63E4BA1158}" destId="{FCD480E2-98CA-4A74-90F8-3D334C01A130}" srcOrd="0" destOrd="0" presId="urn:microsoft.com/office/officeart/2005/8/layout/lProcess2"/>
    <dgm:cxn modelId="{B84793A4-5862-4E8F-949B-39F79B579486}" srcId="{B951C6EA-86CA-447B-91F8-4EFA0AABAD13}" destId="{BFCAA4FC-6596-4E88-892C-23125000F0DD}" srcOrd="1" destOrd="0" parTransId="{69450D04-566F-49B8-8E3E-50D24B38B580}" sibTransId="{1FECADCB-EA97-4F00-AFBA-7E977CFB6787}"/>
    <dgm:cxn modelId="{A5A4E1B2-4DCE-49B0-A81A-DE47B942C8F4}" type="presOf" srcId="{934ECD10-7689-4E46-A638-464B0DE9A27C}" destId="{9CC917C6-011A-46B6-9893-25FF336E47B9}" srcOrd="0" destOrd="0" presId="urn:microsoft.com/office/officeart/2005/8/layout/lProcess2"/>
    <dgm:cxn modelId="{AE1FAEAE-C47C-4EC8-A5CA-F1C5C9A8DDFD}" type="presOf" srcId="{11234304-C973-4719-93A9-22960DE89A54}" destId="{30D46E61-6AE1-4447-9B59-528361CC510C}" srcOrd="1" destOrd="0" presId="urn:microsoft.com/office/officeart/2005/8/layout/lProcess2"/>
    <dgm:cxn modelId="{29BFB26D-039C-40B3-83F2-FD179152CE40}" srcId="{E2289596-89DC-4A86-8238-B65B56897B2B}" destId="{B951C6EA-86CA-447B-91F8-4EFA0AABAD13}" srcOrd="2" destOrd="0" parTransId="{B369FA24-9E5A-48C7-A45C-71A5B6C30C95}" sibTransId="{03872A57-8232-4A2A-9F92-412D6D0A701C}"/>
    <dgm:cxn modelId="{64AFC148-20C8-45E6-A4F5-2B0B21490CFA}" type="presOf" srcId="{11234304-C973-4719-93A9-22960DE89A54}" destId="{70AA12C5-445A-459A-8DDF-4ED7412360CE}" srcOrd="0" destOrd="0" presId="urn:microsoft.com/office/officeart/2005/8/layout/lProcess2"/>
    <dgm:cxn modelId="{DDB18536-3D3B-4E73-AC04-18EA56505B00}" type="presOf" srcId="{59AF74C3-524C-4A27-BDC8-8D5193A1A3CE}" destId="{9C2F121D-8323-4435-AD74-ADD662EAC6CC}" srcOrd="0" destOrd="0" presId="urn:microsoft.com/office/officeart/2005/8/layout/lProcess2"/>
    <dgm:cxn modelId="{6FADD08B-B5DE-4D97-BEE4-D56B4F71E102}" type="presOf" srcId="{934145D5-7BBA-49D1-B5F4-E47869DB2D89}" destId="{73BC28B4-54E0-48EF-93B1-29950B7F1952}" srcOrd="0" destOrd="0" presId="urn:microsoft.com/office/officeart/2005/8/layout/lProcess2"/>
    <dgm:cxn modelId="{4A7394F4-5E5B-4371-9886-FFE82AFE1967}" type="presOf" srcId="{934145D5-7BBA-49D1-B5F4-E47869DB2D89}" destId="{BAE06A26-E3F6-460E-8E38-AD6748951C49}" srcOrd="1" destOrd="0" presId="urn:microsoft.com/office/officeart/2005/8/layout/lProcess2"/>
    <dgm:cxn modelId="{95CBB5B8-716A-4D8C-A927-C5C8A6532C09}" type="presOf" srcId="{B951C6EA-86CA-447B-91F8-4EFA0AABAD13}" destId="{AA6FC44C-9F7F-41B8-8FE9-D47CE1886D72}" srcOrd="0" destOrd="0" presId="urn:microsoft.com/office/officeart/2005/8/layout/lProcess2"/>
    <dgm:cxn modelId="{3DCA91A6-918C-4197-87CE-64D050891006}" type="presOf" srcId="{B91B2799-9E04-4EDC-8739-9FC8FB066C8A}" destId="{4BF0BF86-9F4E-4DF3-9CC4-8B575DEE58EC}" srcOrd="0" destOrd="0" presId="urn:microsoft.com/office/officeart/2005/8/layout/lProcess2"/>
    <dgm:cxn modelId="{C953279C-34D8-42B7-9AE5-D6FEC5E85DBC}" type="presOf" srcId="{B951C6EA-86CA-447B-91F8-4EFA0AABAD13}" destId="{34F282AC-EB37-4BEF-B587-96DDC552521E}" srcOrd="1" destOrd="0" presId="urn:microsoft.com/office/officeart/2005/8/layout/lProcess2"/>
    <dgm:cxn modelId="{89F5B1CF-74F0-4921-A150-8F35FE58D303}" srcId="{11234304-C973-4719-93A9-22960DE89A54}" destId="{A4A16DC4-2ADE-4297-9104-65062A165BBA}" srcOrd="1" destOrd="0" parTransId="{C9D2B936-DE71-4B3D-85D2-D057D2EDB363}" sibTransId="{B7BE6102-D417-4071-A58C-0A6FFCE174A1}"/>
    <dgm:cxn modelId="{D90C798E-D48D-46CA-A2FF-11101319F0F5}" srcId="{E2289596-89DC-4A86-8238-B65B56897B2B}" destId="{934145D5-7BBA-49D1-B5F4-E47869DB2D89}" srcOrd="3" destOrd="0" parTransId="{F3306311-0674-4F93-B3FA-6454CD9D793D}" sibTransId="{01DB51A2-8B92-4F6A-A6F6-0F9F4BC64F4B}"/>
    <dgm:cxn modelId="{A9FDE1E4-8647-4F28-9685-025363A3779C}" srcId="{934145D5-7BBA-49D1-B5F4-E47869DB2D89}" destId="{94714BF9-61F0-461C-8B29-7E63E4BA1158}" srcOrd="0" destOrd="0" parTransId="{C18D6398-CA10-4DD7-A010-DE43D9F5750F}" sibTransId="{F01B7BDF-BA94-46A7-8DBE-B46D19108CA7}"/>
    <dgm:cxn modelId="{E077F556-D9B8-4D43-B49D-1936A9C32B6C}" type="presOf" srcId="{4B7A0EE4-D0F4-452F-9117-332F62657A02}" destId="{5559371F-99FB-43FB-A278-8F20A8F74262}" srcOrd="0" destOrd="0" presId="urn:microsoft.com/office/officeart/2005/8/layout/lProcess2"/>
    <dgm:cxn modelId="{00DBE400-C1DC-4770-A42B-4689296B2277}" srcId="{67DE1629-066D-42CD-BC62-70BD5439E73C}" destId="{4B7A0EE4-D0F4-452F-9117-332F62657A02}" srcOrd="0" destOrd="0" parTransId="{71193DD0-5276-4E64-9423-53CF68FEDA70}" sibTransId="{D3940C2D-971C-432C-9920-7E5C17FC1100}"/>
    <dgm:cxn modelId="{73B5DD64-A31D-49B5-8D3B-FED85B27F9DE}" type="presOf" srcId="{E2289596-89DC-4A86-8238-B65B56897B2B}" destId="{D8092E23-425B-453A-AA71-69A2D8B180F6}" srcOrd="0" destOrd="0" presId="urn:microsoft.com/office/officeart/2005/8/layout/lProcess2"/>
    <dgm:cxn modelId="{CD88808F-EEC0-40C9-A70E-8B9E5A8E1840}" type="presOf" srcId="{67DE1629-066D-42CD-BC62-70BD5439E73C}" destId="{E81539B5-A9BC-480F-BF47-D719397BB3DD}" srcOrd="0" destOrd="0" presId="urn:microsoft.com/office/officeart/2005/8/layout/lProcess2"/>
    <dgm:cxn modelId="{D42B5B7E-5C8F-4E8A-9F10-DA40F289E83F}" srcId="{E2289596-89DC-4A86-8238-B65B56897B2B}" destId="{67DE1629-066D-42CD-BC62-70BD5439E73C}" srcOrd="1" destOrd="0" parTransId="{6C06EF53-8EA2-4062-8DBF-D064763D1175}" sibTransId="{908131AC-E214-4273-B4DF-018B788FDA14}"/>
    <dgm:cxn modelId="{B823E7BF-6551-4D77-9326-922E17F10359}" type="presParOf" srcId="{D8092E23-425B-453A-AA71-69A2D8B180F6}" destId="{CAA26D64-D9FB-4E25-88AF-321D64A25F85}" srcOrd="0" destOrd="0" presId="urn:microsoft.com/office/officeart/2005/8/layout/lProcess2"/>
    <dgm:cxn modelId="{75ECB788-EA73-4CD5-9DF2-D5BB3AA7B925}" type="presParOf" srcId="{CAA26D64-D9FB-4E25-88AF-321D64A25F85}" destId="{70AA12C5-445A-459A-8DDF-4ED7412360CE}" srcOrd="0" destOrd="0" presId="urn:microsoft.com/office/officeart/2005/8/layout/lProcess2"/>
    <dgm:cxn modelId="{09E41559-32E0-4F0E-886E-204608A57EE8}" type="presParOf" srcId="{CAA26D64-D9FB-4E25-88AF-321D64A25F85}" destId="{30D46E61-6AE1-4447-9B59-528361CC510C}" srcOrd="1" destOrd="0" presId="urn:microsoft.com/office/officeart/2005/8/layout/lProcess2"/>
    <dgm:cxn modelId="{13303046-3ECA-4207-94A1-D35109D1AD0A}" type="presParOf" srcId="{CAA26D64-D9FB-4E25-88AF-321D64A25F85}" destId="{02B82E3E-47C3-49B4-91CF-D131D4E83291}" srcOrd="2" destOrd="0" presId="urn:microsoft.com/office/officeart/2005/8/layout/lProcess2"/>
    <dgm:cxn modelId="{95990FF7-4BB5-4A1D-9786-0B8C1B476203}" type="presParOf" srcId="{02B82E3E-47C3-49B4-91CF-D131D4E83291}" destId="{DE435327-905A-42DC-8DC9-53AA3C9EDECD}" srcOrd="0" destOrd="0" presId="urn:microsoft.com/office/officeart/2005/8/layout/lProcess2"/>
    <dgm:cxn modelId="{4496F323-D4B0-4FF9-8083-A63FDBFB87DA}" type="presParOf" srcId="{DE435327-905A-42DC-8DC9-53AA3C9EDECD}" destId="{4BF0BF86-9F4E-4DF3-9CC4-8B575DEE58EC}" srcOrd="0" destOrd="0" presId="urn:microsoft.com/office/officeart/2005/8/layout/lProcess2"/>
    <dgm:cxn modelId="{31F97C2F-EC1F-49E7-A795-3DFFE9D6E8EB}" type="presParOf" srcId="{DE435327-905A-42DC-8DC9-53AA3C9EDECD}" destId="{CE35CC2C-FD4B-4D2F-A822-F96257620EA6}" srcOrd="1" destOrd="0" presId="urn:microsoft.com/office/officeart/2005/8/layout/lProcess2"/>
    <dgm:cxn modelId="{65C936C7-9C7B-4ACE-BC7B-6400A2D11629}" type="presParOf" srcId="{DE435327-905A-42DC-8DC9-53AA3C9EDECD}" destId="{7A0FA966-4B0C-4454-BBCB-78201D68A4D0}" srcOrd="2" destOrd="0" presId="urn:microsoft.com/office/officeart/2005/8/layout/lProcess2"/>
    <dgm:cxn modelId="{A6AC2436-86BF-42D0-BC50-746A7FE40581}" type="presParOf" srcId="{D8092E23-425B-453A-AA71-69A2D8B180F6}" destId="{E408A16D-B2E7-4365-9074-E4E6D79C087E}" srcOrd="1" destOrd="0" presId="urn:microsoft.com/office/officeart/2005/8/layout/lProcess2"/>
    <dgm:cxn modelId="{4FB65AFD-6AF7-41D3-AB07-A5E9946F169B}" type="presParOf" srcId="{D8092E23-425B-453A-AA71-69A2D8B180F6}" destId="{CB6A674C-9ABD-44DB-8982-E6C20505FD1D}" srcOrd="2" destOrd="0" presId="urn:microsoft.com/office/officeart/2005/8/layout/lProcess2"/>
    <dgm:cxn modelId="{F779724D-C705-45D5-93BA-10B84C116ABF}" type="presParOf" srcId="{CB6A674C-9ABD-44DB-8982-E6C20505FD1D}" destId="{E81539B5-A9BC-480F-BF47-D719397BB3DD}" srcOrd="0" destOrd="0" presId="urn:microsoft.com/office/officeart/2005/8/layout/lProcess2"/>
    <dgm:cxn modelId="{C18666E6-E782-4F13-BA54-9BC7A22CA57D}" type="presParOf" srcId="{CB6A674C-9ABD-44DB-8982-E6C20505FD1D}" destId="{7A864635-6886-4338-AC66-E28E6FB93080}" srcOrd="1" destOrd="0" presId="urn:microsoft.com/office/officeart/2005/8/layout/lProcess2"/>
    <dgm:cxn modelId="{76BA2498-B5EA-4DFB-994E-7CBA6E422618}" type="presParOf" srcId="{CB6A674C-9ABD-44DB-8982-E6C20505FD1D}" destId="{481B3895-75EC-4F19-AD9E-BA06BFF7EFE1}" srcOrd="2" destOrd="0" presId="urn:microsoft.com/office/officeart/2005/8/layout/lProcess2"/>
    <dgm:cxn modelId="{470EC4CF-6F5B-46A0-908D-382EA17300D7}" type="presParOf" srcId="{481B3895-75EC-4F19-AD9E-BA06BFF7EFE1}" destId="{3D21F98F-73B5-49DB-AD2F-33F46156BCD7}" srcOrd="0" destOrd="0" presId="urn:microsoft.com/office/officeart/2005/8/layout/lProcess2"/>
    <dgm:cxn modelId="{691B2759-C154-44D0-B9F3-95C9D673D1E7}" type="presParOf" srcId="{3D21F98F-73B5-49DB-AD2F-33F46156BCD7}" destId="{5559371F-99FB-43FB-A278-8F20A8F74262}" srcOrd="0" destOrd="0" presId="urn:microsoft.com/office/officeart/2005/8/layout/lProcess2"/>
    <dgm:cxn modelId="{43952859-D7C8-4DF0-AF13-A7018BC8A00F}" type="presParOf" srcId="{3D21F98F-73B5-49DB-AD2F-33F46156BCD7}" destId="{7BE8C021-7716-40D2-BA5A-B51A8FA8EE6C}" srcOrd="1" destOrd="0" presId="urn:microsoft.com/office/officeart/2005/8/layout/lProcess2"/>
    <dgm:cxn modelId="{BEB2791C-923F-4C03-8163-4891A7E61A35}" type="presParOf" srcId="{3D21F98F-73B5-49DB-AD2F-33F46156BCD7}" destId="{9C2F121D-8323-4435-AD74-ADD662EAC6CC}" srcOrd="2" destOrd="0" presId="urn:microsoft.com/office/officeart/2005/8/layout/lProcess2"/>
    <dgm:cxn modelId="{EA72246B-B174-4459-9093-F8BF5C34D645}" type="presParOf" srcId="{D8092E23-425B-453A-AA71-69A2D8B180F6}" destId="{271E7DB5-15ED-42D6-9D58-929D88FC710B}" srcOrd="3" destOrd="0" presId="urn:microsoft.com/office/officeart/2005/8/layout/lProcess2"/>
    <dgm:cxn modelId="{25A9E611-ACEA-4B69-BBE7-A428D78F8C6C}" type="presParOf" srcId="{D8092E23-425B-453A-AA71-69A2D8B180F6}" destId="{56D32065-F13B-4861-9DD6-69CE4DEFEBA3}" srcOrd="4" destOrd="0" presId="urn:microsoft.com/office/officeart/2005/8/layout/lProcess2"/>
    <dgm:cxn modelId="{147DBD2D-1186-452F-A641-4B50D08996FF}" type="presParOf" srcId="{56D32065-F13B-4861-9DD6-69CE4DEFEBA3}" destId="{AA6FC44C-9F7F-41B8-8FE9-D47CE1886D72}" srcOrd="0" destOrd="0" presId="urn:microsoft.com/office/officeart/2005/8/layout/lProcess2"/>
    <dgm:cxn modelId="{EBE692BD-7259-4159-876C-9E9072D5EBE0}" type="presParOf" srcId="{56D32065-F13B-4861-9DD6-69CE4DEFEBA3}" destId="{34F282AC-EB37-4BEF-B587-96DDC552521E}" srcOrd="1" destOrd="0" presId="urn:microsoft.com/office/officeart/2005/8/layout/lProcess2"/>
    <dgm:cxn modelId="{829BF2CE-D81F-4651-9012-0E38D9A5228F}" type="presParOf" srcId="{56D32065-F13B-4861-9DD6-69CE4DEFEBA3}" destId="{C6C53C26-4027-4102-B39D-E295A1192997}" srcOrd="2" destOrd="0" presId="urn:microsoft.com/office/officeart/2005/8/layout/lProcess2"/>
    <dgm:cxn modelId="{18230710-CC35-4FF7-8A37-92D2B24C7176}" type="presParOf" srcId="{C6C53C26-4027-4102-B39D-E295A1192997}" destId="{DCF21D8F-2A3F-4979-A747-EA9E16D89F40}" srcOrd="0" destOrd="0" presId="urn:microsoft.com/office/officeart/2005/8/layout/lProcess2"/>
    <dgm:cxn modelId="{D3466AAC-E1EA-4EFC-8D78-8C3549F2E576}" type="presParOf" srcId="{DCF21D8F-2A3F-4979-A747-EA9E16D89F40}" destId="{9CC917C6-011A-46B6-9893-25FF336E47B9}" srcOrd="0" destOrd="0" presId="urn:microsoft.com/office/officeart/2005/8/layout/lProcess2"/>
    <dgm:cxn modelId="{F149165F-E23C-4100-A751-AD6726F62B10}" type="presParOf" srcId="{DCF21D8F-2A3F-4979-A747-EA9E16D89F40}" destId="{B533CC73-1A10-4C35-9B20-AE58F664DF67}" srcOrd="1" destOrd="0" presId="urn:microsoft.com/office/officeart/2005/8/layout/lProcess2"/>
    <dgm:cxn modelId="{8C1EB203-46DB-40B1-806F-C733271D6A30}" type="presParOf" srcId="{DCF21D8F-2A3F-4979-A747-EA9E16D89F40}" destId="{57C7EC2F-0908-4283-ADCF-AFF1D697EE56}" srcOrd="2" destOrd="0" presId="urn:microsoft.com/office/officeart/2005/8/layout/lProcess2"/>
    <dgm:cxn modelId="{2DF9C681-18F5-4E5F-93DB-B01FE4B6AB7B}" type="presParOf" srcId="{D8092E23-425B-453A-AA71-69A2D8B180F6}" destId="{B1EEDD5D-86F3-4A3B-87C3-7BBF9B9A3191}" srcOrd="5" destOrd="0" presId="urn:microsoft.com/office/officeart/2005/8/layout/lProcess2"/>
    <dgm:cxn modelId="{066C5F7D-893F-47D4-A23A-EDDF54D86A50}" type="presParOf" srcId="{D8092E23-425B-453A-AA71-69A2D8B180F6}" destId="{EDFF7965-6D3E-4240-805C-E3ED889E7A48}" srcOrd="6" destOrd="0" presId="urn:microsoft.com/office/officeart/2005/8/layout/lProcess2"/>
    <dgm:cxn modelId="{72712ED4-470D-40E5-8A26-1837038ADBC4}" type="presParOf" srcId="{EDFF7965-6D3E-4240-805C-E3ED889E7A48}" destId="{73BC28B4-54E0-48EF-93B1-29950B7F1952}" srcOrd="0" destOrd="0" presId="urn:microsoft.com/office/officeart/2005/8/layout/lProcess2"/>
    <dgm:cxn modelId="{A3562868-3E5C-4FF4-A0F1-445B2D09A615}" type="presParOf" srcId="{EDFF7965-6D3E-4240-805C-E3ED889E7A48}" destId="{BAE06A26-E3F6-460E-8E38-AD6748951C49}" srcOrd="1" destOrd="0" presId="urn:microsoft.com/office/officeart/2005/8/layout/lProcess2"/>
    <dgm:cxn modelId="{DC1E6D4C-66A0-4C60-B2BC-200811DEFC37}" type="presParOf" srcId="{EDFF7965-6D3E-4240-805C-E3ED889E7A48}" destId="{E110FCA5-1E73-457F-A9DE-3B222116F077}" srcOrd="2" destOrd="0" presId="urn:microsoft.com/office/officeart/2005/8/layout/lProcess2"/>
    <dgm:cxn modelId="{2E9D65C9-FBB5-4FE4-8716-EFE172A34F70}" type="presParOf" srcId="{E110FCA5-1E73-457F-A9DE-3B222116F077}" destId="{FEE49D6B-7DC7-43C5-B8EE-40C9E270C78A}" srcOrd="0" destOrd="0" presId="urn:microsoft.com/office/officeart/2005/8/layout/lProcess2"/>
    <dgm:cxn modelId="{E3A30817-2C4F-4BEC-9E15-DDD876759AEB}" type="presParOf" srcId="{FEE49D6B-7DC7-43C5-B8EE-40C9E270C78A}" destId="{FCD480E2-98CA-4A74-90F8-3D334C01A130}" srcOrd="0" destOrd="0" presId="urn:microsoft.com/office/officeart/2005/8/layout/lProcess2"/>
    <dgm:cxn modelId="{E7D5C52F-F62F-4363-8D54-9FB682B7452F}" type="presParOf" srcId="{FEE49D6B-7DC7-43C5-B8EE-40C9E270C78A}" destId="{BA698B70-7F96-4FC1-9BC4-8391FBAB5403}" srcOrd="1" destOrd="0" presId="urn:microsoft.com/office/officeart/2005/8/layout/lProcess2"/>
    <dgm:cxn modelId="{42BF85DE-222A-4909-BFC0-FEE19CF780C0}" type="presParOf" srcId="{FEE49D6B-7DC7-43C5-B8EE-40C9E270C78A}" destId="{93C8DFBB-8076-4B25-B7E6-3751EFFB70C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C6E0A0-CA5D-453B-8B3D-509771EED37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ED5D472-F490-4801-8774-890A23DE9B8A}">
      <dgm:prSet phldrT="[Текст]"/>
      <dgm:spPr/>
      <dgm:t>
        <a:bodyPr/>
        <a:lstStyle/>
        <a:p>
          <a:r>
            <a:rPr lang="ru-RU" dirty="0" err="1" smtClean="0"/>
            <a:t>Гаммирования</a:t>
          </a:r>
          <a:endParaRPr lang="ru-RU" dirty="0"/>
        </a:p>
      </dgm:t>
    </dgm:pt>
    <dgm:pt modelId="{FA64BC37-FF04-427F-A66C-0157998FB853}" type="parTrans" cxnId="{FF270CD3-01F5-44F1-8A93-6349E3A213F2}">
      <dgm:prSet/>
      <dgm:spPr/>
      <dgm:t>
        <a:bodyPr/>
        <a:lstStyle/>
        <a:p>
          <a:endParaRPr lang="ru-RU"/>
        </a:p>
      </dgm:t>
    </dgm:pt>
    <dgm:pt modelId="{55C5831D-E38C-4BA9-A4A4-0F7E332CE5C9}" type="sibTrans" cxnId="{FF270CD3-01F5-44F1-8A93-6349E3A213F2}">
      <dgm:prSet/>
      <dgm:spPr/>
      <dgm:t>
        <a:bodyPr/>
        <a:lstStyle/>
        <a:p>
          <a:endParaRPr lang="ru-RU"/>
        </a:p>
      </dgm:t>
    </dgm:pt>
    <dgm:pt modelId="{2E4B33A4-3EFC-41D0-B5E7-9972B8C000A9}">
      <dgm:prSet phldrT="[Текст]"/>
      <dgm:spPr/>
      <dgm:t>
        <a:bodyPr/>
        <a:lstStyle/>
        <a:p>
          <a:r>
            <a:rPr lang="ru-RU" dirty="0" err="1" smtClean="0"/>
            <a:t>Гаммирования</a:t>
          </a:r>
          <a:r>
            <a:rPr lang="ru-RU" dirty="0" smtClean="0"/>
            <a:t> с обратной связью</a:t>
          </a:r>
          <a:endParaRPr lang="ru-RU" dirty="0"/>
        </a:p>
      </dgm:t>
    </dgm:pt>
    <dgm:pt modelId="{6FB76ED8-6248-433D-A75F-E2A1C31D7E0A}" type="parTrans" cxnId="{F704F2E9-7121-4701-B95D-81961520DF6D}">
      <dgm:prSet/>
      <dgm:spPr/>
      <dgm:t>
        <a:bodyPr/>
        <a:lstStyle/>
        <a:p>
          <a:endParaRPr lang="ru-RU"/>
        </a:p>
      </dgm:t>
    </dgm:pt>
    <dgm:pt modelId="{DB6CB889-51CC-4FCF-B83A-610B0042643D}" type="sibTrans" cxnId="{F704F2E9-7121-4701-B95D-81961520DF6D}">
      <dgm:prSet/>
      <dgm:spPr/>
      <dgm:t>
        <a:bodyPr/>
        <a:lstStyle/>
        <a:p>
          <a:endParaRPr lang="ru-RU"/>
        </a:p>
      </dgm:t>
    </dgm:pt>
    <dgm:pt modelId="{31396D96-05D9-40E5-B10A-BC4BE47844CA}">
      <dgm:prSet phldrT="[Текст]"/>
      <dgm:spPr/>
      <dgm:t>
        <a:bodyPr/>
        <a:lstStyle/>
        <a:p>
          <a:r>
            <a:rPr lang="ru-RU" dirty="0" smtClean="0"/>
            <a:t>Простой замены</a:t>
          </a:r>
          <a:endParaRPr lang="ru-RU" dirty="0"/>
        </a:p>
      </dgm:t>
    </dgm:pt>
    <dgm:pt modelId="{A1576991-879E-4038-85A4-987C330C7B46}" type="sibTrans" cxnId="{BD8BC641-BD4D-4BE7-B3CA-7E36D195C698}">
      <dgm:prSet/>
      <dgm:spPr/>
      <dgm:t>
        <a:bodyPr/>
        <a:lstStyle/>
        <a:p>
          <a:endParaRPr lang="ru-RU"/>
        </a:p>
      </dgm:t>
    </dgm:pt>
    <dgm:pt modelId="{97D44F1F-CF0D-41F9-B3F3-E34E50C299DB}" type="parTrans" cxnId="{BD8BC641-BD4D-4BE7-B3CA-7E36D195C698}">
      <dgm:prSet/>
      <dgm:spPr/>
      <dgm:t>
        <a:bodyPr/>
        <a:lstStyle/>
        <a:p>
          <a:endParaRPr lang="ru-RU"/>
        </a:p>
      </dgm:t>
    </dgm:pt>
    <dgm:pt modelId="{91AB823E-90CC-4FC6-A2DB-562210414F7E}">
      <dgm:prSet phldrT="[Текст]"/>
      <dgm:spPr/>
      <dgm:t>
        <a:bodyPr/>
        <a:lstStyle/>
        <a:p>
          <a:r>
            <a:rPr lang="ru-RU" dirty="0" smtClean="0"/>
            <a:t>Режимы работы</a:t>
          </a:r>
          <a:endParaRPr lang="ru-RU" dirty="0"/>
        </a:p>
      </dgm:t>
    </dgm:pt>
    <dgm:pt modelId="{27863428-3F6B-4E32-B9CC-3E969FBF0F34}" type="sibTrans" cxnId="{9E2155BA-A6D9-4931-AAEA-F7E2617DE0DB}">
      <dgm:prSet/>
      <dgm:spPr/>
      <dgm:t>
        <a:bodyPr/>
        <a:lstStyle/>
        <a:p>
          <a:endParaRPr lang="ru-RU"/>
        </a:p>
      </dgm:t>
    </dgm:pt>
    <dgm:pt modelId="{C2727C3E-B1F1-4D06-9B6A-E2D37F958B1A}" type="parTrans" cxnId="{9E2155BA-A6D9-4931-AAEA-F7E2617DE0DB}">
      <dgm:prSet/>
      <dgm:spPr/>
      <dgm:t>
        <a:bodyPr/>
        <a:lstStyle/>
        <a:p>
          <a:endParaRPr lang="ru-RU"/>
        </a:p>
      </dgm:t>
    </dgm:pt>
    <dgm:pt modelId="{93D3F515-2E23-42A5-8EB1-D4F7844042C7}">
      <dgm:prSet/>
      <dgm:spPr/>
      <dgm:t>
        <a:bodyPr/>
        <a:lstStyle/>
        <a:p>
          <a:r>
            <a:rPr lang="ru-RU" dirty="0" smtClean="0"/>
            <a:t>Генерации </a:t>
          </a:r>
          <a:r>
            <a:rPr lang="ru-RU" dirty="0" err="1" smtClean="0"/>
            <a:t>имитоприставок</a:t>
          </a:r>
          <a:endParaRPr lang="ru-RU" dirty="0"/>
        </a:p>
      </dgm:t>
    </dgm:pt>
    <dgm:pt modelId="{F09AC6A7-C4F3-436D-AE59-DC0C443F2D73}" type="parTrans" cxnId="{D7D4A16C-905A-4115-9690-4FC1F0AE6F94}">
      <dgm:prSet/>
      <dgm:spPr/>
      <dgm:t>
        <a:bodyPr/>
        <a:lstStyle/>
        <a:p>
          <a:endParaRPr lang="ru-RU"/>
        </a:p>
      </dgm:t>
    </dgm:pt>
    <dgm:pt modelId="{A8A16436-B037-4152-B105-E9EB34699E95}" type="sibTrans" cxnId="{D7D4A16C-905A-4115-9690-4FC1F0AE6F94}">
      <dgm:prSet/>
      <dgm:spPr/>
      <dgm:t>
        <a:bodyPr/>
        <a:lstStyle/>
        <a:p>
          <a:endParaRPr lang="ru-RU"/>
        </a:p>
      </dgm:t>
    </dgm:pt>
    <dgm:pt modelId="{ED6DD7A3-C688-42FF-B1AB-3B467B74D18F}" type="pres">
      <dgm:prSet presAssocID="{5DC6E0A0-CA5D-453B-8B3D-509771EED37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C69A8F91-AAE3-4661-AF56-708DD0E79E64}" type="pres">
      <dgm:prSet presAssocID="{91AB823E-90CC-4FC6-A2DB-562210414F7E}" presName="thickLine" presStyleLbl="alignNode1" presStyleIdx="0" presStyleCnt="1"/>
      <dgm:spPr/>
    </dgm:pt>
    <dgm:pt modelId="{205302F9-EE7A-401A-8AAF-1722089A2CCC}" type="pres">
      <dgm:prSet presAssocID="{91AB823E-90CC-4FC6-A2DB-562210414F7E}" presName="horz1" presStyleCnt="0"/>
      <dgm:spPr/>
    </dgm:pt>
    <dgm:pt modelId="{F9B92374-251B-4F6C-8C7A-8D3B29B0E1E8}" type="pres">
      <dgm:prSet presAssocID="{91AB823E-90CC-4FC6-A2DB-562210414F7E}" presName="tx1" presStyleLbl="revTx" presStyleIdx="0" presStyleCnt="5" custScaleX="206311"/>
      <dgm:spPr/>
      <dgm:t>
        <a:bodyPr/>
        <a:lstStyle/>
        <a:p>
          <a:endParaRPr lang="ru-RU"/>
        </a:p>
      </dgm:t>
    </dgm:pt>
    <dgm:pt modelId="{EBFE0534-38DB-4289-BBCB-2622A3B4A9E7}" type="pres">
      <dgm:prSet presAssocID="{91AB823E-90CC-4FC6-A2DB-562210414F7E}" presName="vert1" presStyleCnt="0"/>
      <dgm:spPr/>
    </dgm:pt>
    <dgm:pt modelId="{2BE4B454-9740-493B-9883-57F373CF5A38}" type="pres">
      <dgm:prSet presAssocID="{31396D96-05D9-40E5-B10A-BC4BE47844CA}" presName="vertSpace2a" presStyleCnt="0"/>
      <dgm:spPr/>
    </dgm:pt>
    <dgm:pt modelId="{E5A7096D-D14C-49EA-AEA0-7BDB49A39D32}" type="pres">
      <dgm:prSet presAssocID="{31396D96-05D9-40E5-B10A-BC4BE47844CA}" presName="horz2" presStyleCnt="0"/>
      <dgm:spPr/>
    </dgm:pt>
    <dgm:pt modelId="{837BF98B-0A05-45A0-A895-9EDC333356FB}" type="pres">
      <dgm:prSet presAssocID="{31396D96-05D9-40E5-B10A-BC4BE47844CA}" presName="horzSpace2" presStyleCnt="0"/>
      <dgm:spPr/>
    </dgm:pt>
    <dgm:pt modelId="{F34BAF4C-3757-4C0D-85EF-DAEA96764A85}" type="pres">
      <dgm:prSet presAssocID="{31396D96-05D9-40E5-B10A-BC4BE47844CA}" presName="tx2" presStyleLbl="revTx" presStyleIdx="1" presStyleCnt="5"/>
      <dgm:spPr/>
      <dgm:t>
        <a:bodyPr/>
        <a:lstStyle/>
        <a:p>
          <a:endParaRPr lang="ru-RU"/>
        </a:p>
      </dgm:t>
    </dgm:pt>
    <dgm:pt modelId="{75E033A3-C2AF-4C12-A75F-22DE71FBE5A6}" type="pres">
      <dgm:prSet presAssocID="{31396D96-05D9-40E5-B10A-BC4BE47844CA}" presName="vert2" presStyleCnt="0"/>
      <dgm:spPr/>
    </dgm:pt>
    <dgm:pt modelId="{8CE34218-65A3-4C01-A557-B1EFDED3DFA6}" type="pres">
      <dgm:prSet presAssocID="{31396D96-05D9-40E5-B10A-BC4BE47844CA}" presName="thinLine2b" presStyleLbl="callout" presStyleIdx="0" presStyleCnt="4"/>
      <dgm:spPr/>
    </dgm:pt>
    <dgm:pt modelId="{AA20B582-E659-4E03-B176-6E0F23099376}" type="pres">
      <dgm:prSet presAssocID="{31396D96-05D9-40E5-B10A-BC4BE47844CA}" presName="vertSpace2b" presStyleCnt="0"/>
      <dgm:spPr/>
    </dgm:pt>
    <dgm:pt modelId="{B9ED7A31-65B3-4D23-878E-56C6AE909E96}" type="pres">
      <dgm:prSet presAssocID="{AED5D472-F490-4801-8774-890A23DE9B8A}" presName="horz2" presStyleCnt="0"/>
      <dgm:spPr/>
    </dgm:pt>
    <dgm:pt modelId="{E069E1FD-6625-4443-9A63-06C0FE241394}" type="pres">
      <dgm:prSet presAssocID="{AED5D472-F490-4801-8774-890A23DE9B8A}" presName="horzSpace2" presStyleCnt="0"/>
      <dgm:spPr/>
    </dgm:pt>
    <dgm:pt modelId="{212F632A-8846-4351-A9C1-5303FC255084}" type="pres">
      <dgm:prSet presAssocID="{AED5D472-F490-4801-8774-890A23DE9B8A}" presName="tx2" presStyleLbl="revTx" presStyleIdx="2" presStyleCnt="5"/>
      <dgm:spPr/>
      <dgm:t>
        <a:bodyPr/>
        <a:lstStyle/>
        <a:p>
          <a:endParaRPr lang="ru-RU"/>
        </a:p>
      </dgm:t>
    </dgm:pt>
    <dgm:pt modelId="{1AA282FB-53D9-4084-9086-8A49970585B7}" type="pres">
      <dgm:prSet presAssocID="{AED5D472-F490-4801-8774-890A23DE9B8A}" presName="vert2" presStyleCnt="0"/>
      <dgm:spPr/>
    </dgm:pt>
    <dgm:pt modelId="{2A0E52D2-F635-4609-861A-D986978587EB}" type="pres">
      <dgm:prSet presAssocID="{AED5D472-F490-4801-8774-890A23DE9B8A}" presName="thinLine2b" presStyleLbl="callout" presStyleIdx="1" presStyleCnt="4"/>
      <dgm:spPr/>
    </dgm:pt>
    <dgm:pt modelId="{B83B2C89-EA11-4B0B-B5C1-42AEE4AF71AB}" type="pres">
      <dgm:prSet presAssocID="{AED5D472-F490-4801-8774-890A23DE9B8A}" presName="vertSpace2b" presStyleCnt="0"/>
      <dgm:spPr/>
    </dgm:pt>
    <dgm:pt modelId="{0B5518A3-86FA-45E2-BC9A-7DCAC12E37EE}" type="pres">
      <dgm:prSet presAssocID="{2E4B33A4-3EFC-41D0-B5E7-9972B8C000A9}" presName="horz2" presStyleCnt="0"/>
      <dgm:spPr/>
    </dgm:pt>
    <dgm:pt modelId="{3CBE5D6D-633A-4D07-BB09-EDDCF50719E5}" type="pres">
      <dgm:prSet presAssocID="{2E4B33A4-3EFC-41D0-B5E7-9972B8C000A9}" presName="horzSpace2" presStyleCnt="0"/>
      <dgm:spPr/>
    </dgm:pt>
    <dgm:pt modelId="{D12A409E-0794-455F-9606-4E84C1A74CF7}" type="pres">
      <dgm:prSet presAssocID="{2E4B33A4-3EFC-41D0-B5E7-9972B8C000A9}" presName="tx2" presStyleLbl="revTx" presStyleIdx="3" presStyleCnt="5"/>
      <dgm:spPr/>
      <dgm:t>
        <a:bodyPr/>
        <a:lstStyle/>
        <a:p>
          <a:endParaRPr lang="ru-RU"/>
        </a:p>
      </dgm:t>
    </dgm:pt>
    <dgm:pt modelId="{353C01FF-8E08-4042-93FA-5472EABE8414}" type="pres">
      <dgm:prSet presAssocID="{2E4B33A4-3EFC-41D0-B5E7-9972B8C000A9}" presName="vert2" presStyleCnt="0"/>
      <dgm:spPr/>
    </dgm:pt>
    <dgm:pt modelId="{07DE3BCA-982A-4F86-A366-862EE39EA605}" type="pres">
      <dgm:prSet presAssocID="{2E4B33A4-3EFC-41D0-B5E7-9972B8C000A9}" presName="thinLine2b" presStyleLbl="callout" presStyleIdx="2" presStyleCnt="4"/>
      <dgm:spPr/>
    </dgm:pt>
    <dgm:pt modelId="{0D6909C8-4B0D-4B6B-9A43-42E73A56A610}" type="pres">
      <dgm:prSet presAssocID="{2E4B33A4-3EFC-41D0-B5E7-9972B8C000A9}" presName="vertSpace2b" presStyleCnt="0"/>
      <dgm:spPr/>
    </dgm:pt>
    <dgm:pt modelId="{F25A78E1-7318-4122-97EF-B6D057A94000}" type="pres">
      <dgm:prSet presAssocID="{93D3F515-2E23-42A5-8EB1-D4F7844042C7}" presName="horz2" presStyleCnt="0"/>
      <dgm:spPr/>
    </dgm:pt>
    <dgm:pt modelId="{C5F37C3E-A5C4-473A-8D95-5E9CA297A390}" type="pres">
      <dgm:prSet presAssocID="{93D3F515-2E23-42A5-8EB1-D4F7844042C7}" presName="horzSpace2" presStyleCnt="0"/>
      <dgm:spPr/>
    </dgm:pt>
    <dgm:pt modelId="{C570CAE1-95A2-4BB7-9EEF-41BD3242B0CB}" type="pres">
      <dgm:prSet presAssocID="{93D3F515-2E23-42A5-8EB1-D4F7844042C7}" presName="tx2" presStyleLbl="revTx" presStyleIdx="4" presStyleCnt="5"/>
      <dgm:spPr/>
      <dgm:t>
        <a:bodyPr/>
        <a:lstStyle/>
        <a:p>
          <a:endParaRPr lang="ru-RU"/>
        </a:p>
      </dgm:t>
    </dgm:pt>
    <dgm:pt modelId="{AB5288A7-5424-4AAF-9F00-A913EC4FEDF4}" type="pres">
      <dgm:prSet presAssocID="{93D3F515-2E23-42A5-8EB1-D4F7844042C7}" presName="vert2" presStyleCnt="0"/>
      <dgm:spPr/>
    </dgm:pt>
    <dgm:pt modelId="{DF249216-DF7C-454E-B90D-69195FCCB258}" type="pres">
      <dgm:prSet presAssocID="{93D3F515-2E23-42A5-8EB1-D4F7844042C7}" presName="thinLine2b" presStyleLbl="callout" presStyleIdx="3" presStyleCnt="4"/>
      <dgm:spPr/>
    </dgm:pt>
    <dgm:pt modelId="{186F72F2-9CD2-4D67-987E-35FC2B2E4836}" type="pres">
      <dgm:prSet presAssocID="{93D3F515-2E23-42A5-8EB1-D4F7844042C7}" presName="vertSpace2b" presStyleCnt="0"/>
      <dgm:spPr/>
    </dgm:pt>
  </dgm:ptLst>
  <dgm:cxnLst>
    <dgm:cxn modelId="{59D4CFD3-5820-4248-AFB7-8344CABBEB03}" type="presOf" srcId="{93D3F515-2E23-42A5-8EB1-D4F7844042C7}" destId="{C570CAE1-95A2-4BB7-9EEF-41BD3242B0CB}" srcOrd="0" destOrd="0" presId="urn:microsoft.com/office/officeart/2008/layout/LinedList"/>
    <dgm:cxn modelId="{BD8BC641-BD4D-4BE7-B3CA-7E36D195C698}" srcId="{91AB823E-90CC-4FC6-A2DB-562210414F7E}" destId="{31396D96-05D9-40E5-B10A-BC4BE47844CA}" srcOrd="0" destOrd="0" parTransId="{97D44F1F-CF0D-41F9-B3F3-E34E50C299DB}" sibTransId="{A1576991-879E-4038-85A4-987C330C7B46}"/>
    <dgm:cxn modelId="{90AAE21F-1C61-4211-820B-E95AFF7B0F76}" type="presOf" srcId="{AED5D472-F490-4801-8774-890A23DE9B8A}" destId="{212F632A-8846-4351-A9C1-5303FC255084}" srcOrd="0" destOrd="0" presId="urn:microsoft.com/office/officeart/2008/layout/LinedList"/>
    <dgm:cxn modelId="{FF270CD3-01F5-44F1-8A93-6349E3A213F2}" srcId="{91AB823E-90CC-4FC6-A2DB-562210414F7E}" destId="{AED5D472-F490-4801-8774-890A23DE9B8A}" srcOrd="1" destOrd="0" parTransId="{FA64BC37-FF04-427F-A66C-0157998FB853}" sibTransId="{55C5831D-E38C-4BA9-A4A4-0F7E332CE5C9}"/>
    <dgm:cxn modelId="{80C8B383-331E-4DB9-B52B-3A9F12C58897}" type="presOf" srcId="{91AB823E-90CC-4FC6-A2DB-562210414F7E}" destId="{F9B92374-251B-4F6C-8C7A-8D3B29B0E1E8}" srcOrd="0" destOrd="0" presId="urn:microsoft.com/office/officeart/2008/layout/LinedList"/>
    <dgm:cxn modelId="{9E2155BA-A6D9-4931-AAEA-F7E2617DE0DB}" srcId="{5DC6E0A0-CA5D-453B-8B3D-509771EED378}" destId="{91AB823E-90CC-4FC6-A2DB-562210414F7E}" srcOrd="0" destOrd="0" parTransId="{C2727C3E-B1F1-4D06-9B6A-E2D37F958B1A}" sibTransId="{27863428-3F6B-4E32-B9CC-3E969FBF0F34}"/>
    <dgm:cxn modelId="{C3D9F10E-4CCC-4D9C-89FB-954D4C3AF19F}" type="presOf" srcId="{31396D96-05D9-40E5-B10A-BC4BE47844CA}" destId="{F34BAF4C-3757-4C0D-85EF-DAEA96764A85}" srcOrd="0" destOrd="0" presId="urn:microsoft.com/office/officeart/2008/layout/LinedList"/>
    <dgm:cxn modelId="{D7D4A16C-905A-4115-9690-4FC1F0AE6F94}" srcId="{91AB823E-90CC-4FC6-A2DB-562210414F7E}" destId="{93D3F515-2E23-42A5-8EB1-D4F7844042C7}" srcOrd="3" destOrd="0" parTransId="{F09AC6A7-C4F3-436D-AE59-DC0C443F2D73}" sibTransId="{A8A16436-B037-4152-B105-E9EB34699E95}"/>
    <dgm:cxn modelId="{F704F2E9-7121-4701-B95D-81961520DF6D}" srcId="{91AB823E-90CC-4FC6-A2DB-562210414F7E}" destId="{2E4B33A4-3EFC-41D0-B5E7-9972B8C000A9}" srcOrd="2" destOrd="0" parTransId="{6FB76ED8-6248-433D-A75F-E2A1C31D7E0A}" sibTransId="{DB6CB889-51CC-4FCF-B83A-610B0042643D}"/>
    <dgm:cxn modelId="{3B237D26-75CC-422F-BE98-3D4EF867FDF4}" type="presOf" srcId="{2E4B33A4-3EFC-41D0-B5E7-9972B8C000A9}" destId="{D12A409E-0794-455F-9606-4E84C1A74CF7}" srcOrd="0" destOrd="0" presId="urn:microsoft.com/office/officeart/2008/layout/LinedList"/>
    <dgm:cxn modelId="{DB3CBEAF-9255-4054-9CDB-82218585DE6F}" type="presOf" srcId="{5DC6E0A0-CA5D-453B-8B3D-509771EED378}" destId="{ED6DD7A3-C688-42FF-B1AB-3B467B74D18F}" srcOrd="0" destOrd="0" presId="urn:microsoft.com/office/officeart/2008/layout/LinedList"/>
    <dgm:cxn modelId="{44D9CC2E-F416-4A7A-B61A-759172FC7E0A}" type="presParOf" srcId="{ED6DD7A3-C688-42FF-B1AB-3B467B74D18F}" destId="{C69A8F91-AAE3-4661-AF56-708DD0E79E64}" srcOrd="0" destOrd="0" presId="urn:microsoft.com/office/officeart/2008/layout/LinedList"/>
    <dgm:cxn modelId="{D6B12D8B-96EE-46FA-87F8-121D0A9BA23C}" type="presParOf" srcId="{ED6DD7A3-C688-42FF-B1AB-3B467B74D18F}" destId="{205302F9-EE7A-401A-8AAF-1722089A2CCC}" srcOrd="1" destOrd="0" presId="urn:microsoft.com/office/officeart/2008/layout/LinedList"/>
    <dgm:cxn modelId="{200111C9-8B5E-4F7C-8589-796189EFE283}" type="presParOf" srcId="{205302F9-EE7A-401A-8AAF-1722089A2CCC}" destId="{F9B92374-251B-4F6C-8C7A-8D3B29B0E1E8}" srcOrd="0" destOrd="0" presId="urn:microsoft.com/office/officeart/2008/layout/LinedList"/>
    <dgm:cxn modelId="{749E1ADA-41BF-4607-AED8-9727CBBC5F42}" type="presParOf" srcId="{205302F9-EE7A-401A-8AAF-1722089A2CCC}" destId="{EBFE0534-38DB-4289-BBCB-2622A3B4A9E7}" srcOrd="1" destOrd="0" presId="urn:microsoft.com/office/officeart/2008/layout/LinedList"/>
    <dgm:cxn modelId="{AB58D0E2-1416-48AC-961E-017B84040A4C}" type="presParOf" srcId="{EBFE0534-38DB-4289-BBCB-2622A3B4A9E7}" destId="{2BE4B454-9740-493B-9883-57F373CF5A38}" srcOrd="0" destOrd="0" presId="urn:microsoft.com/office/officeart/2008/layout/LinedList"/>
    <dgm:cxn modelId="{5EA7C7B0-00E5-41A6-BB6A-BB3679A3BC0C}" type="presParOf" srcId="{EBFE0534-38DB-4289-BBCB-2622A3B4A9E7}" destId="{E5A7096D-D14C-49EA-AEA0-7BDB49A39D32}" srcOrd="1" destOrd="0" presId="urn:microsoft.com/office/officeart/2008/layout/LinedList"/>
    <dgm:cxn modelId="{3F3E31FA-9CFC-44AA-9CBB-F46EE4B756F6}" type="presParOf" srcId="{E5A7096D-D14C-49EA-AEA0-7BDB49A39D32}" destId="{837BF98B-0A05-45A0-A895-9EDC333356FB}" srcOrd="0" destOrd="0" presId="urn:microsoft.com/office/officeart/2008/layout/LinedList"/>
    <dgm:cxn modelId="{12B17C6B-6C3C-4CCA-92CD-BC6EC23E9355}" type="presParOf" srcId="{E5A7096D-D14C-49EA-AEA0-7BDB49A39D32}" destId="{F34BAF4C-3757-4C0D-85EF-DAEA96764A85}" srcOrd="1" destOrd="0" presId="urn:microsoft.com/office/officeart/2008/layout/LinedList"/>
    <dgm:cxn modelId="{15FEAE53-2A78-484D-A751-D6B64A76CEF8}" type="presParOf" srcId="{E5A7096D-D14C-49EA-AEA0-7BDB49A39D32}" destId="{75E033A3-C2AF-4C12-A75F-22DE71FBE5A6}" srcOrd="2" destOrd="0" presId="urn:microsoft.com/office/officeart/2008/layout/LinedList"/>
    <dgm:cxn modelId="{F0C0C110-9B31-427F-839B-6A9C0852D12A}" type="presParOf" srcId="{EBFE0534-38DB-4289-BBCB-2622A3B4A9E7}" destId="{8CE34218-65A3-4C01-A557-B1EFDED3DFA6}" srcOrd="2" destOrd="0" presId="urn:microsoft.com/office/officeart/2008/layout/LinedList"/>
    <dgm:cxn modelId="{359A4269-F8BC-4F49-B3BE-0068C4FA4E11}" type="presParOf" srcId="{EBFE0534-38DB-4289-BBCB-2622A3B4A9E7}" destId="{AA20B582-E659-4E03-B176-6E0F23099376}" srcOrd="3" destOrd="0" presId="urn:microsoft.com/office/officeart/2008/layout/LinedList"/>
    <dgm:cxn modelId="{19D1F771-DAE3-4806-B7A3-8EDA7431A5ED}" type="presParOf" srcId="{EBFE0534-38DB-4289-BBCB-2622A3B4A9E7}" destId="{B9ED7A31-65B3-4D23-878E-56C6AE909E96}" srcOrd="4" destOrd="0" presId="urn:microsoft.com/office/officeart/2008/layout/LinedList"/>
    <dgm:cxn modelId="{7583B695-4CDD-4B39-BF49-41478C8B839B}" type="presParOf" srcId="{B9ED7A31-65B3-4D23-878E-56C6AE909E96}" destId="{E069E1FD-6625-4443-9A63-06C0FE241394}" srcOrd="0" destOrd="0" presId="urn:microsoft.com/office/officeart/2008/layout/LinedList"/>
    <dgm:cxn modelId="{20A026E1-D877-43D5-848C-4DB6BDAEC76E}" type="presParOf" srcId="{B9ED7A31-65B3-4D23-878E-56C6AE909E96}" destId="{212F632A-8846-4351-A9C1-5303FC255084}" srcOrd="1" destOrd="0" presId="urn:microsoft.com/office/officeart/2008/layout/LinedList"/>
    <dgm:cxn modelId="{F699DC80-0204-4166-BC25-DFC517AF30DC}" type="presParOf" srcId="{B9ED7A31-65B3-4D23-878E-56C6AE909E96}" destId="{1AA282FB-53D9-4084-9086-8A49970585B7}" srcOrd="2" destOrd="0" presId="urn:microsoft.com/office/officeart/2008/layout/LinedList"/>
    <dgm:cxn modelId="{372921CC-21FB-46F1-8827-C2FD5411332B}" type="presParOf" srcId="{EBFE0534-38DB-4289-BBCB-2622A3B4A9E7}" destId="{2A0E52D2-F635-4609-861A-D986978587EB}" srcOrd="5" destOrd="0" presId="urn:microsoft.com/office/officeart/2008/layout/LinedList"/>
    <dgm:cxn modelId="{B3111D8E-6A5A-4DFF-9718-0EAAA7CD021A}" type="presParOf" srcId="{EBFE0534-38DB-4289-BBCB-2622A3B4A9E7}" destId="{B83B2C89-EA11-4B0B-B5C1-42AEE4AF71AB}" srcOrd="6" destOrd="0" presId="urn:microsoft.com/office/officeart/2008/layout/LinedList"/>
    <dgm:cxn modelId="{ECEC3642-4498-4DC2-A27E-F769A774BB7B}" type="presParOf" srcId="{EBFE0534-38DB-4289-BBCB-2622A3B4A9E7}" destId="{0B5518A3-86FA-45E2-BC9A-7DCAC12E37EE}" srcOrd="7" destOrd="0" presId="urn:microsoft.com/office/officeart/2008/layout/LinedList"/>
    <dgm:cxn modelId="{0DEE6EEB-EC11-4276-8735-8A8A5E62C98C}" type="presParOf" srcId="{0B5518A3-86FA-45E2-BC9A-7DCAC12E37EE}" destId="{3CBE5D6D-633A-4D07-BB09-EDDCF50719E5}" srcOrd="0" destOrd="0" presId="urn:microsoft.com/office/officeart/2008/layout/LinedList"/>
    <dgm:cxn modelId="{D9BE798C-4C53-4AFA-A913-652C2D60D4AE}" type="presParOf" srcId="{0B5518A3-86FA-45E2-BC9A-7DCAC12E37EE}" destId="{D12A409E-0794-455F-9606-4E84C1A74CF7}" srcOrd="1" destOrd="0" presId="urn:microsoft.com/office/officeart/2008/layout/LinedList"/>
    <dgm:cxn modelId="{C2F1CBAB-804D-49C6-B67D-5AF126AEF2E3}" type="presParOf" srcId="{0B5518A3-86FA-45E2-BC9A-7DCAC12E37EE}" destId="{353C01FF-8E08-4042-93FA-5472EABE8414}" srcOrd="2" destOrd="0" presId="urn:microsoft.com/office/officeart/2008/layout/LinedList"/>
    <dgm:cxn modelId="{62E50BD8-7D90-44E6-85A7-1292800DB83A}" type="presParOf" srcId="{EBFE0534-38DB-4289-BBCB-2622A3B4A9E7}" destId="{07DE3BCA-982A-4F86-A366-862EE39EA605}" srcOrd="8" destOrd="0" presId="urn:microsoft.com/office/officeart/2008/layout/LinedList"/>
    <dgm:cxn modelId="{BC3D3092-A580-4F29-BDD3-27A2779A9C12}" type="presParOf" srcId="{EBFE0534-38DB-4289-BBCB-2622A3B4A9E7}" destId="{0D6909C8-4B0D-4B6B-9A43-42E73A56A610}" srcOrd="9" destOrd="0" presId="urn:microsoft.com/office/officeart/2008/layout/LinedList"/>
    <dgm:cxn modelId="{117DE787-E308-44E4-80E5-8D235A178F58}" type="presParOf" srcId="{EBFE0534-38DB-4289-BBCB-2622A3B4A9E7}" destId="{F25A78E1-7318-4122-97EF-B6D057A94000}" srcOrd="10" destOrd="0" presId="urn:microsoft.com/office/officeart/2008/layout/LinedList"/>
    <dgm:cxn modelId="{6706DD9C-D1DB-4E03-93E2-9B129F378DD7}" type="presParOf" srcId="{F25A78E1-7318-4122-97EF-B6D057A94000}" destId="{C5F37C3E-A5C4-473A-8D95-5E9CA297A390}" srcOrd="0" destOrd="0" presId="urn:microsoft.com/office/officeart/2008/layout/LinedList"/>
    <dgm:cxn modelId="{43184A70-999F-4192-A9A4-5D3F00D1BCD0}" type="presParOf" srcId="{F25A78E1-7318-4122-97EF-B6D057A94000}" destId="{C570CAE1-95A2-4BB7-9EEF-41BD3242B0CB}" srcOrd="1" destOrd="0" presId="urn:microsoft.com/office/officeart/2008/layout/LinedList"/>
    <dgm:cxn modelId="{C25C417F-B823-4B91-A629-EE6B64820394}" type="presParOf" srcId="{F25A78E1-7318-4122-97EF-B6D057A94000}" destId="{AB5288A7-5424-4AAF-9F00-A913EC4FEDF4}" srcOrd="2" destOrd="0" presId="urn:microsoft.com/office/officeart/2008/layout/LinedList"/>
    <dgm:cxn modelId="{0C3D12EB-9450-4979-A6A0-5B459DA81E51}" type="presParOf" srcId="{EBFE0534-38DB-4289-BBCB-2622A3B4A9E7}" destId="{DF249216-DF7C-454E-B90D-69195FCCB258}" srcOrd="11" destOrd="0" presId="urn:microsoft.com/office/officeart/2008/layout/LinedList"/>
    <dgm:cxn modelId="{8DB3588A-3D68-4982-B39D-37D364BF7059}" type="presParOf" srcId="{EBFE0534-38DB-4289-BBCB-2622A3B4A9E7}" destId="{186F72F2-9CD2-4D67-987E-35FC2B2E483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1AFA5-3A88-4784-A501-B02D0CE88900}">
      <dsp:nvSpPr>
        <dsp:cNvPr id="0" name=""/>
        <dsp:cNvSpPr/>
      </dsp:nvSpPr>
      <dsp:spPr>
        <a:xfrm>
          <a:off x="5122294" y="2541011"/>
          <a:ext cx="314932" cy="96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5791"/>
              </a:lnTo>
              <a:lnTo>
                <a:pt x="314932" y="96579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D0D14-BE62-4C37-A2F5-6E361932DB34}">
      <dsp:nvSpPr>
        <dsp:cNvPr id="0" name=""/>
        <dsp:cNvSpPr/>
      </dsp:nvSpPr>
      <dsp:spPr>
        <a:xfrm>
          <a:off x="3852069" y="1050333"/>
          <a:ext cx="220452" cy="96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5791"/>
              </a:lnTo>
              <a:lnTo>
                <a:pt x="220452" y="96579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F3A13-70AD-4D59-8E71-267F636EB819}">
      <dsp:nvSpPr>
        <dsp:cNvPr id="0" name=""/>
        <dsp:cNvSpPr/>
      </dsp:nvSpPr>
      <dsp:spPr>
        <a:xfrm>
          <a:off x="1217137" y="2541011"/>
          <a:ext cx="314932" cy="96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5791"/>
              </a:lnTo>
              <a:lnTo>
                <a:pt x="314932" y="96579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6B241-A36D-43EA-A0EB-DF14D9673945}">
      <dsp:nvSpPr>
        <dsp:cNvPr id="0" name=""/>
        <dsp:cNvSpPr/>
      </dsp:nvSpPr>
      <dsp:spPr>
        <a:xfrm>
          <a:off x="2266911" y="1050333"/>
          <a:ext cx="1585157" cy="965791"/>
        </a:xfrm>
        <a:custGeom>
          <a:avLst/>
          <a:gdLst/>
          <a:ahLst/>
          <a:cxnLst/>
          <a:rect l="0" t="0" r="0" b="0"/>
          <a:pathLst>
            <a:path>
              <a:moveTo>
                <a:pt x="1585157" y="0"/>
              </a:moveTo>
              <a:lnTo>
                <a:pt x="1585157" y="965791"/>
              </a:lnTo>
              <a:lnTo>
                <a:pt x="0" y="96579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2775C-4335-46BB-99A9-DB6069184197}">
      <dsp:nvSpPr>
        <dsp:cNvPr id="0" name=""/>
        <dsp:cNvSpPr/>
      </dsp:nvSpPr>
      <dsp:spPr>
        <a:xfrm>
          <a:off x="2802295" y="559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Воздействие на ИО</a:t>
          </a:r>
          <a:endParaRPr lang="ru-RU" sz="1500" b="1" kern="1200" dirty="0"/>
        </a:p>
      </dsp:txBody>
      <dsp:txXfrm>
        <a:off x="2802295" y="559"/>
        <a:ext cx="2099546" cy="1049773"/>
      </dsp:txXfrm>
    </dsp:sp>
    <dsp:sp modelId="{9A0EAAD6-32AB-4E3F-97D4-422385E08A6D}">
      <dsp:nvSpPr>
        <dsp:cNvPr id="0" name=""/>
        <dsp:cNvSpPr/>
      </dsp:nvSpPr>
      <dsp:spPr>
        <a:xfrm>
          <a:off x="167364" y="1491238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Непреднамеренное</a:t>
          </a:r>
          <a:endParaRPr lang="ru-RU" sz="1500" b="1" kern="1200" dirty="0"/>
        </a:p>
      </dsp:txBody>
      <dsp:txXfrm>
        <a:off x="167364" y="1491238"/>
        <a:ext cx="2099546" cy="1049773"/>
      </dsp:txXfrm>
    </dsp:sp>
    <dsp:sp modelId="{0642AEFB-B0F2-40ED-8D89-7D0E94865E65}">
      <dsp:nvSpPr>
        <dsp:cNvPr id="0" name=""/>
        <dsp:cNvSpPr/>
      </dsp:nvSpPr>
      <dsp:spPr>
        <a:xfrm>
          <a:off x="1532069" y="2981916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стихийные бедствия, отказы оборудования, ошибки персонала и т.д.);</a:t>
          </a:r>
          <a:endParaRPr lang="ru-RU" sz="1500" b="1" kern="1200" dirty="0"/>
        </a:p>
      </dsp:txBody>
      <dsp:txXfrm>
        <a:off x="1532069" y="2981916"/>
        <a:ext cx="2099546" cy="1049773"/>
      </dsp:txXfrm>
    </dsp:sp>
    <dsp:sp modelId="{7C0FEFE3-6F97-4102-A4C7-A7F4DD6BB733}">
      <dsp:nvSpPr>
        <dsp:cNvPr id="0" name=""/>
        <dsp:cNvSpPr/>
      </dsp:nvSpPr>
      <dsp:spPr>
        <a:xfrm>
          <a:off x="4072521" y="1491238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Преднамеренное</a:t>
          </a:r>
          <a:endParaRPr lang="ru-RU" sz="1500" kern="1200" dirty="0"/>
        </a:p>
      </dsp:txBody>
      <dsp:txXfrm>
        <a:off x="4072521" y="1491238"/>
        <a:ext cx="2099546" cy="1049773"/>
      </dsp:txXfrm>
    </dsp:sp>
    <dsp:sp modelId="{8A5757F8-9F5F-4FB4-A3C2-0BE5886BD016}">
      <dsp:nvSpPr>
        <dsp:cNvPr id="0" name=""/>
        <dsp:cNvSpPr/>
      </dsp:nvSpPr>
      <dsp:spPr>
        <a:xfrm>
          <a:off x="5437226" y="2981916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smtClean="0"/>
            <a:t>действия злоумышленников</a:t>
          </a:r>
          <a:endParaRPr lang="ru-RU" sz="1500" b="1" kern="1200"/>
        </a:p>
      </dsp:txBody>
      <dsp:txXfrm>
        <a:off x="5437226" y="2981916"/>
        <a:ext cx="2099546" cy="10497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1B572-1D0D-425A-98DF-605AD5EB809E}">
      <dsp:nvSpPr>
        <dsp:cNvPr id="0" name=""/>
        <dsp:cNvSpPr/>
      </dsp:nvSpPr>
      <dsp:spPr>
        <a:xfrm>
          <a:off x="0" y="4044694"/>
          <a:ext cx="84249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C1CBE-ED39-4DFE-9274-1D9CE3E3E298}">
      <dsp:nvSpPr>
        <dsp:cNvPr id="0" name=""/>
        <dsp:cNvSpPr/>
      </dsp:nvSpPr>
      <dsp:spPr>
        <a:xfrm>
          <a:off x="0" y="2307433"/>
          <a:ext cx="84249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B72F3-E0FB-404A-9488-4CF195B7F9E6}">
      <dsp:nvSpPr>
        <dsp:cNvPr id="0" name=""/>
        <dsp:cNvSpPr/>
      </dsp:nvSpPr>
      <dsp:spPr>
        <a:xfrm>
          <a:off x="0" y="570173"/>
          <a:ext cx="84249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84C7B-F9AF-43D2-B55F-2A80BE492D31}">
      <dsp:nvSpPr>
        <dsp:cNvPr id="0" name=""/>
        <dsp:cNvSpPr/>
      </dsp:nvSpPr>
      <dsp:spPr>
        <a:xfrm>
          <a:off x="2190483" y="635"/>
          <a:ext cx="6234452" cy="569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b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Нарушение конфиденциальности</a:t>
          </a:r>
          <a:endParaRPr lang="ru-RU" sz="3100" kern="1200" dirty="0"/>
        </a:p>
      </dsp:txBody>
      <dsp:txXfrm>
        <a:off x="2190483" y="635"/>
        <a:ext cx="6234452" cy="569537"/>
      </dsp:txXfrm>
    </dsp:sp>
    <dsp:sp modelId="{2E0AD0AF-8E3C-43D1-8FD3-8F90002697FF}">
      <dsp:nvSpPr>
        <dsp:cNvPr id="0" name=""/>
        <dsp:cNvSpPr/>
      </dsp:nvSpPr>
      <dsp:spPr>
        <a:xfrm>
          <a:off x="0" y="635"/>
          <a:ext cx="2190483" cy="56953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1</a:t>
          </a:r>
          <a:endParaRPr lang="ru-RU" sz="3100" kern="1200" dirty="0"/>
        </a:p>
      </dsp:txBody>
      <dsp:txXfrm>
        <a:off x="27808" y="28443"/>
        <a:ext cx="2134867" cy="541729"/>
      </dsp:txXfrm>
    </dsp:sp>
    <dsp:sp modelId="{DB2FB13D-1773-4E86-B3E9-F6C89BF4DAF2}">
      <dsp:nvSpPr>
        <dsp:cNvPr id="0" name=""/>
        <dsp:cNvSpPr/>
      </dsp:nvSpPr>
      <dsp:spPr>
        <a:xfrm>
          <a:off x="0" y="570173"/>
          <a:ext cx="8424936" cy="113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 Нарушение конфиденциальности – нарушение свойства информации быть известной только определенным субъектам</a:t>
          </a:r>
          <a:endParaRPr lang="ru-RU" sz="2400" kern="1200" dirty="0"/>
        </a:p>
      </dsp:txBody>
      <dsp:txXfrm>
        <a:off x="0" y="570173"/>
        <a:ext cx="8424936" cy="1139246"/>
      </dsp:txXfrm>
    </dsp:sp>
    <dsp:sp modelId="{9B536C49-77B3-4747-992E-E687662679DD}">
      <dsp:nvSpPr>
        <dsp:cNvPr id="0" name=""/>
        <dsp:cNvSpPr/>
      </dsp:nvSpPr>
      <dsp:spPr>
        <a:xfrm>
          <a:off x="2190483" y="1737896"/>
          <a:ext cx="6234452" cy="569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b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Нарушение целостности</a:t>
          </a:r>
          <a:endParaRPr lang="ru-RU" sz="3100" kern="1200" dirty="0"/>
        </a:p>
      </dsp:txBody>
      <dsp:txXfrm>
        <a:off x="2190483" y="1737896"/>
        <a:ext cx="6234452" cy="569537"/>
      </dsp:txXfrm>
    </dsp:sp>
    <dsp:sp modelId="{CAC7BCD7-8778-4753-ABBD-4FE6A11CB2DD}">
      <dsp:nvSpPr>
        <dsp:cNvPr id="0" name=""/>
        <dsp:cNvSpPr/>
      </dsp:nvSpPr>
      <dsp:spPr>
        <a:xfrm>
          <a:off x="0" y="1737896"/>
          <a:ext cx="2190483" cy="56953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2</a:t>
          </a:r>
          <a:endParaRPr lang="ru-RU" sz="3100" kern="1200" dirty="0"/>
        </a:p>
      </dsp:txBody>
      <dsp:txXfrm>
        <a:off x="27808" y="1765704"/>
        <a:ext cx="2134867" cy="541729"/>
      </dsp:txXfrm>
    </dsp:sp>
    <dsp:sp modelId="{D5795EEA-F4BF-4E97-89C1-D2EE4B990FDA}">
      <dsp:nvSpPr>
        <dsp:cNvPr id="0" name=""/>
        <dsp:cNvSpPr/>
      </dsp:nvSpPr>
      <dsp:spPr>
        <a:xfrm>
          <a:off x="0" y="2307433"/>
          <a:ext cx="8424936" cy="113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Нарушение целостности – несанкционированное изменение, искажение, уничтожение информации</a:t>
          </a:r>
          <a:endParaRPr lang="ru-RU" sz="2400" kern="1200" dirty="0"/>
        </a:p>
      </dsp:txBody>
      <dsp:txXfrm>
        <a:off x="0" y="2307433"/>
        <a:ext cx="8424936" cy="1139246"/>
      </dsp:txXfrm>
    </dsp:sp>
    <dsp:sp modelId="{828BBB21-4B69-4B7B-9AF5-D425AA0A6780}">
      <dsp:nvSpPr>
        <dsp:cNvPr id="0" name=""/>
        <dsp:cNvSpPr/>
      </dsp:nvSpPr>
      <dsp:spPr>
        <a:xfrm>
          <a:off x="2190483" y="3475156"/>
          <a:ext cx="6234452" cy="569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b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Нарушение доступности</a:t>
          </a:r>
          <a:endParaRPr lang="ru-RU" sz="3100" kern="1200" dirty="0"/>
        </a:p>
      </dsp:txBody>
      <dsp:txXfrm>
        <a:off x="2190483" y="3475156"/>
        <a:ext cx="6234452" cy="569537"/>
      </dsp:txXfrm>
    </dsp:sp>
    <dsp:sp modelId="{5EBA91FE-C206-490E-B243-1ACBC77AEB28}">
      <dsp:nvSpPr>
        <dsp:cNvPr id="0" name=""/>
        <dsp:cNvSpPr/>
      </dsp:nvSpPr>
      <dsp:spPr>
        <a:xfrm>
          <a:off x="0" y="3475156"/>
          <a:ext cx="2190483" cy="56953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3</a:t>
          </a:r>
          <a:endParaRPr lang="ru-RU" sz="3100" kern="1200" dirty="0"/>
        </a:p>
      </dsp:txBody>
      <dsp:txXfrm>
        <a:off x="27808" y="3502964"/>
        <a:ext cx="2134867" cy="541729"/>
      </dsp:txXfrm>
    </dsp:sp>
    <dsp:sp modelId="{C74D3DE3-2314-4AC2-92F6-C28D06AE4E21}">
      <dsp:nvSpPr>
        <dsp:cNvPr id="0" name=""/>
        <dsp:cNvSpPr/>
      </dsp:nvSpPr>
      <dsp:spPr>
        <a:xfrm>
          <a:off x="0" y="4044694"/>
          <a:ext cx="8424936" cy="113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Нарушение доступности (отказ в обслуживании) – нарушаются доступ к информации, работоспособность объекта, доступ в который получил злоумышленник</a:t>
          </a:r>
          <a:endParaRPr lang="ru-RU" sz="2400" kern="1200" dirty="0"/>
        </a:p>
      </dsp:txBody>
      <dsp:txXfrm>
        <a:off x="0" y="4044694"/>
        <a:ext cx="8424936" cy="1139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Список вкладок"/>
  <dgm:desc val="Служит для отображения непоследовательных или сгруппированных блоков данных. Рекомендуется использовать для списков с текстом уровня 1 небольшого объема. Первый текст уровня 2 отображается рядом с текстом уровня 1, а остальной текст уровня 2 — под текстом уровня 1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4" Type="http://schemas.openxmlformats.org/officeDocument/2006/relationships/image" Target="../media/image9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D87FAEC-52DC-49E9-9AB4-D83BE63CD916}" type="datetimeFigureOut">
              <a:rPr lang="ru-RU" smtClean="0"/>
              <a:pPr/>
              <a:t>22.03.2017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9.emf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7.wm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IP" TargetMode="External"/><Relationship Id="rId2" Type="http://schemas.openxmlformats.org/officeDocument/2006/relationships/hyperlink" Target="https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jpg"/><Relationship Id="rId4" Type="http://schemas.openxmlformats.org/officeDocument/2006/relationships/hyperlink" Target="https://ru.wikipedia.org/wiki/VoIP" TargetMode="Externa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gi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gif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1%D0%B8%D1%8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36595"/>
            <a:ext cx="3533630" cy="264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74309" y="4221088"/>
            <a:ext cx="3960440" cy="88211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д</a:t>
            </a:r>
            <a:r>
              <a:rPr lang="ru-RU" b="1" dirty="0" smtClean="0">
                <a:solidFill>
                  <a:schemeClr val="tx1"/>
                </a:solidFill>
              </a:rPr>
              <a:t>оцент кафедры информатики, декан ФПКП ИИТ БГУИР</a:t>
            </a:r>
          </a:p>
          <a:p>
            <a:r>
              <a:rPr lang="ru-RU" b="1" dirty="0" smtClean="0">
                <a:solidFill>
                  <a:schemeClr val="tx1"/>
                </a:solidFill>
              </a:rPr>
              <a:t>Чернявский Юрий Александрович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39752" y="1196752"/>
            <a:ext cx="5976665" cy="1793167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«Методы защиты информации»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7944" y="596881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Минск 2017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48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305" y="116632"/>
            <a:ext cx="9006191" cy="1143000"/>
          </a:xfrm>
        </p:spPr>
        <p:txBody>
          <a:bodyPr/>
          <a:lstStyle/>
          <a:p>
            <a:r>
              <a:rPr lang="ru-RU" dirty="0"/>
              <a:t>Комплексная защита информационного объекта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772816"/>
            <a:ext cx="9144000" cy="5832648"/>
          </a:xfrm>
        </p:spPr>
        <p:txBody>
          <a:bodyPr>
            <a:normAutofit/>
          </a:bodyPr>
          <a:lstStyle/>
          <a:p>
            <a:r>
              <a:rPr lang="ru-RU" sz="2400" b="1" u="sng" dirty="0" smtClean="0"/>
              <a:t>Цель </a:t>
            </a:r>
            <a:r>
              <a:rPr lang="ru-RU" sz="2400" b="1" u="sng" dirty="0"/>
              <a:t>защиты информационного объекта </a:t>
            </a:r>
            <a:r>
              <a:rPr lang="ru-RU" sz="2400" dirty="0" smtClean="0"/>
              <a:t>- противодействие </a:t>
            </a:r>
            <a:r>
              <a:rPr lang="ru-RU" sz="2400" dirty="0"/>
              <a:t>угрозам безопасности.</a:t>
            </a:r>
          </a:p>
          <a:p>
            <a:r>
              <a:rPr lang="ru-RU" sz="2400" b="1" u="sng" dirty="0"/>
              <a:t>Защищенный информационный объект </a:t>
            </a:r>
            <a:r>
              <a:rPr lang="ru-RU" sz="2400" dirty="0"/>
              <a:t>— это объект со средствами защиты, которые успешно и эффективно противостоят угрозам безопасности.</a:t>
            </a:r>
          </a:p>
          <a:p>
            <a:r>
              <a:rPr lang="ru-RU" sz="2400" b="1" u="sng" dirty="0"/>
              <a:t>Комплексная защита информационного объекта </a:t>
            </a:r>
            <a:r>
              <a:rPr lang="ru-RU" sz="2400" dirty="0"/>
              <a:t>(ИО) — совокупность методов и средств (правовых, организационных, физических, технических, программных).</a:t>
            </a:r>
          </a:p>
          <a:p>
            <a:r>
              <a:rPr lang="ru-RU" sz="2400" b="1" u="sng" dirty="0"/>
              <a:t>Политика безопасности </a:t>
            </a:r>
            <a:r>
              <a:rPr lang="ru-RU" sz="2400" dirty="0"/>
              <a:t>— совокупность норм, правил, рекомендаций, регламентирующих работу средств защиты ИО от заданного множества угроз безопасности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19689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4988"/>
            <a:ext cx="7406208" cy="1143000"/>
          </a:xfrm>
        </p:spPr>
        <p:txBody>
          <a:bodyPr/>
          <a:lstStyle/>
          <a:p>
            <a:r>
              <a:rPr lang="ru-RU" dirty="0"/>
              <a:t>Классификация </a:t>
            </a:r>
            <a:r>
              <a:rPr lang="ru-RU" dirty="0" err="1"/>
              <a:t>стеганографических</a:t>
            </a:r>
            <a:r>
              <a:rPr lang="ru-RU" dirty="0"/>
              <a:t> методов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243743"/>
            <a:ext cx="8398662" cy="492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9262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32405"/>
            <a:ext cx="7920880" cy="1143000"/>
          </a:xfrm>
        </p:spPr>
        <p:txBody>
          <a:bodyPr/>
          <a:lstStyle/>
          <a:p>
            <a:r>
              <a:rPr lang="ru-RU" dirty="0" smtClean="0"/>
              <a:t>Условия использования </a:t>
            </a:r>
            <a:r>
              <a:rPr lang="ru-RU" dirty="0"/>
              <a:t>методов компьютерной </a:t>
            </a:r>
            <a:r>
              <a:rPr lang="ru-RU" dirty="0" smtClean="0"/>
              <a:t>стеганографии: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2420888"/>
            <a:ext cx="8280920" cy="4437112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Противник </a:t>
            </a:r>
            <a:r>
              <a:rPr lang="ru-RU" dirty="0"/>
              <a:t>может иметь </a:t>
            </a:r>
            <a:r>
              <a:rPr lang="ru-RU" u="sng" dirty="0">
                <a:solidFill>
                  <a:schemeClr val="accent1"/>
                </a:solidFill>
              </a:rPr>
              <a:t>полное представление</a:t>
            </a:r>
            <a:r>
              <a:rPr lang="ru-RU" dirty="0"/>
              <a:t> о </a:t>
            </a:r>
            <a:r>
              <a:rPr lang="ru-RU" dirty="0" err="1"/>
              <a:t>стеганографической</a:t>
            </a:r>
            <a:r>
              <a:rPr lang="ru-RU" dirty="0"/>
              <a:t> системе и </a:t>
            </a:r>
            <a:r>
              <a:rPr lang="ru-RU" dirty="0" smtClean="0"/>
              <a:t>деталях </a:t>
            </a:r>
            <a:r>
              <a:rPr lang="ru-RU" dirty="0"/>
              <a:t>ее реализации.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Ключ</a:t>
            </a:r>
            <a:r>
              <a:rPr lang="ru-RU" dirty="0"/>
              <a:t>, с помощью которого можно установить факт </a:t>
            </a:r>
            <a:r>
              <a:rPr lang="ru-RU" dirty="0" smtClean="0"/>
              <a:t>присутствия </a:t>
            </a:r>
            <a:r>
              <a:rPr lang="ru-RU" dirty="0"/>
              <a:t>скрытого сообщения и его </a:t>
            </a:r>
            <a:r>
              <a:rPr lang="ru-RU" dirty="0" smtClean="0"/>
              <a:t>содержание – </a:t>
            </a:r>
            <a:r>
              <a:rPr lang="ru-RU" u="sng" dirty="0" smtClean="0">
                <a:solidFill>
                  <a:schemeClr val="accent1"/>
                </a:solidFill>
              </a:rPr>
              <a:t>противнику неизвестен</a:t>
            </a:r>
            <a:endParaRPr lang="ru-RU" u="sng" dirty="0">
              <a:solidFill>
                <a:schemeClr val="accent1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ru-RU" dirty="0"/>
              <a:t>противнику </a:t>
            </a:r>
            <a:r>
              <a:rPr lang="ru-RU" b="1" dirty="0" smtClean="0">
                <a:solidFill>
                  <a:schemeClr val="accent1"/>
                </a:solidFill>
              </a:rPr>
              <a:t>известен факт </a:t>
            </a:r>
            <a:r>
              <a:rPr lang="ru-RU" dirty="0"/>
              <a:t>существования скрытого сообщения, то </a:t>
            </a:r>
            <a:r>
              <a:rPr lang="ru-RU" u="sng" dirty="0" smtClean="0">
                <a:solidFill>
                  <a:schemeClr val="accent1"/>
                </a:solidFill>
              </a:rPr>
              <a:t>без ключа извлечь </a:t>
            </a:r>
            <a:r>
              <a:rPr lang="ru-RU" dirty="0"/>
              <a:t>подобные сообщения из других </a:t>
            </a:r>
            <a:r>
              <a:rPr lang="ru-RU" dirty="0" err="1"/>
              <a:t>стеганограмм</a:t>
            </a:r>
            <a:r>
              <a:rPr lang="ru-RU" dirty="0"/>
              <a:t> </a:t>
            </a:r>
            <a:r>
              <a:rPr lang="ru-RU" u="sng" dirty="0" smtClean="0">
                <a:solidFill>
                  <a:schemeClr val="accent1"/>
                </a:solidFill>
              </a:rPr>
              <a:t>невозможно</a:t>
            </a:r>
            <a:endParaRPr lang="ru-RU" u="sng" dirty="0">
              <a:solidFill>
                <a:schemeClr val="accent1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Потенциальный </a:t>
            </a:r>
            <a:r>
              <a:rPr lang="ru-RU" b="1" dirty="0">
                <a:solidFill>
                  <a:schemeClr val="accent1"/>
                </a:solidFill>
              </a:rPr>
              <a:t>противник</a:t>
            </a:r>
            <a:r>
              <a:rPr lang="ru-RU" dirty="0"/>
              <a:t> должен быть </a:t>
            </a:r>
            <a:r>
              <a:rPr lang="ru-RU" u="sng" dirty="0">
                <a:solidFill>
                  <a:schemeClr val="accent1"/>
                </a:solidFill>
              </a:rPr>
              <a:t>лишен каких-либо технических</a:t>
            </a:r>
            <a:r>
              <a:rPr lang="ru-RU" dirty="0"/>
              <a:t> и иных </a:t>
            </a:r>
            <a:r>
              <a:rPr lang="ru-RU" u="sng" dirty="0" smtClean="0">
                <a:solidFill>
                  <a:schemeClr val="accent1"/>
                </a:solidFill>
              </a:rPr>
              <a:t>преимуществ </a:t>
            </a:r>
            <a:r>
              <a:rPr lang="ru-RU" u="sng" dirty="0">
                <a:solidFill>
                  <a:schemeClr val="accent1"/>
                </a:solidFill>
              </a:rPr>
              <a:t>в распознавании </a:t>
            </a:r>
            <a:r>
              <a:rPr lang="ru-RU" dirty="0"/>
              <a:t>или раскрытии содержания тайных сообщений.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4703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8136904" cy="1143000"/>
          </a:xfrm>
        </p:spPr>
        <p:txBody>
          <a:bodyPr/>
          <a:lstStyle/>
          <a:p>
            <a:r>
              <a:rPr lang="ru-RU" dirty="0"/>
              <a:t>Классификация </a:t>
            </a:r>
            <a:r>
              <a:rPr lang="ru-RU" dirty="0" err="1"/>
              <a:t>стегосистем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33805907"/>
              </p:ext>
            </p:extLst>
          </p:nvPr>
        </p:nvGraphicFramePr>
        <p:xfrm>
          <a:off x="0" y="0"/>
          <a:ext cx="9144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38833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 err="1"/>
              <a:t>Безключевые</a:t>
            </a:r>
            <a:r>
              <a:rPr lang="ru-RU" dirty="0"/>
              <a:t> </a:t>
            </a:r>
            <a:r>
              <a:rPr lang="ru-RU" dirty="0" err="1"/>
              <a:t>стегосистемы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3568" y="1052736"/>
                <a:ext cx="7848872" cy="5490944"/>
              </a:xfrm>
            </p:spPr>
            <p:txBody>
              <a:bodyPr/>
              <a:lstStyle/>
              <a:p>
                <a:r>
                  <a:rPr lang="ru-RU" dirty="0"/>
                  <a:t>Совокупность </a:t>
                </a:r>
                <a:r>
                  <a:rPr lang="el-GR" b="1" dirty="0" smtClean="0">
                    <a:solidFill>
                      <a:schemeClr val="accent1"/>
                    </a:solidFill>
                  </a:rPr>
                  <a:t>Ξ</a:t>
                </a:r>
                <a:r>
                  <a:rPr lang="ru-RU" b="1" dirty="0" smtClean="0">
                    <a:solidFill>
                      <a:schemeClr val="accent1"/>
                    </a:solidFill>
                  </a:rPr>
                  <a:t>=&lt;C,М,D,E</a:t>
                </a:r>
                <a:r>
                  <a:rPr lang="ru-RU" b="1" dirty="0">
                    <a:solidFill>
                      <a:schemeClr val="accent1"/>
                    </a:solidFill>
                  </a:rPr>
                  <a:t>&gt;, </a:t>
                </a:r>
                <a:r>
                  <a:rPr lang="ru-RU" dirty="0" smtClean="0"/>
                  <a:t>где </a:t>
                </a:r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С</a:t>
                </a:r>
                <a:r>
                  <a:rPr lang="ru-RU" dirty="0" smtClean="0"/>
                  <a:t> </a:t>
                </a:r>
                <a:r>
                  <a:rPr lang="ru-RU" dirty="0"/>
                  <a:t>— множество возможных контейнеров; </a:t>
                </a:r>
                <a:endParaRPr lang="ru-RU" dirty="0" smtClean="0"/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М </a:t>
                </a:r>
                <a:r>
                  <a:rPr lang="ru-RU" dirty="0"/>
                  <a:t>— множество секретных сообщений, </a:t>
                </a:r>
                <a:endParaRPr lang="ru-RU" dirty="0" smtClean="0"/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|</a:t>
                </a:r>
                <a:r>
                  <a:rPr lang="ru-RU" b="1" dirty="0">
                    <a:solidFill>
                      <a:schemeClr val="accent1"/>
                    </a:solidFill>
                  </a:rPr>
                  <a:t>С|&gt;|М</a:t>
                </a:r>
                <a:r>
                  <a:rPr lang="ru-RU" b="1" dirty="0" smtClean="0">
                    <a:solidFill>
                      <a:schemeClr val="accent1"/>
                    </a:solidFill>
                  </a:rPr>
                  <a:t>|;</a:t>
                </a:r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E</a:t>
                </a:r>
                <a:r>
                  <a:rPr lang="ru-RU" b="1" dirty="0">
                    <a:solidFill>
                      <a:schemeClr val="accent1"/>
                    </a:solidFill>
                  </a:rPr>
                  <a:t>: </a:t>
                </a:r>
                <a:r>
                  <a:rPr lang="ru-RU" b="1" dirty="0" err="1">
                    <a:solidFill>
                      <a:schemeClr val="accent1"/>
                    </a:solidFill>
                  </a:rPr>
                  <a:t>CxM</a:t>
                </a:r>
                <a:r>
                  <a:rPr lang="ru-RU" b="1" dirty="0">
                    <a:solidFill>
                      <a:schemeClr val="accent1"/>
                    </a:solidFill>
                  </a:rPr>
                  <a:t>—&gt;С </a:t>
                </a:r>
                <a:r>
                  <a:rPr lang="ru-RU" b="1" dirty="0"/>
                  <a:t>и </a:t>
                </a:r>
                <a:r>
                  <a:rPr lang="ru-RU" b="1" dirty="0">
                    <a:solidFill>
                      <a:schemeClr val="accent1"/>
                    </a:solidFill>
                  </a:rPr>
                  <a:t>D: С—&gt;M </a:t>
                </a:r>
                <a:r>
                  <a:rPr lang="ru-RU" dirty="0"/>
                  <a:t>— функции </a:t>
                </a:r>
                <a:r>
                  <a:rPr lang="ru-RU" dirty="0" smtClean="0"/>
                  <a:t>сокрытия </a:t>
                </a:r>
                <a:r>
                  <a:rPr lang="ru-RU" dirty="0"/>
                  <a:t>и извлечения сообщения из контейнера, </a:t>
                </a:r>
                <a:endParaRPr lang="ru-RU" dirty="0" smtClean="0"/>
              </a:p>
              <a:p>
                <a:r>
                  <a:rPr lang="ru-RU" dirty="0" smtClean="0"/>
                  <a:t>причем </a:t>
                </a:r>
                <a:r>
                  <a:rPr lang="ru-RU" b="1" dirty="0">
                    <a:solidFill>
                      <a:schemeClr val="accent1"/>
                    </a:solidFill>
                  </a:rPr>
                  <a:t>D(E(</a:t>
                </a:r>
                <a:r>
                  <a:rPr lang="ru-RU" b="1" dirty="0" err="1">
                    <a:solidFill>
                      <a:schemeClr val="accent1"/>
                    </a:solidFill>
                  </a:rPr>
                  <a:t>c,m</a:t>
                </a:r>
                <a:r>
                  <a:rPr lang="ru-RU" b="1" dirty="0">
                    <a:solidFill>
                      <a:schemeClr val="accent1"/>
                    </a:solidFill>
                  </a:rPr>
                  <a:t>))=m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en-US" dirty="0" smtClean="0"/>
                  <a:t>m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ru-RU" dirty="0" smtClean="0"/>
                  <a:t>М </a:t>
                </a:r>
                <a:r>
                  <a:rPr lang="ru-RU" dirty="0"/>
                  <a:t>и </a:t>
                </a:r>
                <a:r>
                  <a:rPr lang="en-US" dirty="0" smtClean="0"/>
                  <a:t>c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ru-RU" dirty="0" smtClean="0"/>
                  <a:t>С</a:t>
                </a:r>
                <a:r>
                  <a:rPr lang="ru-RU" dirty="0"/>
                  <a:t>, </a:t>
                </a:r>
                <a:endParaRPr lang="en-US" dirty="0" smtClean="0"/>
              </a:p>
              <a:p>
                <a:r>
                  <a:rPr lang="ru-RU" dirty="0" smtClean="0"/>
                  <a:t>называется </a:t>
                </a:r>
                <a:r>
                  <a:rPr lang="ru-RU" b="1" u="sng" dirty="0" err="1">
                    <a:solidFill>
                      <a:schemeClr val="accent1"/>
                    </a:solidFill>
                  </a:rPr>
                  <a:t>безключевой</a:t>
                </a:r>
                <a:r>
                  <a:rPr lang="ru-RU" b="1" u="sng" dirty="0">
                    <a:solidFill>
                      <a:schemeClr val="accent1"/>
                    </a:solidFill>
                  </a:rPr>
                  <a:t> </a:t>
                </a:r>
                <a:r>
                  <a:rPr lang="ru-RU" b="1" u="sng" dirty="0" err="1">
                    <a:solidFill>
                      <a:schemeClr val="accent1"/>
                    </a:solidFill>
                  </a:rPr>
                  <a:t>стегосистемой</a:t>
                </a:r>
                <a:r>
                  <a:rPr lang="ru-RU" b="1" u="sng" dirty="0" smtClean="0">
                    <a:solidFill>
                      <a:schemeClr val="accent1"/>
                    </a:solidFill>
                  </a:rPr>
                  <a:t>.</a:t>
                </a:r>
                <a:endParaRPr lang="en-US" b="1" u="sng" dirty="0" smtClean="0">
                  <a:solidFill>
                    <a:schemeClr val="accent1"/>
                  </a:solidFill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</a:rPr>
                  <a:t>Б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езопасность </a:t>
                </a:r>
                <a:r>
                  <a:rPr lang="ru-RU" dirty="0" err="1">
                    <a:solidFill>
                      <a:schemeClr val="tx1"/>
                    </a:solidFill>
                  </a:rPr>
                  <a:t>безключевых</a:t>
                </a:r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</a:rPr>
                  <a:t>стегосистем</a:t>
                </a:r>
                <a:r>
                  <a:rPr lang="ru-RU" dirty="0">
                    <a:solidFill>
                      <a:schemeClr val="tx1"/>
                    </a:solidFill>
                  </a:rPr>
                  <a:t> основана на </a:t>
                </a:r>
                <a:r>
                  <a:rPr lang="ru-RU" u="sng" dirty="0">
                    <a:solidFill>
                      <a:schemeClr val="accent1"/>
                    </a:solidFill>
                  </a:rPr>
                  <a:t>секретности используемых </a:t>
                </a:r>
                <a:r>
                  <a:rPr lang="ru-RU" u="sng" dirty="0" err="1">
                    <a:solidFill>
                      <a:schemeClr val="accent1"/>
                    </a:solidFill>
                  </a:rPr>
                  <a:t>стеганографических</a:t>
                </a:r>
                <a:r>
                  <a:rPr lang="ru-RU" u="sng" dirty="0">
                    <a:solidFill>
                      <a:schemeClr val="accent1"/>
                    </a:solidFill>
                  </a:rPr>
                  <a:t> преобразований E и D. </a:t>
                </a:r>
                <a:endParaRPr lang="ru-RU" u="sng" dirty="0" smtClean="0">
                  <a:solidFill>
                    <a:schemeClr val="accent1"/>
                  </a:solidFill>
                </a:endParaRPr>
              </a:p>
              <a:p>
                <a:r>
                  <a:rPr lang="ru-RU" dirty="0" smtClean="0">
                    <a:solidFill>
                      <a:schemeClr val="tx1"/>
                    </a:solidFill>
                  </a:rPr>
                  <a:t>Это противоречит </a:t>
                </a:r>
                <a:r>
                  <a:rPr lang="ru-RU" dirty="0">
                    <a:solidFill>
                      <a:schemeClr val="tx1"/>
                    </a:solidFill>
                  </a:rPr>
                  <a:t>основному принципу </a:t>
                </a:r>
                <a:r>
                  <a:rPr lang="ru-RU" dirty="0" err="1">
                    <a:solidFill>
                      <a:schemeClr val="tx1"/>
                    </a:solidFill>
                  </a:rPr>
                  <a:t>Керкхоффса</a:t>
                </a:r>
                <a:r>
                  <a:rPr lang="ru-RU" dirty="0">
                    <a:solidFill>
                      <a:schemeClr val="tx1"/>
                    </a:solidFill>
                  </a:rPr>
                  <a:t> для систем защиты информации.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3568" y="1052736"/>
                <a:ext cx="7848872" cy="5490944"/>
              </a:xfrm>
              <a:blipFill rotWithShape="1">
                <a:blip r:embed="rId2"/>
                <a:stretch>
                  <a:fillRect l="-854" t="-2333" r="-10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9935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22527"/>
            <a:ext cx="6512511" cy="1143000"/>
          </a:xfrm>
        </p:spPr>
        <p:txBody>
          <a:bodyPr/>
          <a:lstStyle/>
          <a:p>
            <a:r>
              <a:rPr lang="ru-RU" dirty="0" err="1"/>
              <a:t>Стегосистемы</a:t>
            </a:r>
            <a:r>
              <a:rPr lang="ru-RU" dirty="0"/>
              <a:t> с секретным ключом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568950"/>
            <a:ext cx="8136904" cy="5274920"/>
          </a:xfrm>
        </p:spPr>
        <p:txBody>
          <a:bodyPr>
            <a:normAutofit/>
          </a:bodyPr>
          <a:lstStyle/>
          <a:p>
            <a:r>
              <a:rPr lang="ru-RU" dirty="0" err="1"/>
              <a:t>Стегосистемой</a:t>
            </a:r>
            <a:r>
              <a:rPr lang="ru-RU" dirty="0"/>
              <a:t> с секретным ключом называется </a:t>
            </a:r>
            <a:r>
              <a:rPr lang="ru-RU" dirty="0" smtClean="0"/>
              <a:t>совокупность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Ξ</a:t>
            </a:r>
            <a:r>
              <a:rPr lang="ru-RU" b="1" dirty="0">
                <a:solidFill>
                  <a:schemeClr val="accent1"/>
                </a:solidFill>
              </a:rPr>
              <a:t>=&lt;C,М,К,D,E&gt;,</a:t>
            </a:r>
          </a:p>
          <a:p>
            <a:r>
              <a:rPr lang="ru-RU" dirty="0"/>
              <a:t>где С — множество возможных контейнеров; </a:t>
            </a:r>
            <a:endParaRPr lang="ru-RU" dirty="0" smtClean="0"/>
          </a:p>
          <a:p>
            <a:r>
              <a:rPr lang="ru-RU" dirty="0" smtClean="0"/>
              <a:t>М </a:t>
            </a:r>
            <a:r>
              <a:rPr lang="ru-RU" dirty="0"/>
              <a:t>— множество секретных сообщений,</a:t>
            </a:r>
          </a:p>
          <a:p>
            <a:r>
              <a:rPr lang="ru-RU" dirty="0"/>
              <a:t>причем |C|≥|М</a:t>
            </a:r>
            <a:r>
              <a:rPr lang="ru-RU" dirty="0" smtClean="0"/>
              <a:t>|;</a:t>
            </a:r>
          </a:p>
          <a:p>
            <a:r>
              <a:rPr lang="ru-RU" dirty="0" smtClean="0"/>
              <a:t>К </a:t>
            </a:r>
            <a:r>
              <a:rPr lang="ru-RU" dirty="0"/>
              <a:t>— множество секретных ключей; </a:t>
            </a:r>
            <a:endParaRPr lang="ru-RU" dirty="0" smtClean="0"/>
          </a:p>
          <a:p>
            <a:r>
              <a:rPr lang="ru-RU" dirty="0" smtClean="0"/>
              <a:t>E</a:t>
            </a:r>
            <a:r>
              <a:rPr lang="en-US" dirty="0" smtClean="0"/>
              <a:t>k</a:t>
            </a:r>
            <a:r>
              <a:rPr lang="ru-RU" dirty="0" smtClean="0"/>
              <a:t>:C×M×К</a:t>
            </a:r>
            <a:r>
              <a:rPr lang="ru-RU" dirty="0"/>
              <a:t>→С и DК:C×К→M</a:t>
            </a:r>
          </a:p>
          <a:p>
            <a:r>
              <a:rPr lang="ru-RU" dirty="0"/>
              <a:t>— </a:t>
            </a:r>
            <a:r>
              <a:rPr lang="ru-RU" dirty="0" err="1"/>
              <a:t>стеганографические</a:t>
            </a:r>
            <a:r>
              <a:rPr lang="ru-RU" dirty="0"/>
              <a:t> преобразования со свойством </a:t>
            </a:r>
            <a:r>
              <a:rPr lang="ru-RU" b="1" dirty="0">
                <a:solidFill>
                  <a:schemeClr val="accent1"/>
                </a:solidFill>
              </a:rPr>
              <a:t>DК(EК(</a:t>
            </a:r>
            <a:r>
              <a:rPr lang="ru-RU" b="1" dirty="0" err="1">
                <a:solidFill>
                  <a:schemeClr val="accent1"/>
                </a:solidFill>
              </a:rPr>
              <a:t>c,m,k</a:t>
            </a:r>
            <a:r>
              <a:rPr lang="ru-RU" b="1" dirty="0">
                <a:solidFill>
                  <a:schemeClr val="accent1"/>
                </a:solidFill>
              </a:rPr>
              <a:t>),k)=m </a:t>
            </a:r>
            <a:r>
              <a:rPr lang="ru-RU" dirty="0"/>
              <a:t>для </a:t>
            </a:r>
            <a:r>
              <a:rPr lang="ru-RU" dirty="0" smtClean="0"/>
              <a:t>любых </a:t>
            </a:r>
            <a:r>
              <a:rPr lang="ru-RU" dirty="0" err="1" smtClean="0"/>
              <a:t>m</a:t>
            </a:r>
            <a:r>
              <a:rPr lang="ru-RU" dirty="0" err="1"/>
              <a:t>∈М</a:t>
            </a:r>
            <a:r>
              <a:rPr lang="ru-RU" dirty="0"/>
              <a:t>, </a:t>
            </a:r>
            <a:r>
              <a:rPr lang="ru-RU" dirty="0" err="1"/>
              <a:t>с∈С</a:t>
            </a:r>
            <a:r>
              <a:rPr lang="ru-RU" dirty="0"/>
              <a:t> и </a:t>
            </a:r>
            <a:r>
              <a:rPr lang="ru-RU" dirty="0" err="1"/>
              <a:t>k∈</a:t>
            </a:r>
            <a:r>
              <a:rPr lang="ru-RU" dirty="0" err="1" smtClean="0"/>
              <a:t>K</a:t>
            </a:r>
            <a:endParaRPr lang="ru-RU" dirty="0" smtClean="0"/>
          </a:p>
          <a:p>
            <a:r>
              <a:rPr lang="ru-RU" dirty="0"/>
              <a:t>Данный тип </a:t>
            </a:r>
            <a:r>
              <a:rPr lang="ru-RU" dirty="0" err="1"/>
              <a:t>стегосистем</a:t>
            </a:r>
            <a:r>
              <a:rPr lang="ru-RU" dirty="0"/>
              <a:t> предполагает </a:t>
            </a:r>
            <a:r>
              <a:rPr lang="ru-RU" u="sng" dirty="0">
                <a:solidFill>
                  <a:schemeClr val="accent1"/>
                </a:solidFill>
              </a:rPr>
              <a:t>наличие безопасного канала для обмена</a:t>
            </a:r>
            <a:r>
              <a:rPr lang="ru-RU" dirty="0"/>
              <a:t> </a:t>
            </a:r>
            <a:r>
              <a:rPr lang="ru-RU" dirty="0" err="1" smtClean="0"/>
              <a:t>стегоключами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98859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 err="1"/>
              <a:t>Стегосистемы</a:t>
            </a:r>
            <a:r>
              <a:rPr lang="ru-RU" dirty="0"/>
              <a:t> с открытым ключом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412776"/>
            <a:ext cx="8424936" cy="5445224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chemeClr val="accent1"/>
                </a:solidFill>
              </a:rPr>
              <a:t>Стегосистемой</a:t>
            </a:r>
            <a:r>
              <a:rPr lang="ru-RU" b="1" dirty="0">
                <a:solidFill>
                  <a:schemeClr val="accent1"/>
                </a:solidFill>
              </a:rPr>
              <a:t> с открытым ключом </a:t>
            </a:r>
            <a:r>
              <a:rPr lang="ru-RU" dirty="0"/>
              <a:t>называется совокупность </a:t>
            </a:r>
            <a:endParaRPr lang="en-US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Ξ</a:t>
            </a:r>
            <a:r>
              <a:rPr lang="ru-RU" b="1" dirty="0">
                <a:solidFill>
                  <a:schemeClr val="accent1"/>
                </a:solidFill>
              </a:rPr>
              <a:t>=&lt;C,М,К,D,E</a:t>
            </a:r>
            <a:r>
              <a:rPr lang="ru-RU" b="1" dirty="0" smtClean="0">
                <a:solidFill>
                  <a:schemeClr val="accent1"/>
                </a:solidFill>
              </a:rPr>
              <a:t>&gt;,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ru-RU" dirty="0" smtClean="0"/>
              <a:t>где </a:t>
            </a:r>
            <a:endParaRPr lang="en-US" dirty="0" smtClean="0"/>
          </a:p>
          <a:p>
            <a:r>
              <a:rPr lang="ru-RU" dirty="0" smtClean="0"/>
              <a:t>С </a:t>
            </a:r>
            <a:r>
              <a:rPr lang="ru-RU" dirty="0"/>
              <a:t>— множество возможных контейнеров; </a:t>
            </a:r>
            <a:endParaRPr lang="en-US" dirty="0" smtClean="0"/>
          </a:p>
          <a:p>
            <a:r>
              <a:rPr lang="ru-RU" dirty="0" smtClean="0"/>
              <a:t>М </a:t>
            </a:r>
            <a:r>
              <a:rPr lang="ru-RU" dirty="0"/>
              <a:t>— множество секретных сообщений,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|C</a:t>
            </a:r>
            <a:r>
              <a:rPr lang="ru-RU" b="1" dirty="0">
                <a:solidFill>
                  <a:schemeClr val="accent1"/>
                </a:solidFill>
              </a:rPr>
              <a:t>|≥|М|; </a:t>
            </a:r>
            <a:endParaRPr lang="en-US" b="1" dirty="0" smtClean="0">
              <a:solidFill>
                <a:schemeClr val="accent1"/>
              </a:solidFill>
            </a:endParaRPr>
          </a:p>
          <a:p>
            <a:r>
              <a:rPr lang="ru-RU" b="1" dirty="0" smtClean="0">
                <a:solidFill>
                  <a:schemeClr val="accent1"/>
                </a:solidFill>
              </a:rPr>
              <a:t>К</a:t>
            </a:r>
            <a:r>
              <a:rPr lang="ru-RU" b="1" dirty="0">
                <a:solidFill>
                  <a:schemeClr val="accent1"/>
                </a:solidFill>
              </a:rPr>
              <a:t>=(k1, k2) </a:t>
            </a:r>
            <a:r>
              <a:rPr lang="ru-RU" dirty="0"/>
              <a:t>— множество пар </a:t>
            </a:r>
            <a:r>
              <a:rPr lang="ru-RU" dirty="0" err="1"/>
              <a:t>стегоключей</a:t>
            </a:r>
            <a:r>
              <a:rPr lang="ru-RU" dirty="0"/>
              <a:t> (открытый ключ k1 </a:t>
            </a:r>
            <a:r>
              <a:rPr lang="ru-RU" dirty="0" smtClean="0"/>
              <a:t>используется </a:t>
            </a:r>
            <a:r>
              <a:rPr lang="ru-RU" dirty="0"/>
              <a:t>для сокрытия информации, а секретный k2 — для извлечения); </a:t>
            </a:r>
            <a:endParaRPr lang="en-US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E</a:t>
            </a:r>
            <a:r>
              <a:rPr lang="en-US" b="1" dirty="0" smtClean="0">
                <a:solidFill>
                  <a:schemeClr val="accent1"/>
                </a:solidFill>
              </a:rPr>
              <a:t>k</a:t>
            </a:r>
            <a:r>
              <a:rPr lang="ru-RU" b="1" dirty="0" smtClean="0">
                <a:solidFill>
                  <a:schemeClr val="accent1"/>
                </a:solidFill>
              </a:rPr>
              <a:t>:C×M×k1</a:t>
            </a:r>
            <a:r>
              <a:rPr lang="ru-RU" b="1" dirty="0">
                <a:solidFill>
                  <a:schemeClr val="accent1"/>
                </a:solidFill>
              </a:rPr>
              <a:t>→</a:t>
            </a:r>
            <a:r>
              <a:rPr lang="ru-RU" b="1" dirty="0" smtClean="0">
                <a:solidFill>
                  <a:schemeClr val="accent1"/>
                </a:solidFill>
              </a:rPr>
              <a:t>С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ru-RU" b="1" dirty="0" smtClean="0">
                <a:solidFill>
                  <a:schemeClr val="accent1"/>
                </a:solidFill>
              </a:rPr>
              <a:t>и D</a:t>
            </a:r>
            <a:r>
              <a:rPr lang="en-US" b="1" dirty="0" smtClean="0">
                <a:solidFill>
                  <a:schemeClr val="accent1"/>
                </a:solidFill>
              </a:rPr>
              <a:t>k</a:t>
            </a:r>
            <a:r>
              <a:rPr lang="ru-RU" b="1" dirty="0" smtClean="0">
                <a:solidFill>
                  <a:schemeClr val="accent1"/>
                </a:solidFill>
              </a:rPr>
              <a:t>:C×k2</a:t>
            </a:r>
            <a:r>
              <a:rPr lang="ru-RU" b="1" dirty="0">
                <a:solidFill>
                  <a:schemeClr val="accent1"/>
                </a:solidFill>
              </a:rPr>
              <a:t>→M </a:t>
            </a:r>
            <a:r>
              <a:rPr lang="ru-RU" dirty="0"/>
              <a:t>— </a:t>
            </a:r>
            <a:r>
              <a:rPr lang="ru-RU" dirty="0" err="1"/>
              <a:t>стеганографические</a:t>
            </a:r>
            <a:r>
              <a:rPr lang="ru-RU" dirty="0"/>
              <a:t> преобразования со свойством </a:t>
            </a:r>
            <a:endParaRPr lang="en-US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DК(E</a:t>
            </a:r>
            <a:r>
              <a:rPr lang="en-US" b="1" dirty="0" smtClean="0">
                <a:solidFill>
                  <a:schemeClr val="accent1"/>
                </a:solidFill>
              </a:rPr>
              <a:t>k</a:t>
            </a:r>
            <a:r>
              <a:rPr lang="ru-RU" b="1" dirty="0" smtClean="0">
                <a:solidFill>
                  <a:schemeClr val="accent1"/>
                </a:solidFill>
              </a:rPr>
              <a:t>(c,m,k1),k2</a:t>
            </a:r>
            <a:r>
              <a:rPr lang="ru-RU" b="1" dirty="0">
                <a:solidFill>
                  <a:schemeClr val="accent1"/>
                </a:solidFill>
              </a:rPr>
              <a:t>) = m </a:t>
            </a:r>
            <a:r>
              <a:rPr lang="ru-RU" dirty="0"/>
              <a:t>для любых </a:t>
            </a:r>
            <a:r>
              <a:rPr lang="ru-RU" dirty="0" err="1"/>
              <a:t>m∈М</a:t>
            </a:r>
            <a:r>
              <a:rPr lang="ru-RU" dirty="0"/>
              <a:t>, </a:t>
            </a:r>
            <a:r>
              <a:rPr lang="ru-RU" dirty="0" err="1"/>
              <a:t>с∈С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351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1143000"/>
          </a:xfrm>
        </p:spPr>
        <p:txBody>
          <a:bodyPr/>
          <a:lstStyle/>
          <a:p>
            <a:r>
              <a:rPr lang="ru-RU" dirty="0"/>
              <a:t>Смешанные </a:t>
            </a:r>
            <a:r>
              <a:rPr lang="ru-RU" dirty="0" err="1"/>
              <a:t>стегосистемы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908720"/>
            <a:ext cx="9144000" cy="5949280"/>
          </a:xfrm>
        </p:spPr>
        <p:txBody>
          <a:bodyPr>
            <a:noAutofit/>
          </a:bodyPr>
          <a:lstStyle/>
          <a:p>
            <a:r>
              <a:rPr lang="ru-RU" sz="2000" dirty="0"/>
              <a:t>В большинстве приложений </a:t>
            </a:r>
            <a:r>
              <a:rPr lang="ru-RU" sz="2000" u="sng" dirty="0">
                <a:solidFill>
                  <a:schemeClr val="accent1"/>
                </a:solidFill>
              </a:rPr>
              <a:t>более предпочтительными являются </a:t>
            </a:r>
            <a:r>
              <a:rPr lang="ru-RU" sz="2000" b="1" dirty="0" err="1">
                <a:solidFill>
                  <a:schemeClr val="accent1"/>
                </a:solidFill>
              </a:rPr>
              <a:t>безключевые</a:t>
            </a:r>
            <a:r>
              <a:rPr lang="ru-RU" sz="2000" b="1" dirty="0">
                <a:solidFill>
                  <a:schemeClr val="accent1"/>
                </a:solidFill>
              </a:rPr>
              <a:t> </a:t>
            </a:r>
            <a:r>
              <a:rPr lang="ru-RU" sz="2000" b="1" dirty="0" err="1" smtClean="0">
                <a:solidFill>
                  <a:schemeClr val="accent1"/>
                </a:solidFill>
              </a:rPr>
              <a:t>стегосистемы</a:t>
            </a:r>
            <a:r>
              <a:rPr lang="ru-RU" sz="2000" dirty="0"/>
              <a:t>, хотя такие системы могут быть сразу скомпрометированы в случае, если </a:t>
            </a:r>
            <a:r>
              <a:rPr lang="ru-RU" sz="2000" dirty="0" smtClean="0"/>
              <a:t>противник </a:t>
            </a:r>
            <a:r>
              <a:rPr lang="ru-RU" sz="2000" dirty="0"/>
              <a:t>узнает применяемое </a:t>
            </a:r>
            <a:r>
              <a:rPr lang="ru-RU" sz="2000" dirty="0" err="1"/>
              <a:t>стеганографическое</a:t>
            </a:r>
            <a:r>
              <a:rPr lang="ru-RU" sz="2000" dirty="0"/>
              <a:t> преобразование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r>
              <a:rPr lang="ru-RU" sz="2000" dirty="0" smtClean="0"/>
              <a:t>В </a:t>
            </a:r>
            <a:r>
              <a:rPr lang="ru-RU" sz="2000" dirty="0"/>
              <a:t>связи с этим </a:t>
            </a:r>
            <a:r>
              <a:rPr lang="ru-RU" sz="2000" b="1" dirty="0">
                <a:solidFill>
                  <a:schemeClr val="accent1"/>
                </a:solidFill>
              </a:rPr>
              <a:t>в </a:t>
            </a:r>
            <a:r>
              <a:rPr lang="ru-RU" sz="2000" b="1" dirty="0" err="1" smtClean="0">
                <a:solidFill>
                  <a:schemeClr val="accent1"/>
                </a:solidFill>
              </a:rPr>
              <a:t>безключевых</a:t>
            </a:r>
            <a:r>
              <a:rPr lang="ru-RU" sz="2000" b="1" dirty="0" smtClean="0">
                <a:solidFill>
                  <a:schemeClr val="accent1"/>
                </a:solidFill>
              </a:rPr>
              <a:t> </a:t>
            </a:r>
            <a:r>
              <a:rPr lang="ru-RU" sz="2000" b="1" dirty="0" err="1">
                <a:solidFill>
                  <a:schemeClr val="accent1"/>
                </a:solidFill>
              </a:rPr>
              <a:t>стегосистемах</a:t>
            </a:r>
            <a:r>
              <a:rPr lang="ru-RU" sz="2000" b="1" dirty="0">
                <a:solidFill>
                  <a:schemeClr val="accent1"/>
                </a:solidFill>
              </a:rPr>
              <a:t> </a:t>
            </a:r>
            <a:r>
              <a:rPr lang="ru-RU" sz="2000" dirty="0"/>
              <a:t>часто используют особенности криптографических систем </a:t>
            </a:r>
            <a:r>
              <a:rPr lang="ru-RU" sz="2000" dirty="0" smtClean="0"/>
              <a:t>с</a:t>
            </a:r>
            <a:r>
              <a:rPr lang="en-US" sz="2000" dirty="0" smtClean="0"/>
              <a:t> </a:t>
            </a:r>
            <a:r>
              <a:rPr lang="ru-RU" sz="2000" dirty="0" smtClean="0"/>
              <a:t>открытым </a:t>
            </a:r>
            <a:r>
              <a:rPr lang="ru-RU" sz="2000" dirty="0"/>
              <a:t>и (или) секретным ключом. </a:t>
            </a:r>
            <a:endParaRPr lang="ru-RU" sz="2000" dirty="0" smtClean="0"/>
          </a:p>
          <a:p>
            <a:endParaRPr lang="en-US" sz="20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429000"/>
            <a:ext cx="8935320" cy="33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527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52536" y="0"/>
            <a:ext cx="9396536" cy="1143000"/>
          </a:xfrm>
        </p:spPr>
        <p:txBody>
          <a:bodyPr/>
          <a:lstStyle/>
          <a:p>
            <a:r>
              <a:rPr lang="ru-RU" sz="3200" dirty="0" smtClean="0"/>
              <a:t>Пример</a:t>
            </a:r>
            <a:r>
              <a:rPr lang="ru-RU" sz="3200" dirty="0"/>
              <a:t>.</a:t>
            </a:r>
            <a:br>
              <a:rPr lang="ru-RU" sz="3200" dirty="0"/>
            </a:br>
            <a:r>
              <a:rPr lang="ru-RU" sz="3200" dirty="0" smtClean="0"/>
              <a:t>обмена </a:t>
            </a:r>
            <a:r>
              <a:rPr lang="ru-RU" sz="3200" dirty="0"/>
              <a:t>секретными </a:t>
            </a:r>
            <a:r>
              <a:rPr lang="ru-RU" sz="3200" dirty="0" smtClean="0"/>
              <a:t>ключами </a:t>
            </a:r>
            <a:r>
              <a:rPr lang="ru-RU" sz="3200" dirty="0" err="1" smtClean="0"/>
              <a:t>стегосистемы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96752"/>
            <a:ext cx="8424936" cy="5634113"/>
          </a:xfrm>
        </p:spPr>
        <p:txBody>
          <a:bodyPr>
            <a:normAutofit fontScale="85000" lnSpcReduction="20000"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генерирует случайную пару открытого и секретного ключа,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передает открытый ключ </a:t>
            </a:r>
            <a:r>
              <a:rPr lang="ru-RU" b="1" dirty="0">
                <a:solidFill>
                  <a:schemeClr val="accent1"/>
                </a:solidFill>
              </a:rPr>
              <a:t>В </a:t>
            </a:r>
            <a:r>
              <a:rPr lang="ru-RU" dirty="0"/>
              <a:t>по скрытому каналу, созданному </a:t>
            </a:r>
            <a:r>
              <a:rPr lang="ru-RU" dirty="0" err="1"/>
              <a:t>безключевой</a:t>
            </a:r>
            <a:r>
              <a:rPr lang="ru-RU" dirty="0"/>
              <a:t> системой.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В</a:t>
            </a:r>
            <a:r>
              <a:rPr lang="ru-RU" dirty="0" smtClean="0"/>
              <a:t> и </a:t>
            </a:r>
            <a:r>
              <a:rPr lang="ru-RU" b="1" dirty="0">
                <a:solidFill>
                  <a:schemeClr val="accent1"/>
                </a:solidFill>
              </a:rPr>
              <a:t>Противник</a:t>
            </a:r>
            <a:r>
              <a:rPr lang="ru-RU" dirty="0"/>
              <a:t>, ведущий наблюдение за каналом, не могут определить, какая информация передавалась в скрытом канале: ключ или же случайные биты.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В</a:t>
            </a:r>
            <a:r>
              <a:rPr lang="ru-RU" dirty="0" smtClean="0"/>
              <a:t> </a:t>
            </a:r>
            <a:r>
              <a:rPr lang="ru-RU" dirty="0"/>
              <a:t>может заподозрить, что </a:t>
            </a:r>
            <a:r>
              <a:rPr lang="ru-RU" dirty="0" err="1"/>
              <a:t>стеганограмма</a:t>
            </a:r>
            <a:r>
              <a:rPr lang="ru-RU" dirty="0"/>
              <a:t> от </a:t>
            </a:r>
            <a:r>
              <a:rPr lang="ru-RU" b="1" dirty="0">
                <a:solidFill>
                  <a:schemeClr val="accent1"/>
                </a:solidFill>
              </a:rPr>
              <a:t>А </a:t>
            </a:r>
            <a:r>
              <a:rPr lang="ru-RU" dirty="0"/>
              <a:t>может содержать ее открытый ключ и постарается его выделить.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В</a:t>
            </a:r>
            <a:r>
              <a:rPr lang="ru-RU" dirty="0" smtClean="0"/>
              <a:t> шифрует </a:t>
            </a:r>
            <a:r>
              <a:rPr lang="ru-RU" dirty="0"/>
              <a:t>с помощью выделенного ключа секретный </a:t>
            </a:r>
            <a:r>
              <a:rPr lang="ru-RU" dirty="0" err="1"/>
              <a:t>стегоключ</a:t>
            </a:r>
            <a:r>
              <a:rPr lang="ru-RU" dirty="0"/>
              <a:t>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, проводит сокрытие результата шифрования в контейнер и его передачу </a:t>
            </a:r>
            <a:r>
              <a:rPr lang="ru-RU" b="1" dirty="0">
                <a:solidFill>
                  <a:schemeClr val="accent1"/>
                </a:solidFill>
              </a:rPr>
              <a:t>А</a:t>
            </a:r>
            <a:r>
              <a:rPr lang="ru-RU" b="1" dirty="0" smtClean="0">
                <a:solidFill>
                  <a:schemeClr val="accent1"/>
                </a:solidFill>
              </a:rPr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Противник</a:t>
            </a:r>
            <a:r>
              <a:rPr lang="ru-RU" dirty="0" smtClean="0"/>
              <a:t> </a:t>
            </a:r>
            <a:r>
              <a:rPr lang="ru-RU" dirty="0"/>
              <a:t>может попытаться извлечь секретную информацию из </a:t>
            </a:r>
            <a:r>
              <a:rPr lang="ru-RU" dirty="0" err="1"/>
              <a:t>стеганограммы</a:t>
            </a:r>
            <a:r>
              <a:rPr lang="ru-RU" dirty="0"/>
              <a:t>, но получит только случайный </a:t>
            </a:r>
            <a:r>
              <a:rPr lang="ru-RU" dirty="0" err="1"/>
              <a:t>шифртекст</a:t>
            </a:r>
            <a:r>
              <a:rPr lang="ru-RU" dirty="0"/>
              <a:t>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извлекает из </a:t>
            </a:r>
            <a:r>
              <a:rPr lang="ru-RU" dirty="0" err="1"/>
              <a:t>стеганограммы</a:t>
            </a:r>
            <a:r>
              <a:rPr lang="ru-RU" dirty="0"/>
              <a:t> скрытую криптограмму и расшифровывает ее своим секретным ключом.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Таким </a:t>
            </a:r>
            <a:r>
              <a:rPr lang="ru-RU" dirty="0"/>
              <a:t>образом, стороны обменялись секретным </a:t>
            </a:r>
            <a:r>
              <a:rPr lang="ru-RU" dirty="0" err="1"/>
              <a:t>стегоключом</a:t>
            </a:r>
            <a:r>
              <a:rPr lang="ru-RU" dirty="0"/>
              <a:t>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 для совместного использования.</a:t>
            </a:r>
          </a:p>
          <a:p>
            <a:r>
              <a:rPr lang="ru-RU" dirty="0"/>
              <a:t>Отметим, что рассмотренная </a:t>
            </a:r>
            <a:r>
              <a:rPr lang="ru-RU" dirty="0" err="1"/>
              <a:t>стегосистема</a:t>
            </a:r>
            <a:r>
              <a:rPr lang="ru-RU" dirty="0"/>
              <a:t> не лишена недостатков и приведена лишь в качестве примера смешанной системы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23218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" y="0"/>
            <a:ext cx="9143999" cy="1143000"/>
          </a:xfrm>
        </p:spPr>
        <p:txBody>
          <a:bodyPr/>
          <a:lstStyle/>
          <a:p>
            <a:r>
              <a:rPr lang="ru-RU" dirty="0"/>
              <a:t>Классификация методов сокрытия информации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" y="1507938"/>
            <a:ext cx="7294642" cy="535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863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3536"/>
            <a:ext cx="6512511" cy="1143000"/>
          </a:xfrm>
        </p:spPr>
        <p:txBody>
          <a:bodyPr/>
          <a:lstStyle/>
          <a:p>
            <a:r>
              <a:rPr lang="ru-RU" dirty="0"/>
              <a:t>Текстовые </a:t>
            </a:r>
            <a:r>
              <a:rPr lang="ru-RU" dirty="0" err="1"/>
              <a:t>стеганографы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628800"/>
            <a:ext cx="8928992" cy="5246778"/>
          </a:xfrm>
        </p:spPr>
        <p:txBody>
          <a:bodyPr>
            <a:normAutofit/>
          </a:bodyPr>
          <a:lstStyle/>
          <a:p>
            <a:r>
              <a:rPr lang="ru-RU" dirty="0"/>
              <a:t>Современные </a:t>
            </a:r>
            <a:r>
              <a:rPr lang="ru-RU" b="1" dirty="0" err="1">
                <a:solidFill>
                  <a:schemeClr val="accent1"/>
                </a:solidFill>
              </a:rPr>
              <a:t>стеганографические</a:t>
            </a:r>
            <a:r>
              <a:rPr lang="ru-RU" b="1" dirty="0">
                <a:solidFill>
                  <a:schemeClr val="accent1"/>
                </a:solidFill>
              </a:rPr>
              <a:t> средства </a:t>
            </a:r>
            <a:r>
              <a:rPr lang="ru-RU" dirty="0"/>
              <a:t>обычно работают в </a:t>
            </a:r>
            <a:r>
              <a:rPr lang="ru-RU" dirty="0" smtClean="0"/>
              <a:t>информационных средах</a:t>
            </a:r>
            <a:r>
              <a:rPr lang="ru-RU" dirty="0"/>
              <a:t>, </a:t>
            </a:r>
            <a:r>
              <a:rPr lang="ru-RU" u="sng" dirty="0">
                <a:solidFill>
                  <a:schemeClr val="accent1"/>
                </a:solidFill>
              </a:rPr>
              <a:t>имеющих большую избыточность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отличие от информации, которая </a:t>
            </a:r>
            <a:r>
              <a:rPr lang="ru-RU" dirty="0" smtClean="0"/>
              <a:t>содержит много </a:t>
            </a:r>
            <a:r>
              <a:rPr lang="ru-RU" dirty="0"/>
              <a:t>шумовых данных (например, звук и изображение), </a:t>
            </a:r>
            <a:r>
              <a:rPr lang="ru-RU" b="1" dirty="0">
                <a:solidFill>
                  <a:schemeClr val="accent1"/>
                </a:solidFill>
              </a:rPr>
              <a:t>письменный текст </a:t>
            </a:r>
            <a:r>
              <a:rPr lang="ru-RU" u="sng" dirty="0" smtClean="0">
                <a:solidFill>
                  <a:schemeClr val="accent1"/>
                </a:solidFill>
              </a:rPr>
              <a:t>содержит малое </a:t>
            </a:r>
            <a:r>
              <a:rPr lang="ru-RU" u="sng" dirty="0">
                <a:solidFill>
                  <a:schemeClr val="accent1"/>
                </a:solidFill>
              </a:rPr>
              <a:t>количество избыточной инфо</a:t>
            </a:r>
            <a:r>
              <a:rPr lang="ru-RU" dirty="0"/>
              <a:t>рмации, которую можно использовать для </a:t>
            </a:r>
            <a:r>
              <a:rPr lang="ru-RU" dirty="0" smtClean="0"/>
              <a:t>сокрытия данных.</a:t>
            </a:r>
          </a:p>
          <a:p>
            <a:r>
              <a:rPr lang="ru-RU" dirty="0" smtClean="0"/>
              <a:t>Методы</a:t>
            </a:r>
            <a:r>
              <a:rPr lang="ru-RU" dirty="0"/>
              <a:t>, </a:t>
            </a:r>
            <a:r>
              <a:rPr lang="ru-RU" dirty="0" smtClean="0"/>
              <a:t>применяемые в </a:t>
            </a:r>
            <a:r>
              <a:rPr lang="ru-RU" dirty="0"/>
              <a:t>современных </a:t>
            </a:r>
            <a:r>
              <a:rPr lang="ru-RU" dirty="0" smtClean="0"/>
              <a:t>лингвистических </a:t>
            </a:r>
            <a:r>
              <a:rPr lang="ru-RU" dirty="0" err="1"/>
              <a:t>стеганографах</a:t>
            </a:r>
            <a:r>
              <a:rPr lang="ru-RU" dirty="0"/>
              <a:t>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• методы искажения формата текстового документа;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• синтаксические методы;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• семантические методы;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• методы генерации </a:t>
            </a:r>
            <a:r>
              <a:rPr lang="ru-RU" dirty="0" err="1"/>
              <a:t>стеганограмм</a:t>
            </a:r>
            <a:r>
              <a:rPr lang="ru-RU" dirty="0"/>
              <a:t> с помощью скрываемого сообщения.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74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52928" cy="1143000"/>
          </a:xfrm>
        </p:spPr>
        <p:txBody>
          <a:bodyPr/>
          <a:lstStyle/>
          <a:p>
            <a:r>
              <a:rPr lang="ru-RU" sz="4000" dirty="0" smtClean="0"/>
              <a:t>2.2	Классификация </a:t>
            </a:r>
            <a:r>
              <a:rPr lang="ru-RU" sz="4000" dirty="0"/>
              <a:t>угроз информационной безопасности.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7928732"/>
              </p:ext>
            </p:extLst>
          </p:nvPr>
        </p:nvGraphicFramePr>
        <p:xfrm>
          <a:off x="179511" y="2132856"/>
          <a:ext cx="8856985" cy="4725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34774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" y="14988"/>
            <a:ext cx="9139320" cy="1143000"/>
          </a:xfrm>
        </p:spPr>
        <p:txBody>
          <a:bodyPr/>
          <a:lstStyle/>
          <a:p>
            <a:r>
              <a:rPr lang="ru-RU" dirty="0"/>
              <a:t>Методы искажения формата текстового документа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628800"/>
            <a:ext cx="8424936" cy="5229200"/>
          </a:xfrm>
        </p:spPr>
        <p:txBody>
          <a:bodyPr>
            <a:normAutofit/>
          </a:bodyPr>
          <a:lstStyle/>
          <a:p>
            <a:r>
              <a:rPr lang="ru-RU" sz="2400" dirty="0"/>
              <a:t>Сокрытие данных путем изменения формата текстовых файлов обычно </a:t>
            </a:r>
            <a:r>
              <a:rPr lang="ru-RU" sz="2400" dirty="0" smtClean="0"/>
              <a:t>проводится так</a:t>
            </a:r>
            <a:r>
              <a:rPr lang="ru-RU" sz="2400" dirty="0"/>
              <a:t>, чтобы стандартные текстовые редакторы не смогли выявить признаков </a:t>
            </a:r>
            <a:r>
              <a:rPr lang="ru-RU" sz="2400" dirty="0" smtClean="0"/>
              <a:t>присутствия дополнительной информации.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ПРИМЕР: </a:t>
            </a:r>
            <a:r>
              <a:rPr lang="ru-RU" dirty="0" smtClean="0"/>
              <a:t>(Методы </a:t>
            </a:r>
            <a:r>
              <a:rPr lang="ru-RU" dirty="0"/>
              <a:t>манипулируют </a:t>
            </a:r>
            <a:r>
              <a:rPr lang="ru-RU" dirty="0" smtClean="0"/>
              <a:t>интервалами между </a:t>
            </a:r>
            <a:r>
              <a:rPr lang="ru-RU" dirty="0"/>
              <a:t>словами и предложениями или же пробелами в конце текстовых строк</a:t>
            </a:r>
            <a:r>
              <a:rPr lang="ru-RU" dirty="0" smtClean="0"/>
              <a:t>.)</a:t>
            </a:r>
          </a:p>
          <a:p>
            <a:r>
              <a:rPr lang="ru-RU" dirty="0"/>
              <a:t> Сокрытие тайного сообщения (в битовом представлении) можно проводить </a:t>
            </a:r>
            <a:r>
              <a:rPr lang="ru-RU" dirty="0" smtClean="0"/>
              <a:t>путем добавления </a:t>
            </a:r>
            <a:r>
              <a:rPr lang="ru-RU" dirty="0"/>
              <a:t>одного или двух символов пробела в конце предложений после </a:t>
            </a:r>
            <a:r>
              <a:rPr lang="ru-RU" dirty="0" smtClean="0"/>
              <a:t>символа конца: </a:t>
            </a:r>
            <a:r>
              <a:rPr lang="ru-RU" u="sng" dirty="0">
                <a:solidFill>
                  <a:schemeClr val="accent1"/>
                </a:solidFill>
              </a:rPr>
              <a:t>один дополнительный пробел кодирует значение бита “0”, а два </a:t>
            </a:r>
            <a:r>
              <a:rPr lang="ru-RU" u="sng" dirty="0" smtClean="0">
                <a:solidFill>
                  <a:schemeClr val="accent1"/>
                </a:solidFill>
              </a:rPr>
              <a:t>— “</a:t>
            </a:r>
            <a:r>
              <a:rPr lang="ru-RU" u="sng" dirty="0">
                <a:solidFill>
                  <a:schemeClr val="accent1"/>
                </a:solidFill>
              </a:rPr>
              <a:t>1”. </a:t>
            </a:r>
            <a:endParaRPr lang="ru-RU" u="sng" dirty="0" smtClean="0">
              <a:solidFill>
                <a:schemeClr val="accent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10369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1" y="5712571"/>
            <a:ext cx="8172400" cy="1143000"/>
          </a:xfrm>
        </p:spPr>
        <p:txBody>
          <a:bodyPr/>
          <a:lstStyle/>
          <a:p>
            <a:r>
              <a:rPr lang="ru-RU" sz="3600" dirty="0" smtClean="0"/>
              <a:t>Текстовые </a:t>
            </a:r>
            <a:r>
              <a:rPr lang="ru-RU" sz="3600" dirty="0" err="1" smtClean="0"/>
              <a:t>стеганографы</a:t>
            </a:r>
            <a:r>
              <a:rPr lang="ru-RU" sz="3600" dirty="0" smtClean="0"/>
              <a:t> Пример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54326" y="836712"/>
            <a:ext cx="8136904" cy="5058896"/>
          </a:xfrm>
        </p:spPr>
        <p:txBody>
          <a:bodyPr/>
          <a:lstStyle/>
          <a:p>
            <a:r>
              <a:rPr lang="ru-RU" dirty="0"/>
              <a:t>Кодировать секретные данные можно дополнительными пробелами в конце </a:t>
            </a:r>
            <a:r>
              <a:rPr lang="ru-RU" dirty="0" smtClean="0"/>
              <a:t>каждой строчки </a:t>
            </a:r>
            <a:r>
              <a:rPr lang="ru-RU" dirty="0"/>
              <a:t>текста (рис. 20.3): два бита кодируются одним пробелом, четыре — двумя, </a:t>
            </a:r>
            <a:r>
              <a:rPr lang="ru-RU" dirty="0" smtClean="0"/>
              <a:t>восемь </a:t>
            </a:r>
            <a:r>
              <a:rPr lang="ru-RU" dirty="0"/>
              <a:t>— тремя и т.д.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6912768" cy="1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1"/>
            <a:ext cx="7673237" cy="128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3809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24936" cy="1143000"/>
          </a:xfrm>
        </p:spPr>
        <p:txBody>
          <a:bodyPr/>
          <a:lstStyle/>
          <a:p>
            <a:r>
              <a:rPr lang="ru-RU" dirty="0"/>
              <a:t>Текстовые </a:t>
            </a:r>
            <a:r>
              <a:rPr lang="ru-RU" dirty="0" err="1"/>
              <a:t>стеганографы</a:t>
            </a:r>
            <a:r>
              <a:rPr lang="ru-RU" dirty="0"/>
              <a:t> Пример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8686254" cy="124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1916832"/>
            <a:ext cx="864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ru-RU" sz="2000" dirty="0"/>
              <a:t>Еще один метод сокрытия данных с помощью пробелов манипулирует с текстами, которые выровнены с обеих сторон. </a:t>
            </a:r>
            <a:endParaRPr lang="ru-RU" sz="200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ru-RU" sz="2000" dirty="0" smtClean="0"/>
              <a:t>В </a:t>
            </a:r>
            <a:r>
              <a:rPr lang="ru-RU" sz="2000" dirty="0"/>
              <a:t>этом методе данные кодируются путем </a:t>
            </a:r>
            <a:r>
              <a:rPr lang="ru-RU" sz="2000" dirty="0" smtClean="0"/>
              <a:t>управляемого </a:t>
            </a:r>
            <a:r>
              <a:rPr lang="ru-RU" sz="2000" dirty="0"/>
              <a:t>выбора мест для размещения дополнительных символов пробела. </a:t>
            </a:r>
            <a:endParaRPr lang="ru-RU" sz="200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ru-RU" sz="2000" dirty="0" smtClean="0"/>
              <a:t>Один </a:t>
            </a:r>
            <a:r>
              <a:rPr lang="ru-RU" sz="2000" dirty="0"/>
              <a:t>символ </a:t>
            </a:r>
            <a:r>
              <a:rPr lang="ru-RU" sz="2000" dirty="0" smtClean="0"/>
              <a:t>между </a:t>
            </a:r>
            <a:r>
              <a:rPr lang="ru-RU" sz="2000" dirty="0"/>
              <a:t>словами интерпретируется как 0, а два — как 1. Метод позволяет встраивать </a:t>
            </a:r>
            <a:r>
              <a:rPr lang="ru-RU" sz="2000" dirty="0" smtClean="0"/>
              <a:t>несколько </a:t>
            </a:r>
            <a:r>
              <a:rPr lang="ru-RU" sz="2000" dirty="0"/>
              <a:t>бит скрытой информации в каждую строку </a:t>
            </a:r>
            <a:r>
              <a:rPr lang="ru-RU" sz="2000" dirty="0" smtClean="0"/>
              <a:t>текста</a:t>
            </a:r>
          </a:p>
          <a:p>
            <a:r>
              <a:rPr lang="ru-RU" sz="2000" b="1" dirty="0">
                <a:solidFill>
                  <a:schemeClr val="accent1"/>
                </a:solidFill>
              </a:rPr>
              <a:t>Пример сокрытия битового сообщения 0110=100011010110</a:t>
            </a:r>
          </a:p>
        </p:txBody>
      </p:sp>
    </p:spTree>
    <p:extLst>
      <p:ext uri="{BB962C8B-B14F-4D97-AF65-F5344CB8AC3E}">
        <p14:creationId xmlns:p14="http://schemas.microsoft.com/office/powerpoint/2010/main" val="3982953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5" y="4509120"/>
            <a:ext cx="6876256" cy="1359024"/>
          </a:xfrm>
        </p:spPr>
        <p:txBody>
          <a:bodyPr/>
          <a:lstStyle/>
          <a:p>
            <a:r>
              <a:rPr lang="ru-RU" dirty="0" smtClean="0"/>
              <a:t>Текстовые </a:t>
            </a:r>
            <a:r>
              <a:rPr lang="ru-RU" dirty="0" err="1" smtClean="0"/>
              <a:t>стеганографы</a:t>
            </a:r>
            <a:r>
              <a:rPr lang="ru-RU" dirty="0" smtClean="0"/>
              <a:t>. 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96233" y="254538"/>
            <a:ext cx="8640960" cy="439248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Поскольку текст часто выравнивается по ширине листа, не каждый промежуток </a:t>
            </a:r>
            <a:r>
              <a:rPr lang="ru-RU" dirty="0" smtClean="0"/>
              <a:t>между </a:t>
            </a:r>
            <a:r>
              <a:rPr lang="ru-RU" dirty="0"/>
              <a:t>словами может использоваться для кодирования скрытых данных. 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того чтобы определить, в каком из промежутков между словами спрятана информация, а какие </a:t>
            </a:r>
            <a:r>
              <a:rPr lang="ru-RU" dirty="0" smtClean="0"/>
              <a:t>промежутки </a:t>
            </a:r>
            <a:r>
              <a:rPr lang="ru-RU" dirty="0"/>
              <a:t>являются частью оригинального текста, используется следующий метод </a:t>
            </a:r>
            <a:r>
              <a:rPr lang="ru-RU" dirty="0" smtClean="0"/>
              <a:t>декодирования</a:t>
            </a:r>
            <a:r>
              <a:rPr lang="ru-RU" dirty="0"/>
              <a:t>: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Битовая </a:t>
            </a:r>
            <a:r>
              <a:rPr lang="ru-RU" dirty="0"/>
              <a:t>строка, которая извлекается из </a:t>
            </a:r>
            <a:r>
              <a:rPr lang="ru-RU" dirty="0" err="1"/>
              <a:t>стеганограммы</a:t>
            </a:r>
            <a:r>
              <a:rPr lang="ru-RU" dirty="0"/>
              <a:t>, разбивается на пары.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Пара </a:t>
            </a:r>
            <a:r>
              <a:rPr lang="ru-RU" dirty="0"/>
              <a:t>бит 01 интерпретируется как </a:t>
            </a:r>
            <a:r>
              <a:rPr lang="ru-RU" dirty="0" smtClean="0"/>
              <a:t>1; </a:t>
            </a:r>
            <a:r>
              <a:rPr lang="ru-RU" dirty="0"/>
              <a:t>пара 10 — как 0 ; а биты 00 и 11 являются </a:t>
            </a:r>
            <a:r>
              <a:rPr lang="ru-RU" dirty="0" smtClean="0"/>
              <a:t>пустыми</a:t>
            </a:r>
            <a:r>
              <a:rPr lang="ru-RU" dirty="0"/>
              <a:t>, т. е. такими, которые не несут никакой информации.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Например</a:t>
            </a:r>
            <a:r>
              <a:rPr lang="ru-RU" dirty="0"/>
              <a:t>, битовое сообщение 1000101101 сокращается до 001 , а строка 110011 — будет пустой.</a:t>
            </a:r>
          </a:p>
        </p:txBody>
      </p:sp>
    </p:spTree>
    <p:extLst>
      <p:ext uri="{BB962C8B-B14F-4D97-AF65-F5344CB8AC3E}">
        <p14:creationId xmlns:p14="http://schemas.microsoft.com/office/powerpoint/2010/main" val="7068783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7992888" cy="1143000"/>
          </a:xfrm>
        </p:spPr>
        <p:txBody>
          <a:bodyPr/>
          <a:lstStyle/>
          <a:p>
            <a:r>
              <a:rPr lang="ru-RU" dirty="0" smtClean="0"/>
              <a:t>Текст, </a:t>
            </a:r>
            <a:r>
              <a:rPr lang="ru-RU" dirty="0"/>
              <a:t>как двоичное изображение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704856" cy="275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085184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Сокрытие </a:t>
            </a:r>
            <a:r>
              <a:rPr lang="ru-RU" sz="2400" dirty="0"/>
              <a:t>данных происходит путем выбора местоположения строк в документе, которые сдвигаются вверх или вниз в соответствии с битами скрываемых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36756410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548680"/>
            <a:ext cx="6512511" cy="1143000"/>
          </a:xfrm>
        </p:spPr>
        <p:txBody>
          <a:bodyPr/>
          <a:lstStyle/>
          <a:p>
            <a:r>
              <a:rPr lang="ru-RU" dirty="0" smtClean="0"/>
              <a:t>Недостаток текстовых методов: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27584" y="2708920"/>
            <a:ext cx="7344816" cy="1728192"/>
          </a:xfrm>
        </p:spPr>
        <p:txBody>
          <a:bodyPr/>
          <a:lstStyle/>
          <a:p>
            <a:r>
              <a:rPr lang="ru-RU" dirty="0"/>
              <a:t>Любая обработка текста редактором, его печать или перевод в другой формат (HTML, </a:t>
            </a:r>
            <a:r>
              <a:rPr lang="ru-RU" dirty="0" err="1"/>
              <a:t>PostScript</a:t>
            </a:r>
            <a:r>
              <a:rPr lang="ru-RU" dirty="0"/>
              <a:t>, PDF или RTF) может изменить расположение пробелов и уничтожить скрытый текст. </a:t>
            </a:r>
          </a:p>
        </p:txBody>
      </p:sp>
    </p:spTree>
    <p:extLst>
      <p:ext uri="{BB962C8B-B14F-4D97-AF65-F5344CB8AC3E}">
        <p14:creationId xmlns:p14="http://schemas.microsoft.com/office/powerpoint/2010/main" val="30150424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550224" cy="1143000"/>
          </a:xfrm>
        </p:spPr>
        <p:txBody>
          <a:bodyPr/>
          <a:lstStyle/>
          <a:p>
            <a:r>
              <a:rPr lang="ru-RU" dirty="0"/>
              <a:t>Синтаксические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412776"/>
            <a:ext cx="8064896" cy="5202912"/>
          </a:xfrm>
        </p:spPr>
        <p:txBody>
          <a:bodyPr/>
          <a:lstStyle/>
          <a:p>
            <a:r>
              <a:rPr lang="ru-RU" dirty="0"/>
              <a:t>К синтаксическим методам лингвистической стеганографии относятся методы </a:t>
            </a:r>
            <a:r>
              <a:rPr lang="ru-RU" dirty="0" smtClean="0"/>
              <a:t>изменения </a:t>
            </a:r>
            <a:r>
              <a:rPr lang="ru-RU" dirty="0"/>
              <a:t>пунктуации и методы изменения стиля и структуры текста</a:t>
            </a:r>
            <a:r>
              <a:rPr lang="ru-RU" dirty="0" smtClean="0"/>
              <a:t>.</a:t>
            </a:r>
          </a:p>
          <a:p>
            <a:r>
              <a:rPr lang="ru-RU" b="1" dirty="0">
                <a:solidFill>
                  <a:schemeClr val="accent1"/>
                </a:solidFill>
              </a:rPr>
              <a:t>“хлеб, масло и молоко” и “</a:t>
            </a:r>
            <a:r>
              <a:rPr lang="ru-RU" b="1" dirty="0" smtClean="0">
                <a:solidFill>
                  <a:schemeClr val="accent1"/>
                </a:solidFill>
              </a:rPr>
              <a:t>хлеб</a:t>
            </a:r>
            <a:r>
              <a:rPr lang="ru-RU" b="1" dirty="0">
                <a:solidFill>
                  <a:schemeClr val="accent1"/>
                </a:solidFill>
              </a:rPr>
              <a:t>, масло, молоко</a:t>
            </a:r>
            <a:r>
              <a:rPr lang="ru-RU" b="1" dirty="0" smtClean="0">
                <a:solidFill>
                  <a:schemeClr val="accent1"/>
                </a:solidFill>
              </a:rPr>
              <a:t>”</a:t>
            </a:r>
          </a:p>
          <a:p>
            <a:r>
              <a:rPr lang="ru-RU" b="1" dirty="0">
                <a:solidFill>
                  <a:schemeClr val="accent1"/>
                </a:solidFill>
              </a:rPr>
              <a:t>если </a:t>
            </a:r>
            <a:r>
              <a:rPr lang="ru-RU" b="1" dirty="0" smtClean="0">
                <a:solidFill>
                  <a:schemeClr val="accent1"/>
                </a:solidFill>
              </a:rPr>
              <a:t>появляется </a:t>
            </a:r>
            <a:r>
              <a:rPr lang="ru-RU" b="1" dirty="0">
                <a:solidFill>
                  <a:schemeClr val="accent1"/>
                </a:solidFill>
              </a:rPr>
              <a:t>форма перечисления с союзом "и", то кодируется 1, иначе — 0. </a:t>
            </a:r>
            <a:endParaRPr lang="ru-RU" b="1" dirty="0" smtClean="0">
              <a:solidFill>
                <a:schemeClr val="accent1"/>
              </a:solidFill>
            </a:endParaRPr>
          </a:p>
          <a:p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048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8879"/>
            <a:ext cx="7190184" cy="1143000"/>
          </a:xfrm>
        </p:spPr>
        <p:txBody>
          <a:bodyPr/>
          <a:lstStyle/>
          <a:p>
            <a:r>
              <a:rPr lang="ru-RU" dirty="0"/>
              <a:t>Семантические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628800"/>
            <a:ext cx="7848872" cy="4986888"/>
          </a:xfrm>
        </p:spPr>
        <p:txBody>
          <a:bodyPr/>
          <a:lstStyle/>
          <a:p>
            <a:r>
              <a:rPr lang="ru-RU" dirty="0" smtClean="0"/>
              <a:t>Сокрытие </a:t>
            </a:r>
            <a:r>
              <a:rPr lang="ru-RU" dirty="0"/>
              <a:t>данных реализуется путем непосредственной замены слов. </a:t>
            </a:r>
            <a:endParaRPr lang="ru-RU" dirty="0" smtClean="0"/>
          </a:p>
          <a:p>
            <a:r>
              <a:rPr lang="ru-RU" dirty="0" smtClean="0"/>
              <a:t>Для такой </a:t>
            </a:r>
            <a:r>
              <a:rPr lang="ru-RU" dirty="0"/>
              <a:t>замены необходимы таблицы синонимов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27664"/>
              </p:ext>
            </p:extLst>
          </p:nvPr>
        </p:nvGraphicFramePr>
        <p:xfrm>
          <a:off x="1619672" y="2996952"/>
          <a:ext cx="5904656" cy="2103120"/>
        </p:xfrm>
        <a:graphic>
          <a:graphicData uri="http://schemas.openxmlformats.org/drawingml/2006/table">
            <a:tbl>
              <a:tblPr/>
              <a:tblGrid>
                <a:gridCol w="2360203"/>
                <a:gridCol w="3544453"/>
              </a:tblGrid>
              <a:tr h="3461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след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отпечаток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дыра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отверстие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оборона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защита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овация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аплодисменты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6224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80920" cy="1143000"/>
          </a:xfrm>
        </p:spPr>
        <p:txBody>
          <a:bodyPr/>
          <a:lstStyle/>
          <a:p>
            <a:r>
              <a:rPr lang="ru-RU" dirty="0"/>
              <a:t>Пример работы семантической </a:t>
            </a:r>
            <a:r>
              <a:rPr lang="ru-RU" dirty="0" err="1"/>
              <a:t>стегосистемы</a:t>
            </a:r>
            <a:r>
              <a:rPr lang="ru-RU" dirty="0"/>
              <a:t> </a:t>
            </a:r>
            <a:r>
              <a:rPr lang="ru-RU" dirty="0" err="1"/>
              <a:t>SubiText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8" y="3140968"/>
            <a:ext cx="9051726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4476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468"/>
            <a:ext cx="7550224" cy="1143000"/>
          </a:xfrm>
        </p:spPr>
        <p:txBody>
          <a:bodyPr/>
          <a:lstStyle/>
          <a:p>
            <a:r>
              <a:rPr lang="ru-RU" dirty="0"/>
              <a:t>Сокрытие данных в изображении и видео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619869"/>
            <a:ext cx="8424936" cy="5229200"/>
          </a:xfrm>
        </p:spPr>
        <p:txBody>
          <a:bodyPr>
            <a:normAutofit/>
          </a:bodyPr>
          <a:lstStyle/>
          <a:p>
            <a:r>
              <a:rPr lang="ru-RU" dirty="0"/>
              <a:t>Визуальная </a:t>
            </a:r>
            <a:r>
              <a:rPr lang="ru-RU" dirty="0" smtClean="0"/>
              <a:t>среда (цифровые </a:t>
            </a:r>
            <a:r>
              <a:rPr lang="ru-RU" dirty="0"/>
              <a:t>изображения и видео) обладают большой избыточностью различной </a:t>
            </a:r>
            <a:r>
              <a:rPr lang="ru-RU" dirty="0" smtClean="0"/>
              <a:t>природы</a:t>
            </a:r>
            <a:r>
              <a:rPr lang="ru-RU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chemeClr val="accent1"/>
                </a:solidFill>
              </a:rPr>
              <a:t>кодовой </a:t>
            </a:r>
            <a:r>
              <a:rPr lang="ru-RU" b="1" dirty="0">
                <a:solidFill>
                  <a:schemeClr val="accent1"/>
                </a:solidFill>
              </a:rPr>
              <a:t>избыточностью</a:t>
            </a:r>
            <a:r>
              <a:rPr lang="ru-RU" dirty="0"/>
              <a:t>, возникающей при неоптимальном описании изображения;</a:t>
            </a:r>
          </a:p>
          <a:p>
            <a:pPr>
              <a:buFont typeface="Wingdings" pitchFamily="2" charset="2"/>
              <a:buChar char="Ø"/>
            </a:pPr>
            <a:r>
              <a:rPr lang="ru-RU" b="1" dirty="0" err="1" smtClean="0">
                <a:solidFill>
                  <a:schemeClr val="accent1"/>
                </a:solidFill>
              </a:rPr>
              <a:t>межпиксельной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избыточностью</a:t>
            </a:r>
            <a:r>
              <a:rPr lang="ru-RU" dirty="0"/>
              <a:t>, которая обусловлена наличием сильной </a:t>
            </a:r>
            <a:r>
              <a:rPr lang="ru-RU" dirty="0" smtClean="0"/>
              <a:t>корреляционной </a:t>
            </a:r>
            <a:r>
              <a:rPr lang="ru-RU" dirty="0"/>
              <a:t>зависимостью между пикселями реального изображения;</a:t>
            </a:r>
          </a:p>
          <a:p>
            <a:pPr>
              <a:buFont typeface="Wingdings" pitchFamily="2" charset="2"/>
              <a:buChar char="Ø"/>
            </a:pPr>
            <a:r>
              <a:rPr lang="ru-RU" b="1" dirty="0" err="1" smtClean="0">
                <a:solidFill>
                  <a:schemeClr val="accent1"/>
                </a:solidFill>
              </a:rPr>
              <a:t>психовизуальной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зависимостью</a:t>
            </a:r>
            <a:r>
              <a:rPr lang="ru-RU" dirty="0"/>
              <a:t>, возникающей из-за того, что орган зрения </a:t>
            </a:r>
            <a:r>
              <a:rPr lang="ru-RU" dirty="0" smtClean="0"/>
              <a:t>человека не </a:t>
            </a:r>
            <a:r>
              <a:rPr lang="ru-RU" dirty="0"/>
              <a:t>адаптирован для точного восприятия изображения пиксель за пикселем и </a:t>
            </a:r>
            <a:r>
              <a:rPr lang="ru-RU" dirty="0" smtClean="0"/>
              <a:t>воспринимает </a:t>
            </a:r>
            <a:r>
              <a:rPr lang="ru-RU" dirty="0"/>
              <a:t>каждый участок с различной чувствительностью.</a:t>
            </a:r>
          </a:p>
        </p:txBody>
      </p:sp>
    </p:spTree>
    <p:extLst>
      <p:ext uri="{BB962C8B-B14F-4D97-AF65-F5344CB8AC3E}">
        <p14:creationId xmlns:p14="http://schemas.microsoft.com/office/powerpoint/2010/main" val="1263790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476672"/>
            <a:ext cx="6512511" cy="1143000"/>
          </a:xfrm>
        </p:spPr>
        <p:txBody>
          <a:bodyPr/>
          <a:lstStyle/>
          <a:p>
            <a:r>
              <a:rPr lang="ru-RU" dirty="0"/>
              <a:t>Случайные угрозы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700808"/>
            <a:ext cx="8352928" cy="4608512"/>
          </a:xfrm>
        </p:spPr>
        <p:txBody>
          <a:bodyPr>
            <a:normAutofit/>
          </a:bodyPr>
          <a:lstStyle/>
          <a:p>
            <a:r>
              <a:rPr lang="ru-RU" sz="2800" dirty="0"/>
              <a:t>Случайные угрозы обусловлены недостаточной надежностью аппаратуры и программных продуктов, недопустимым уровнем внешних воздействий, ошибками персонала. </a:t>
            </a:r>
            <a:endParaRPr lang="ru-RU" sz="2800" dirty="0" smtClean="0"/>
          </a:p>
          <a:p>
            <a:r>
              <a:rPr lang="ru-RU" sz="2800" dirty="0" smtClean="0"/>
              <a:t>Методы </a:t>
            </a:r>
            <a:r>
              <a:rPr lang="ru-RU" sz="2800" dirty="0"/>
              <a:t>оценки воздействия этих угроз рассматриваются в других дисциплинах (теории надежности, программировании, инженерной психологии и т. д.).</a:t>
            </a:r>
          </a:p>
        </p:txBody>
      </p:sp>
    </p:spTree>
    <p:extLst>
      <p:ext uri="{BB962C8B-B14F-4D97-AF65-F5344CB8AC3E}">
        <p14:creationId xmlns:p14="http://schemas.microsoft.com/office/powerpoint/2010/main" val="6548657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7846"/>
            <a:ext cx="9143999" cy="1143000"/>
          </a:xfrm>
        </p:spPr>
        <p:txBody>
          <a:bodyPr/>
          <a:lstStyle/>
          <a:p>
            <a:pPr algn="ctr"/>
            <a:r>
              <a:rPr lang="ru-RU" sz="4000" dirty="0" smtClean="0"/>
              <a:t>Классификация методов </a:t>
            </a:r>
            <a:r>
              <a:rPr lang="ru-RU" sz="4000" dirty="0"/>
              <a:t>сокрытия информации в</a:t>
            </a:r>
            <a:br>
              <a:rPr lang="ru-RU" sz="4000" dirty="0"/>
            </a:br>
            <a:r>
              <a:rPr lang="ru-RU" sz="4000" dirty="0"/>
              <a:t>цифровых изображениях и видео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2060848"/>
            <a:ext cx="7992888" cy="477378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3200" dirty="0"/>
              <a:t>методы замены во временной (пространственной) области;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методы </a:t>
            </a:r>
            <a:r>
              <a:rPr lang="ru-RU" sz="3200" dirty="0"/>
              <a:t>сокрытия в частотной области изображения;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широкополосные </a:t>
            </a:r>
            <a:r>
              <a:rPr lang="ru-RU" sz="3200" dirty="0"/>
              <a:t>методы;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статистические </a:t>
            </a:r>
            <a:r>
              <a:rPr lang="ru-RU" sz="3200" dirty="0"/>
              <a:t>методы;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методы </a:t>
            </a:r>
            <a:r>
              <a:rPr lang="ru-RU" sz="3200" dirty="0"/>
              <a:t>искажения;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структурные </a:t>
            </a:r>
            <a:r>
              <a:rPr lang="ru-RU" sz="3200" dirty="0"/>
              <a:t>методы.</a:t>
            </a:r>
          </a:p>
        </p:txBody>
      </p:sp>
    </p:spTree>
    <p:extLst>
      <p:ext uri="{BB962C8B-B14F-4D97-AF65-F5344CB8AC3E}">
        <p14:creationId xmlns:p14="http://schemas.microsoft.com/office/powerpoint/2010/main" val="8048391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6868" y="332656"/>
            <a:ext cx="7910264" cy="1143000"/>
          </a:xfrm>
        </p:spPr>
        <p:txBody>
          <a:bodyPr/>
          <a:lstStyle/>
          <a:p>
            <a:r>
              <a:rPr lang="ru-RU" dirty="0" smtClean="0"/>
              <a:t>Структурная схема типичной </a:t>
            </a:r>
            <a:r>
              <a:rPr lang="ru-RU" dirty="0" err="1" smtClean="0"/>
              <a:t>стегосистемы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864096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8042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7" y="11468"/>
            <a:ext cx="9136193" cy="1143000"/>
          </a:xfrm>
        </p:spPr>
        <p:txBody>
          <a:bodyPr/>
          <a:lstStyle/>
          <a:p>
            <a:r>
              <a:rPr lang="ru-RU" dirty="0" smtClean="0"/>
              <a:t>Методы </a:t>
            </a:r>
            <a:r>
              <a:rPr lang="ru-RU" dirty="0"/>
              <a:t>замены во временной (пространственной) области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2276872"/>
            <a:ext cx="8208912" cy="441082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Наиболее распространенным методом этого класса является </a:t>
            </a:r>
            <a:r>
              <a:rPr lang="ru-RU" b="1" dirty="0">
                <a:solidFill>
                  <a:schemeClr val="accent1"/>
                </a:solidFill>
              </a:rPr>
              <a:t>метод замены </a:t>
            </a:r>
            <a:r>
              <a:rPr lang="ru-RU" b="1" dirty="0" smtClean="0">
                <a:solidFill>
                  <a:schemeClr val="accent1"/>
                </a:solidFill>
              </a:rPr>
              <a:t>наименьшего </a:t>
            </a:r>
            <a:r>
              <a:rPr lang="ru-RU" b="1" dirty="0">
                <a:solidFill>
                  <a:schemeClr val="accent1"/>
                </a:solidFill>
              </a:rPr>
              <a:t>значащего бита (НЗБ</a:t>
            </a:r>
            <a:r>
              <a:rPr lang="ru-RU" b="1" dirty="0" smtClean="0">
                <a:solidFill>
                  <a:schemeClr val="accent1"/>
                </a:solidFill>
              </a:rPr>
              <a:t>).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Данный</a:t>
            </a:r>
            <a:r>
              <a:rPr lang="ru-RU" b="1" dirty="0" smtClean="0">
                <a:solidFill>
                  <a:schemeClr val="accent1"/>
                </a:solidFill>
              </a:rPr>
              <a:t> метод </a:t>
            </a:r>
            <a:r>
              <a:rPr lang="ru-RU" b="1" dirty="0">
                <a:solidFill>
                  <a:schemeClr val="tx1"/>
                </a:solidFill>
              </a:rPr>
              <a:t>обычно</a:t>
            </a:r>
            <a:r>
              <a:rPr lang="ru-RU" b="1" dirty="0">
                <a:solidFill>
                  <a:schemeClr val="accent1"/>
                </a:solidFill>
              </a:rPr>
              <a:t> работает с растровыми изображениями, </a:t>
            </a:r>
            <a:r>
              <a:rPr lang="ru-RU" dirty="0">
                <a:solidFill>
                  <a:schemeClr val="tx1"/>
                </a:solidFill>
              </a:rPr>
              <a:t>которые представлены </a:t>
            </a:r>
            <a:r>
              <a:rPr lang="ru-RU" b="1" dirty="0">
                <a:solidFill>
                  <a:schemeClr val="accent1"/>
                </a:solidFill>
              </a:rPr>
              <a:t>в </a:t>
            </a:r>
            <a:r>
              <a:rPr lang="ru-RU" b="1" dirty="0" smtClean="0">
                <a:solidFill>
                  <a:schemeClr val="accent1"/>
                </a:solidFill>
              </a:rPr>
              <a:t>формате без </a:t>
            </a:r>
            <a:r>
              <a:rPr lang="ru-RU" b="1" dirty="0">
                <a:solidFill>
                  <a:schemeClr val="accent1"/>
                </a:solidFill>
              </a:rPr>
              <a:t>сжатия (например, GIF и </a:t>
            </a:r>
            <a:r>
              <a:rPr lang="ru-RU" b="1" dirty="0" smtClean="0">
                <a:solidFill>
                  <a:schemeClr val="accent1"/>
                </a:solidFill>
              </a:rPr>
              <a:t>BMP).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Суть </a:t>
            </a:r>
            <a:r>
              <a:rPr lang="ru-RU" dirty="0">
                <a:solidFill>
                  <a:schemeClr val="tx1"/>
                </a:solidFill>
              </a:rPr>
              <a:t>метода НЗБ заключается </a:t>
            </a:r>
            <a:r>
              <a:rPr lang="ru-RU" b="1" dirty="0">
                <a:solidFill>
                  <a:schemeClr val="accent1"/>
                </a:solidFill>
              </a:rPr>
              <a:t>в замене наименее значащих битов пикселей </a:t>
            </a:r>
            <a:r>
              <a:rPr lang="ru-RU" b="1" dirty="0" smtClean="0">
                <a:solidFill>
                  <a:schemeClr val="accent1"/>
                </a:solidFill>
              </a:rPr>
              <a:t>изображения </a:t>
            </a:r>
            <a:r>
              <a:rPr lang="ru-RU" b="1" dirty="0">
                <a:solidFill>
                  <a:schemeClr val="accent1"/>
                </a:solidFill>
              </a:rPr>
              <a:t>битами секретного сообщения.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dirty="0">
                <a:solidFill>
                  <a:schemeClr val="tx1"/>
                </a:solidFill>
              </a:rPr>
              <a:t>простейшем случае </a:t>
            </a:r>
            <a:r>
              <a:rPr lang="ru-RU" b="1" dirty="0">
                <a:solidFill>
                  <a:schemeClr val="accent1"/>
                </a:solidFill>
              </a:rPr>
              <a:t>проводится замена НЗБ </a:t>
            </a:r>
            <a:r>
              <a:rPr lang="ru-RU" b="1" dirty="0" smtClean="0">
                <a:solidFill>
                  <a:schemeClr val="accent1"/>
                </a:solidFill>
              </a:rPr>
              <a:t>всех последовательно </a:t>
            </a:r>
            <a:r>
              <a:rPr lang="ru-RU" b="1" dirty="0">
                <a:solidFill>
                  <a:schemeClr val="accent1"/>
                </a:solidFill>
              </a:rPr>
              <a:t>расположенных пикселей изображения.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40554100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5373216"/>
            <a:ext cx="6408712" cy="1143000"/>
          </a:xfrm>
        </p:spPr>
        <p:txBody>
          <a:bodyPr/>
          <a:lstStyle/>
          <a:p>
            <a:r>
              <a:rPr lang="ru-RU" dirty="0" smtClean="0"/>
              <a:t>Пример метода </a:t>
            </a:r>
            <a:r>
              <a:rPr lang="ru-RU" dirty="0"/>
              <a:t>НЗБ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04" y="0"/>
            <a:ext cx="9182804" cy="5165328"/>
          </a:xfrm>
        </p:spPr>
      </p:pic>
      <p:sp>
        <p:nvSpPr>
          <p:cNvPr id="5" name="Прямоугольник 4"/>
          <p:cNvSpPr/>
          <p:nvPr/>
        </p:nvSpPr>
        <p:spPr>
          <a:xfrm>
            <a:off x="6876256" y="4293096"/>
            <a:ext cx="2088232" cy="720080"/>
          </a:xfrm>
          <a:prstGeom prst="rect">
            <a:avLst/>
          </a:prstGeom>
          <a:solidFill>
            <a:srgbClr val="1838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2808312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702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5373216"/>
            <a:ext cx="6512511" cy="1143000"/>
          </a:xfrm>
        </p:spPr>
        <p:txBody>
          <a:bodyPr/>
          <a:lstStyle/>
          <a:p>
            <a:r>
              <a:rPr lang="ru-RU" sz="3600" dirty="0" smtClean="0"/>
              <a:t>Метод </a:t>
            </a:r>
            <a:r>
              <a:rPr lang="ru-RU" sz="3600" dirty="0"/>
              <a:t>псевдослучайной перестановки.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88640"/>
            <a:ext cx="8928992" cy="4320480"/>
          </a:xfrm>
        </p:spPr>
        <p:txBody>
          <a:bodyPr>
            <a:noAutofit/>
          </a:bodyPr>
          <a:lstStyle/>
          <a:p>
            <a:r>
              <a:rPr lang="ru-RU" sz="1800" dirty="0"/>
              <a:t>Г</a:t>
            </a:r>
            <a:r>
              <a:rPr lang="ru-RU" sz="1800" dirty="0" smtClean="0"/>
              <a:t>енератор </a:t>
            </a:r>
            <a:r>
              <a:rPr lang="ru-RU" sz="1800" dirty="0"/>
              <a:t>псевдослучайных чисел производит </a:t>
            </a:r>
            <a:r>
              <a:rPr lang="ru-RU" sz="1800" dirty="0" smtClean="0"/>
              <a:t>последовательность </a:t>
            </a:r>
            <a:r>
              <a:rPr lang="ru-RU" sz="1800" dirty="0"/>
              <a:t>индексов </a:t>
            </a:r>
            <a:r>
              <a:rPr lang="ru-RU" sz="1800" b="1" dirty="0">
                <a:solidFill>
                  <a:schemeClr val="accent1"/>
                </a:solidFill>
              </a:rPr>
              <a:t>j1, </a:t>
            </a:r>
            <a:r>
              <a:rPr lang="ru-RU" sz="1800" b="1" dirty="0" err="1">
                <a:solidFill>
                  <a:schemeClr val="accent1"/>
                </a:solidFill>
              </a:rPr>
              <a:t>jl</a:t>
            </a:r>
            <a:r>
              <a:rPr lang="ru-RU" sz="1800" b="1" dirty="0">
                <a:solidFill>
                  <a:schemeClr val="accent1"/>
                </a:solidFill>
              </a:rPr>
              <a:t>(m)</a:t>
            </a:r>
            <a:r>
              <a:rPr lang="ru-RU" sz="1800" dirty="0"/>
              <a:t> и сохраняет k-й бит сообщения в пикселе с </a:t>
            </a:r>
            <a:r>
              <a:rPr lang="ru-RU" sz="1800" dirty="0" smtClean="0"/>
              <a:t>индексом </a:t>
            </a:r>
            <a:r>
              <a:rPr lang="ru-RU" sz="1800" b="1" dirty="0" err="1">
                <a:solidFill>
                  <a:schemeClr val="accent1"/>
                </a:solidFill>
              </a:rPr>
              <a:t>jk</a:t>
            </a:r>
            <a:r>
              <a:rPr lang="ru-RU" sz="1800" dirty="0"/>
              <a:t>. </a:t>
            </a:r>
            <a:endParaRPr lang="ru-RU" sz="1800" dirty="0" smtClean="0"/>
          </a:p>
          <a:p>
            <a:r>
              <a:rPr lang="ru-RU" sz="1800" dirty="0" smtClean="0"/>
              <a:t>Однако </a:t>
            </a:r>
            <a:r>
              <a:rPr lang="ru-RU" sz="1800" dirty="0"/>
              <a:t>в этом случае один индекс может появиться в последовательности более одного раза, т.е. может произойти "пересечение" — искажение уже встроенного бита. </a:t>
            </a:r>
            <a:endParaRPr lang="ru-RU" sz="1800" dirty="0" smtClean="0"/>
          </a:p>
          <a:p>
            <a:r>
              <a:rPr lang="ru-RU" sz="1800" dirty="0" smtClean="0"/>
              <a:t>Если </a:t>
            </a:r>
            <a:r>
              <a:rPr lang="ru-RU" sz="1800" dirty="0"/>
              <a:t>число битов сообщения намного меньше размера изображения, то вероятность </a:t>
            </a:r>
            <a:r>
              <a:rPr lang="ru-RU" sz="1800" dirty="0" smtClean="0"/>
              <a:t>пересечения </a:t>
            </a:r>
            <a:r>
              <a:rPr lang="ru-RU" sz="1800" dirty="0"/>
              <a:t>незначительна, и поврежденные биты могут быть восстановлены с помощью корректирующих кодов. </a:t>
            </a:r>
            <a:endParaRPr lang="ru-RU" sz="1800" dirty="0" smtClean="0"/>
          </a:p>
          <a:p>
            <a:r>
              <a:rPr lang="ru-RU" sz="1800" dirty="0" smtClean="0"/>
              <a:t>Вероятность</a:t>
            </a:r>
            <a:r>
              <a:rPr lang="ru-RU" sz="1800" dirty="0"/>
              <a:t>, по крайней мере, одного пересечения оценивается </a:t>
            </a:r>
            <a:r>
              <a:rPr lang="ru-RU" sz="1800" dirty="0" smtClean="0"/>
              <a:t>как</a:t>
            </a:r>
          </a:p>
          <a:p>
            <a:endParaRPr lang="ru-RU" sz="1800" dirty="0" smtClean="0"/>
          </a:p>
          <a:p>
            <a:endParaRPr lang="ru-RU" sz="1800" dirty="0" smtClean="0"/>
          </a:p>
          <a:p>
            <a:r>
              <a:rPr lang="ru-RU" sz="1800" dirty="0" smtClean="0"/>
              <a:t>При </a:t>
            </a:r>
            <a:r>
              <a:rPr lang="ru-RU" sz="1800" dirty="0"/>
              <a:t>увеличении l(m) и l(c)=</a:t>
            </a:r>
            <a:r>
              <a:rPr lang="ru-RU" sz="1800" dirty="0" err="1"/>
              <a:t>const</a:t>
            </a:r>
            <a:r>
              <a:rPr lang="ru-RU" sz="1800" dirty="0"/>
              <a:t> данная вероятность стремится к единице. </a:t>
            </a:r>
            <a:endParaRPr lang="ru-RU" sz="1800" dirty="0" smtClean="0"/>
          </a:p>
          <a:p>
            <a:r>
              <a:rPr lang="ru-RU" sz="1800" dirty="0" smtClean="0"/>
              <a:t>Для </a:t>
            </a:r>
            <a:r>
              <a:rPr lang="ru-RU" sz="1800" dirty="0"/>
              <a:t>предотвращения пересечений необходимо сохранять все индексы использованных </a:t>
            </a:r>
            <a:r>
              <a:rPr lang="ru-RU" sz="1800" dirty="0" smtClean="0"/>
              <a:t>элементов </a:t>
            </a:r>
            <a:r>
              <a:rPr lang="ru-RU" sz="1800" b="1" dirty="0" err="1">
                <a:solidFill>
                  <a:schemeClr val="accent1"/>
                </a:solidFill>
              </a:rPr>
              <a:t>ji</a:t>
            </a:r>
            <a:r>
              <a:rPr lang="ru-RU" sz="1800" dirty="0"/>
              <a:t> и перед сокрытием нового пикселя проводить проверку его на повторяемость.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68960"/>
            <a:ext cx="6071221" cy="652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2291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468"/>
            <a:ext cx="7694240" cy="1143000"/>
          </a:xfrm>
        </p:spPr>
        <p:txBody>
          <a:bodyPr/>
          <a:lstStyle/>
          <a:p>
            <a:r>
              <a:rPr lang="ru-RU" sz="3200" dirty="0" smtClean="0"/>
              <a:t>Методы </a:t>
            </a:r>
            <a:r>
              <a:rPr lang="ru-RU" sz="3200" dirty="0"/>
              <a:t>сокрытия в частотной области </a:t>
            </a:r>
            <a:r>
              <a:rPr lang="ru-RU" sz="3200" dirty="0" smtClean="0"/>
              <a:t>изображения</a:t>
            </a:r>
            <a:r>
              <a:rPr lang="ru-RU" sz="3200" dirty="0"/>
              <a:t/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412776"/>
            <a:ext cx="9036496" cy="556587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Большинство исследований посвящено использованию в качестве </a:t>
            </a:r>
            <a:r>
              <a:rPr lang="ru-RU" dirty="0" err="1"/>
              <a:t>стегоконтейнеров</a:t>
            </a:r>
            <a:r>
              <a:rPr lang="ru-RU" dirty="0"/>
              <a:t> изображений. </a:t>
            </a:r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/>
              <a:t>обусловлено следующими причинами: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существованием </a:t>
            </a:r>
            <a:r>
              <a:rPr lang="ru-RU" dirty="0"/>
              <a:t>практически значимой задачей </a:t>
            </a:r>
            <a:r>
              <a:rPr lang="ru-RU" b="1" dirty="0">
                <a:solidFill>
                  <a:schemeClr val="accent1"/>
                </a:solidFill>
              </a:rPr>
              <a:t>защиты фотографий</a:t>
            </a:r>
            <a:r>
              <a:rPr lang="ru-RU" dirty="0"/>
              <a:t>, картин, видео от незаконного тиражирования и распространения;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относительно </a:t>
            </a:r>
            <a:r>
              <a:rPr lang="ru-RU" dirty="0">
                <a:solidFill>
                  <a:schemeClr val="accent1"/>
                </a:solidFill>
              </a:rPr>
              <a:t>б</a:t>
            </a:r>
            <a:r>
              <a:rPr lang="ru-RU" b="1" dirty="0">
                <a:solidFill>
                  <a:schemeClr val="accent1"/>
                </a:solidFill>
              </a:rPr>
              <a:t>ольшим объемом цифрового представления изображений</a:t>
            </a:r>
            <a:r>
              <a:rPr lang="ru-RU" dirty="0"/>
              <a:t>, что позволяет внедрять ЦВЗ большого объема либо повышать робастность внедрения;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заранее </a:t>
            </a:r>
            <a:r>
              <a:rPr lang="ru-RU" b="1" dirty="0">
                <a:solidFill>
                  <a:schemeClr val="accent1"/>
                </a:solidFill>
              </a:rPr>
              <a:t>известным размером контейнера</a:t>
            </a:r>
            <a:r>
              <a:rPr lang="ru-RU" dirty="0"/>
              <a:t>, отсутствием ограничений, накладываемых требованиями реального времени;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chemeClr val="accent1"/>
                </a:solidFill>
              </a:rPr>
              <a:t>наличием</a:t>
            </a:r>
            <a:r>
              <a:rPr lang="ru-RU" dirty="0" smtClean="0"/>
              <a:t> </a:t>
            </a:r>
            <a:r>
              <a:rPr lang="ru-RU" dirty="0"/>
              <a:t>в большинстве реальных изображений текстурных областей, имеющих </a:t>
            </a:r>
            <a:r>
              <a:rPr lang="ru-RU" b="1" dirty="0">
                <a:solidFill>
                  <a:schemeClr val="accent1"/>
                </a:solidFill>
              </a:rPr>
              <a:t>шумовую структуру </a:t>
            </a:r>
            <a:r>
              <a:rPr lang="ru-RU" dirty="0"/>
              <a:t>и хорошо подходящих для встраивания информации;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chemeClr val="accent1"/>
                </a:solidFill>
              </a:rPr>
              <a:t>слабой </a:t>
            </a:r>
            <a:r>
              <a:rPr lang="ru-RU" b="1" dirty="0">
                <a:solidFill>
                  <a:schemeClr val="accent1"/>
                </a:solidFill>
              </a:rPr>
              <a:t>чувствительностью человеческого глаза</a:t>
            </a:r>
            <a:r>
              <a:rPr lang="ru-RU" dirty="0"/>
              <a:t> к незначительным изменениям цветов изображения, его яркости, контрастности, содержанию в нем шума, искажениям вблизи контуров;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хорошо </a:t>
            </a:r>
            <a:r>
              <a:rPr lang="ru-RU" dirty="0"/>
              <a:t>разработанными в последнее время методами цифровой обработки изображений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0198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95536" y="0"/>
                <a:ext cx="8208912" cy="1143000"/>
              </a:xfrm>
            </p:spPr>
            <p:txBody>
              <a:bodyPr/>
              <a:lstStyle/>
              <a:p>
                <a:r>
                  <a:rPr lang="ru-RU" sz="2800" dirty="0"/>
                  <a:t>Чувствительность к контрасту и порог неразличимости </a:t>
                </a:r>
                <a14:m>
                  <m:oMath xmlns:m="http://schemas.openxmlformats.org/officeDocument/2006/math">
                    <m:r>
                      <a:rPr lang="ru-RU" sz="2800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ru-RU" sz="2800" dirty="0" smtClean="0"/>
                  <a:t>I</a:t>
                </a:r>
                <a:endParaRPr lang="ru-RU" sz="2800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5536" y="0"/>
                <a:ext cx="8208912" cy="1143000"/>
              </a:xfrm>
              <a:blipFill rotWithShape="1">
                <a:blip r:embed="rId2"/>
                <a:stretch>
                  <a:fillRect t="-13830" r="-2897" b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4" y="908720"/>
            <a:ext cx="8376860" cy="280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0" y="3718679"/>
                <a:ext cx="914400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Испытуемому показывают </a:t>
                </a:r>
                <a:r>
                  <a:rPr lang="ru-RU" b="1" dirty="0">
                    <a:solidFill>
                      <a:schemeClr val="accent1"/>
                    </a:solidFill>
                  </a:rPr>
                  <a:t>некоторую однотонную картинку </a:t>
                </a:r>
                <a:r>
                  <a:rPr lang="ru-RU" dirty="0" err="1" smtClean="0"/>
                  <a:t>рис.а</a:t>
                </a:r>
                <a:r>
                  <a:rPr lang="ru-RU" dirty="0" smtClean="0"/>
                  <a:t>. </a:t>
                </a:r>
              </a:p>
              <a:p>
                <a:r>
                  <a:rPr lang="ru-RU" dirty="0" smtClean="0"/>
                  <a:t>После </a:t>
                </a:r>
                <a:r>
                  <a:rPr lang="ru-RU" dirty="0"/>
                  <a:t>того, как глаз адаптировался к ее освещенности I , «настроился на нее», постепенно изменяют яркость вокруг центрального пятна. </a:t>
                </a:r>
                <a:endParaRPr lang="ru-RU" dirty="0" smtClean="0"/>
              </a:p>
              <a:p>
                <a:r>
                  <a:rPr lang="ru-RU" dirty="0" smtClean="0"/>
                  <a:t>Изменение </a:t>
                </a:r>
                <a:r>
                  <a:rPr lang="ru-RU" dirty="0"/>
                  <a:t>освещенности ∆I продолжают до тех пор, пока оно не будет обнаружено</a:t>
                </a:r>
                <a:r>
                  <a:rPr lang="ru-RU" dirty="0" smtClean="0"/>
                  <a:t>.</a:t>
                </a:r>
              </a:p>
              <a:p>
                <a:r>
                  <a:rPr lang="ru-RU" dirty="0" smtClean="0"/>
                  <a:t> </a:t>
                </a:r>
                <a:r>
                  <a:rPr lang="ru-RU" dirty="0"/>
                  <a:t>На </a:t>
                </a:r>
                <a:r>
                  <a:rPr lang="ru-RU" dirty="0" err="1" smtClean="0"/>
                  <a:t>рис.б</a:t>
                </a:r>
                <a:r>
                  <a:rPr lang="ru-RU" dirty="0" smtClean="0"/>
                  <a:t> </a:t>
                </a:r>
                <a:r>
                  <a:rPr lang="ru-RU" dirty="0"/>
                  <a:t>показана зависимость минимального контраста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ru-RU" dirty="0" smtClean="0"/>
                  <a:t>I/</a:t>
                </a:r>
                <a:r>
                  <a:rPr lang="en-US" dirty="0" smtClean="0"/>
                  <a:t>I</a:t>
                </a:r>
                <a:r>
                  <a:rPr lang="ru-RU" dirty="0" smtClean="0"/>
                  <a:t> от </a:t>
                </a:r>
                <a:r>
                  <a:rPr lang="ru-RU" dirty="0"/>
                  <a:t>яркости I </a:t>
                </a:r>
                <a:endParaRPr lang="ru-RU" dirty="0" smtClean="0"/>
              </a:p>
              <a:p>
                <a:r>
                  <a:rPr lang="ru-RU" dirty="0" smtClean="0"/>
                  <a:t>Как </a:t>
                </a:r>
                <a:r>
                  <a:rPr lang="ru-RU" dirty="0"/>
                  <a:t>видно из рисунка, </a:t>
                </a:r>
                <a:r>
                  <a:rPr lang="ru-RU" b="1" dirty="0">
                    <a:solidFill>
                      <a:schemeClr val="accent1"/>
                    </a:solidFill>
                  </a:rPr>
                  <a:t>для среднего диапазона изменения яркости</a:t>
                </a:r>
                <a:r>
                  <a:rPr lang="ru-RU" dirty="0"/>
                  <a:t>, </a:t>
                </a:r>
                <a:r>
                  <a:rPr lang="ru-RU" u="sng" dirty="0">
                    <a:solidFill>
                      <a:schemeClr val="accent1"/>
                    </a:solidFill>
                  </a:rPr>
                  <a:t>контраст примерно </a:t>
                </a:r>
                <a:r>
                  <a:rPr lang="ru-RU" u="sng" dirty="0" smtClean="0">
                    <a:solidFill>
                      <a:schemeClr val="accent1"/>
                    </a:solidFill>
                  </a:rPr>
                  <a:t>постоянен</a:t>
                </a:r>
                <a:r>
                  <a:rPr lang="ru-RU" dirty="0" smtClean="0"/>
                  <a:t>, </a:t>
                </a:r>
                <a:r>
                  <a:rPr lang="ru-RU" dirty="0"/>
                  <a:t>тогда как </a:t>
                </a:r>
                <a:r>
                  <a:rPr lang="ru-RU" b="1" dirty="0">
                    <a:solidFill>
                      <a:schemeClr val="accent1"/>
                    </a:solidFill>
                  </a:rPr>
                  <a:t>для малых и больших яркостей </a:t>
                </a:r>
                <a:r>
                  <a:rPr lang="ru-RU" dirty="0"/>
                  <a:t>значение </a:t>
                </a:r>
                <a:r>
                  <a:rPr lang="ru-RU" u="sng" dirty="0">
                    <a:solidFill>
                      <a:schemeClr val="accent1"/>
                    </a:solidFill>
                  </a:rPr>
                  <a:t>порога неразличимости возрастает</a:t>
                </a:r>
                <a:r>
                  <a:rPr lang="ru-RU" dirty="0"/>
                  <a:t>. </a:t>
                </a:r>
                <a:endParaRPr lang="ru-RU" dirty="0" smtClean="0"/>
              </a:p>
              <a:p>
                <a:r>
                  <a:rPr lang="ru-RU" dirty="0" smtClean="0"/>
                  <a:t>Было </a:t>
                </a:r>
                <a:r>
                  <a:rPr lang="ru-RU" dirty="0"/>
                  <a:t>установлено, что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ru-RU" dirty="0" smtClean="0"/>
                  <a:t>I</a:t>
                </a:r>
                <a:r>
                  <a:rPr lang="ru-RU" dirty="0"/>
                  <a:t>« 0.01-0.03I для средних значений яркости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8679"/>
                <a:ext cx="9144000" cy="2862322"/>
              </a:xfrm>
              <a:prstGeom prst="rect">
                <a:avLst/>
              </a:prstGeom>
              <a:blipFill rotWithShape="1">
                <a:blip r:embed="rId4"/>
                <a:stretch>
                  <a:fillRect l="-533" t="-1277" b="-2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6800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748464" cy="1143000"/>
          </a:xfrm>
        </p:spPr>
        <p:txBody>
          <a:bodyPr/>
          <a:lstStyle/>
          <a:p>
            <a:r>
              <a:rPr lang="ru-RU" dirty="0"/>
              <a:t>Алгоритм </a:t>
            </a:r>
            <a:r>
              <a:rPr lang="ru-RU" dirty="0" smtClean="0"/>
              <a:t>Куттера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484784"/>
            <a:ext cx="8352928" cy="5130904"/>
          </a:xfrm>
        </p:spPr>
        <p:txBody>
          <a:bodyPr/>
          <a:lstStyle/>
          <a:p>
            <a:r>
              <a:rPr lang="ru-RU" dirty="0"/>
              <a:t>Пусть изображение имеет RGB-кодировку. </a:t>
            </a:r>
            <a:endParaRPr lang="ru-RU" dirty="0" smtClean="0"/>
          </a:p>
          <a:p>
            <a:r>
              <a:rPr lang="ru-RU" dirty="0" smtClean="0"/>
              <a:t>Встраивание </a:t>
            </a:r>
            <a:r>
              <a:rPr lang="ru-RU" dirty="0"/>
              <a:t>выполняется в канал синего цвета, так как к синему цвету система человеческого зрения наименее чувствительна. </a:t>
            </a:r>
            <a:endParaRPr lang="ru-RU" dirty="0" smtClean="0"/>
          </a:p>
          <a:p>
            <a:r>
              <a:rPr lang="ru-RU" dirty="0" smtClean="0"/>
              <a:t>Рассмотрим </a:t>
            </a:r>
            <a:r>
              <a:rPr lang="ru-RU" dirty="0"/>
              <a:t>алгоритм передачи одного бита секретной информации.</a:t>
            </a:r>
          </a:p>
          <a:p>
            <a:r>
              <a:rPr lang="ru-RU" dirty="0"/>
              <a:t>Пусть </a:t>
            </a:r>
            <a:r>
              <a:rPr lang="ru-RU" b="1" dirty="0" err="1">
                <a:solidFill>
                  <a:schemeClr val="accent1"/>
                </a:solidFill>
              </a:rPr>
              <a:t>si</a:t>
            </a:r>
            <a:r>
              <a:rPr lang="ru-RU" dirty="0"/>
              <a:t> - встраиваемый бит, </a:t>
            </a:r>
            <a:r>
              <a:rPr lang="ru-RU" b="1" dirty="0">
                <a:solidFill>
                  <a:schemeClr val="accent1"/>
                </a:solidFill>
              </a:rPr>
              <a:t>I = {R G,В}- </a:t>
            </a:r>
            <a:r>
              <a:rPr lang="ru-RU" dirty="0"/>
              <a:t>контейнер</a:t>
            </a:r>
            <a:r>
              <a:rPr lang="ru-RU" dirty="0" smtClean="0"/>
              <a:t>,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p </a:t>
            </a:r>
            <a:r>
              <a:rPr lang="ru-RU" b="1" dirty="0">
                <a:solidFill>
                  <a:schemeClr val="accent1"/>
                </a:solidFill>
              </a:rPr>
              <a:t>= (x, y) </a:t>
            </a:r>
            <a:r>
              <a:rPr lang="ru-RU" dirty="0"/>
              <a:t>- псевдослучайная позиция, в которой выполняется вложение. </a:t>
            </a:r>
            <a:endParaRPr lang="ru-RU" dirty="0" smtClean="0"/>
          </a:p>
          <a:p>
            <a:r>
              <a:rPr lang="ru-RU" dirty="0" smtClean="0"/>
              <a:t>Секретный </a:t>
            </a:r>
            <a:r>
              <a:rPr lang="ru-RU" dirty="0"/>
              <a:t>бит встраивается в канал синего цвета путем модификации яркости </a:t>
            </a:r>
            <a:endParaRPr lang="ru-RU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l </a:t>
            </a:r>
            <a:r>
              <a:rPr lang="ru-RU" b="1" dirty="0">
                <a:solidFill>
                  <a:schemeClr val="accent1"/>
                </a:solidFill>
              </a:rPr>
              <a:t>(p ) = 0.299 r (p )+ 0.587 g (p )+ 0.114 b(p 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14012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5715000"/>
            <a:ext cx="6512511" cy="1143000"/>
          </a:xfrm>
        </p:spPr>
        <p:txBody>
          <a:bodyPr/>
          <a:lstStyle/>
          <a:p>
            <a:r>
              <a:rPr lang="ru-RU" dirty="0"/>
              <a:t>Алгоритм Куттера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42334" y="1988840"/>
            <a:ext cx="7416824" cy="3474720"/>
          </a:xfrm>
        </p:spPr>
        <p:txBody>
          <a:bodyPr/>
          <a:lstStyle/>
          <a:p>
            <a:r>
              <a:rPr lang="ru-RU" dirty="0"/>
              <a:t>где q - константа, определяющая энергию встраиваемого сигнала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Ее </a:t>
            </a:r>
            <a:r>
              <a:rPr lang="ru-RU" dirty="0"/>
              <a:t>величина зависит от предназначения схемы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Чем </a:t>
            </a:r>
            <a:r>
              <a:rPr lang="ru-RU" dirty="0"/>
              <a:t>больше q, тем выше робастность вложения, но тем сильнее его заметность.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20688"/>
            <a:ext cx="5342069" cy="111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2745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5409" y="5691241"/>
            <a:ext cx="6512511" cy="1143000"/>
          </a:xfrm>
        </p:spPr>
        <p:txBody>
          <a:bodyPr/>
          <a:lstStyle/>
          <a:p>
            <a:r>
              <a:rPr lang="ru-RU" dirty="0"/>
              <a:t>Алгоритм Куттера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260648"/>
            <a:ext cx="8064896" cy="554461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Извлечение бита получателем осуществляется без наличия у него исходного изображения, то есть вслепую. 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этого выполняется предсказание значения исходного, </a:t>
            </a:r>
            <a:r>
              <a:rPr lang="ru-RU" dirty="0" err="1"/>
              <a:t>немодифицированного</a:t>
            </a:r>
            <a:r>
              <a:rPr lang="ru-RU" dirty="0"/>
              <a:t> пиксела на основании значений его соседей. </a:t>
            </a:r>
            <a:endParaRPr lang="ru-RU" dirty="0" smtClean="0"/>
          </a:p>
          <a:p>
            <a:r>
              <a:rPr lang="ru-RU" dirty="0" smtClean="0"/>
              <a:t>Возможно </a:t>
            </a:r>
            <a:r>
              <a:rPr lang="ru-RU" dirty="0"/>
              <a:t>для получения оценки пиксела использовать значения нескольких пикселов, расположенных в том же столбце и той же строке. </a:t>
            </a:r>
            <a:endParaRPr lang="ru-RU" dirty="0" smtClean="0"/>
          </a:p>
          <a:p>
            <a:r>
              <a:rPr lang="ru-RU" dirty="0" smtClean="0"/>
              <a:t>использовали </a:t>
            </a:r>
            <a:r>
              <a:rPr lang="ru-RU" dirty="0"/>
              <a:t>«крест» пикселов размером 7х7. </a:t>
            </a:r>
            <a:endParaRPr lang="ru-RU" dirty="0" smtClean="0"/>
          </a:p>
          <a:p>
            <a:r>
              <a:rPr lang="ru-RU" dirty="0" smtClean="0"/>
              <a:t>Оценка </a:t>
            </a:r>
            <a:r>
              <a:rPr lang="ru-RU" dirty="0"/>
              <a:t>b " (p ) получается в </a:t>
            </a:r>
            <a:r>
              <a:rPr lang="ru-RU" dirty="0" smtClean="0"/>
              <a:t>виде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где </a:t>
            </a:r>
            <a:r>
              <a:rPr lang="ru-RU" dirty="0"/>
              <a:t>c - число пикселов сверху (снизу, слева, справа) от оцениваемого пиксела (с = 3). </a:t>
            </a:r>
            <a:endParaRPr lang="ru-RU" dirty="0" smtClean="0"/>
          </a:p>
          <a:p>
            <a:r>
              <a:rPr lang="ru-RU" dirty="0" smtClean="0"/>
              <a:t>Так </a:t>
            </a:r>
            <a:r>
              <a:rPr lang="ru-RU" dirty="0"/>
              <a:t>как в процессе встраивания ЦВЗ каждый бит был повторен </a:t>
            </a:r>
            <a:r>
              <a:rPr lang="ru-RU" dirty="0" err="1"/>
              <a:t>cr</a:t>
            </a:r>
            <a:r>
              <a:rPr lang="ru-RU" dirty="0"/>
              <a:t> раз, то мы получим </a:t>
            </a:r>
            <a:r>
              <a:rPr lang="ru-RU" dirty="0" err="1"/>
              <a:t>cr</a:t>
            </a:r>
            <a:r>
              <a:rPr lang="ru-RU" dirty="0"/>
              <a:t> оценок одного бита ЦВЗ.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7401171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58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66248" cy="1143000"/>
          </a:xfrm>
        </p:spPr>
        <p:txBody>
          <a:bodyPr/>
          <a:lstStyle/>
          <a:p>
            <a:r>
              <a:rPr lang="ru-RU" dirty="0"/>
              <a:t>Преднамеренные угрозы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412776"/>
            <a:ext cx="8784976" cy="5328592"/>
          </a:xfrm>
        </p:spPr>
        <p:txBody>
          <a:bodyPr>
            <a:noAutofit/>
          </a:bodyPr>
          <a:lstStyle/>
          <a:p>
            <a:r>
              <a:rPr lang="ru-RU" sz="2800" dirty="0"/>
              <a:t>Преднамеренные угрозы связаны с действиями людей (работники </a:t>
            </a:r>
            <a:r>
              <a:rPr lang="ru-RU" sz="2800" dirty="0" smtClean="0"/>
              <a:t>спецслужб</a:t>
            </a:r>
            <a:r>
              <a:rPr lang="ru-RU" sz="2800" dirty="0"/>
              <a:t>, самого объекта, хакеры). </a:t>
            </a:r>
            <a:endParaRPr lang="ru-RU" sz="2800" dirty="0" smtClean="0"/>
          </a:p>
          <a:p>
            <a:r>
              <a:rPr lang="ru-RU" sz="2800" dirty="0" smtClean="0"/>
              <a:t>Огромное </a:t>
            </a:r>
            <a:r>
              <a:rPr lang="ru-RU" sz="2800" dirty="0"/>
              <a:t>количество разнообразных информационных объектов делает бессмысленным перечисление всех возможных угроз для информационной безопасности, поэтому в дальнейшем при изучении того или иного раздела мы будем рассматривать основные угрозы для конкретных объектов. 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31830035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8906" y="5726468"/>
            <a:ext cx="6512511" cy="1143000"/>
          </a:xfrm>
        </p:spPr>
        <p:txBody>
          <a:bodyPr/>
          <a:lstStyle/>
          <a:p>
            <a:r>
              <a:rPr lang="ru-RU" dirty="0"/>
              <a:t>Алгоритм Куттера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Секретный бит находится после усреднения разности оценки пиксела и его реального </a:t>
            </a:r>
            <a:r>
              <a:rPr lang="ru-RU" dirty="0" smtClean="0"/>
              <a:t>значения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/>
              <a:t> Знак этой разности определяет значение встроенного бита.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54035"/>
            <a:ext cx="3642878" cy="1165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6882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622232" cy="1143000"/>
          </a:xfrm>
        </p:spPr>
        <p:txBody>
          <a:bodyPr/>
          <a:lstStyle/>
          <a:p>
            <a:r>
              <a:rPr lang="ru-RU" dirty="0" smtClean="0"/>
              <a:t>Тема 3. Идентификация </a:t>
            </a:r>
            <a:r>
              <a:rPr lang="ru-RU" dirty="0"/>
              <a:t>и проверка подлинности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2636912"/>
            <a:ext cx="7920880" cy="1656184"/>
          </a:xfrm>
        </p:spPr>
        <p:txBody>
          <a:bodyPr>
            <a:no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3600" dirty="0"/>
              <a:t>Аутентификация сообщений. </a:t>
            </a:r>
            <a:endParaRPr lang="ru-RU" sz="36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3600" dirty="0" smtClean="0"/>
              <a:t>Электронная </a:t>
            </a:r>
            <a:r>
              <a:rPr lang="ru-RU" sz="3600" dirty="0"/>
              <a:t>цифровая подпись. </a:t>
            </a:r>
            <a:endParaRPr lang="ru-RU" sz="36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3600" dirty="0" smtClean="0"/>
              <a:t>Идентификация </a:t>
            </a:r>
            <a:r>
              <a:rPr lang="ru-RU" sz="3600" dirty="0"/>
              <a:t>и аутентификация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24506905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622232" cy="1143000"/>
          </a:xfrm>
        </p:spPr>
        <p:txBody>
          <a:bodyPr/>
          <a:lstStyle/>
          <a:p>
            <a:pPr algn="ctr"/>
            <a:r>
              <a:rPr lang="ru-RU" dirty="0" smtClean="0"/>
              <a:t>3.1	Аутентификация сообщений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628800"/>
            <a:ext cx="8712968" cy="52292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Аутентификация</a:t>
            </a:r>
            <a:r>
              <a:rPr lang="ru-RU" dirty="0" smtClean="0"/>
              <a:t> </a:t>
            </a:r>
            <a:r>
              <a:rPr lang="ru-RU" dirty="0"/>
              <a:t>- </a:t>
            </a:r>
            <a:r>
              <a:rPr lang="ru-RU" u="sng" dirty="0">
                <a:solidFill>
                  <a:schemeClr val="accent1"/>
                </a:solidFill>
              </a:rPr>
              <a:t>процедура проверки подлинности</a:t>
            </a:r>
            <a:r>
              <a:rPr lang="ru-RU" dirty="0" smtClean="0"/>
              <a:t>.</a:t>
            </a:r>
          </a:p>
          <a:p>
            <a:pPr marL="45720" indent="0">
              <a:buNone/>
            </a:pPr>
            <a:r>
              <a:rPr lang="ru-RU" dirty="0" smtClean="0"/>
              <a:t>Это </a:t>
            </a:r>
            <a:r>
              <a:rPr lang="ru-RU" dirty="0"/>
              <a:t>понятие применимо и к сеансу связи, и к сторонам, передающим сообщения, и к сообщениям и др.</a:t>
            </a:r>
          </a:p>
          <a:p>
            <a:r>
              <a:rPr lang="ru-RU" b="1" u="sng" dirty="0">
                <a:solidFill>
                  <a:schemeClr val="accent1"/>
                </a:solidFill>
              </a:rPr>
              <a:t>Аутентификация сообщения</a:t>
            </a:r>
            <a:r>
              <a:rPr lang="ru-RU" dirty="0"/>
              <a:t> - проверка того, что данные, переданные по каналу связи, </a:t>
            </a:r>
            <a:r>
              <a:rPr lang="ru-RU" u="sng" dirty="0">
                <a:solidFill>
                  <a:schemeClr val="accent1"/>
                </a:solidFill>
              </a:rPr>
              <a:t>являются подлинными по своему содержанию, источнику, по времени создания, времени пересылки</a:t>
            </a:r>
            <a:r>
              <a:rPr lang="ru-RU" dirty="0"/>
              <a:t> и т.д.</a:t>
            </a:r>
          </a:p>
          <a:p>
            <a:r>
              <a:rPr lang="ru-RU" b="1" dirty="0">
                <a:solidFill>
                  <a:schemeClr val="accent1"/>
                </a:solidFill>
              </a:rPr>
              <a:t>Целостность сообщения </a:t>
            </a:r>
            <a:r>
              <a:rPr lang="ru-RU" dirty="0"/>
              <a:t>- свойство, позволяющее убедиться в том, что сообщение </a:t>
            </a:r>
            <a:r>
              <a:rPr lang="ru-RU" u="sng" dirty="0">
                <a:solidFill>
                  <a:schemeClr val="accent1"/>
                </a:solidFill>
              </a:rPr>
              <a:t>не было изменено несанкционированным лицом</a:t>
            </a:r>
            <a:r>
              <a:rPr lang="ru-RU" dirty="0"/>
              <a:t> с тех пор, как были создано, передано или сохранено автором сообщения. </a:t>
            </a:r>
            <a:endParaRPr lang="ru-RU" dirty="0" smtClean="0"/>
          </a:p>
          <a:p>
            <a:pPr marL="45720" indent="0">
              <a:buNone/>
            </a:pPr>
            <a:r>
              <a:rPr lang="ru-RU" dirty="0" smtClean="0"/>
              <a:t>Под </a:t>
            </a:r>
            <a:r>
              <a:rPr lang="ru-RU" dirty="0"/>
              <a:t>изменениями обычно понимают </a:t>
            </a:r>
            <a:r>
              <a:rPr lang="ru-RU" i="1" dirty="0"/>
              <a:t>пропуски, вставки, замены и перестановки фрагментов </a:t>
            </a:r>
            <a:r>
              <a:rPr lang="ru-RU" dirty="0"/>
              <a:t>сообщения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73016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424936" cy="1143000"/>
          </a:xfrm>
        </p:spPr>
        <p:txBody>
          <a:bodyPr/>
          <a:lstStyle/>
          <a:p>
            <a:r>
              <a:rPr lang="ru-RU" dirty="0" smtClean="0"/>
              <a:t>Принципы аутентификации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412776"/>
            <a:ext cx="8568952" cy="2736304"/>
          </a:xfrm>
        </p:spPr>
        <p:txBody>
          <a:bodyPr>
            <a:noAutofit/>
          </a:bodyPr>
          <a:lstStyle/>
          <a:p>
            <a:pPr marL="560070" indent="-514350">
              <a:buFont typeface="+mj-lt"/>
              <a:buAutoNum type="arabicParenR"/>
            </a:pPr>
            <a:r>
              <a:rPr lang="ru-RU" sz="2800" b="1" dirty="0">
                <a:solidFill>
                  <a:schemeClr val="accent1"/>
                </a:solidFill>
              </a:rPr>
              <a:t>Аутентификация источника сообщения </a:t>
            </a:r>
            <a:r>
              <a:rPr lang="ru-RU" sz="2800" u="sng" dirty="0">
                <a:solidFill>
                  <a:schemeClr val="accent1"/>
                </a:solidFill>
              </a:rPr>
              <a:t>предполагает и проверку целостности</a:t>
            </a:r>
            <a:r>
              <a:rPr lang="ru-RU" sz="2800" dirty="0"/>
              <a:t>, так как если данные подверглись модификации, то они уже имеют другой источник. 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При </a:t>
            </a:r>
            <a:r>
              <a:rPr lang="ru-RU" sz="2800" b="1" dirty="0">
                <a:solidFill>
                  <a:schemeClr val="accent1"/>
                </a:solidFill>
              </a:rPr>
              <a:t>аутентификации сообщений </a:t>
            </a:r>
            <a:r>
              <a:rPr lang="ru-RU" sz="2800" u="sng" dirty="0">
                <a:solidFill>
                  <a:schemeClr val="accent1"/>
                </a:solidFill>
              </a:rPr>
              <a:t>не требуется проверка времени создания и единственности </a:t>
            </a:r>
            <a:r>
              <a:rPr lang="ru-RU" sz="2800" dirty="0"/>
              <a:t>документа.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b="1" dirty="0">
                <a:solidFill>
                  <a:schemeClr val="accent1"/>
                </a:solidFill>
              </a:rPr>
              <a:t>Нарушение единственности </a:t>
            </a:r>
            <a:r>
              <a:rPr lang="ru-RU" sz="2800" dirty="0"/>
              <a:t>подразумевает его </a:t>
            </a:r>
            <a:r>
              <a:rPr lang="ru-RU" sz="2800" u="sng" dirty="0">
                <a:solidFill>
                  <a:schemeClr val="accent1"/>
                </a:solidFill>
              </a:rPr>
              <a:t>повторную передачу </a:t>
            </a:r>
            <a:r>
              <a:rPr lang="ru-RU" sz="2800" dirty="0" smtClean="0"/>
              <a:t>или повторное</a:t>
            </a:r>
            <a:r>
              <a:rPr lang="ru-RU" sz="2800" dirty="0"/>
              <a:t> использование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047295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7992888" cy="1143000"/>
          </a:xfrm>
        </p:spPr>
        <p:txBody>
          <a:bodyPr/>
          <a:lstStyle/>
          <a:p>
            <a:pPr algn="ctr"/>
            <a:r>
              <a:rPr lang="ru-RU" dirty="0" smtClean="0"/>
              <a:t>Замечания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51032"/>
            <a:ext cx="8496944" cy="5706968"/>
          </a:xfrm>
        </p:spPr>
        <p:txBody>
          <a:bodyPr/>
          <a:lstStyle/>
          <a:p>
            <a:pPr marL="502920" indent="-457200">
              <a:buFont typeface="+mj-lt"/>
              <a:buAutoNum type="arabicParenR"/>
            </a:pPr>
            <a:r>
              <a:rPr lang="ru-RU" sz="2400" u="sng" dirty="0" smtClean="0">
                <a:solidFill>
                  <a:schemeClr val="accent1"/>
                </a:solidFill>
              </a:rPr>
              <a:t>Если </a:t>
            </a:r>
            <a:r>
              <a:rPr lang="ru-RU" sz="2400" u="sng" dirty="0">
                <a:solidFill>
                  <a:schemeClr val="accent1"/>
                </a:solidFill>
              </a:rPr>
              <a:t>источник сообщений один</a:t>
            </a:r>
            <a:r>
              <a:rPr lang="ru-RU" sz="2400" dirty="0"/>
              <a:t>, то вместо термина аутентификация источника сообщений используют </a:t>
            </a:r>
            <a:r>
              <a:rPr lang="ru-RU" sz="2400" b="1" dirty="0">
                <a:solidFill>
                  <a:schemeClr val="accent1"/>
                </a:solidFill>
              </a:rPr>
              <a:t>термин аутентификация сообщений</a:t>
            </a:r>
            <a:r>
              <a:rPr lang="ru-RU" sz="2400" dirty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400" b="1" dirty="0" smtClean="0">
                <a:solidFill>
                  <a:schemeClr val="accent1"/>
                </a:solidFill>
              </a:rPr>
              <a:t>Целостность</a:t>
            </a:r>
            <a:r>
              <a:rPr lang="ru-RU" sz="2400" dirty="0" smtClean="0"/>
              <a:t> </a:t>
            </a:r>
            <a:r>
              <a:rPr lang="ru-RU" sz="2400" dirty="0"/>
              <a:t>данных и </a:t>
            </a:r>
            <a:r>
              <a:rPr lang="ru-RU" sz="2400" b="1" dirty="0">
                <a:solidFill>
                  <a:schemeClr val="accent1"/>
                </a:solidFill>
              </a:rPr>
              <a:t>аутентификация</a:t>
            </a:r>
            <a:r>
              <a:rPr lang="ru-RU" sz="2400" dirty="0"/>
              <a:t> данных </a:t>
            </a:r>
            <a:r>
              <a:rPr lang="ru-RU" sz="2400" u="sng" dirty="0">
                <a:solidFill>
                  <a:schemeClr val="accent1"/>
                </a:solidFill>
              </a:rPr>
              <a:t>тесно связаны</a:t>
            </a:r>
            <a:r>
              <a:rPr lang="ru-RU" sz="2400" dirty="0"/>
              <a:t> друг с </a:t>
            </a:r>
            <a:r>
              <a:rPr lang="ru-RU" sz="2400" dirty="0" smtClean="0"/>
              <a:t>другом: </a:t>
            </a:r>
            <a:endParaRPr lang="ru-RU" sz="2400" dirty="0"/>
          </a:p>
          <a:p>
            <a:pPr>
              <a:buFont typeface="Wingdings" pitchFamily="2" charset="2"/>
              <a:buChar char="Ø"/>
            </a:pPr>
            <a:r>
              <a:rPr lang="ru-RU" sz="2400" i="1" dirty="0"/>
              <a:t>Если данные подверглись модификации, то у них автоматически изменился источник. </a:t>
            </a:r>
          </a:p>
          <a:p>
            <a:pPr>
              <a:buFont typeface="Wingdings" pitchFamily="2" charset="2"/>
              <a:buChar char="Ø"/>
            </a:pPr>
            <a:r>
              <a:rPr lang="ru-RU" sz="2400" i="1" dirty="0"/>
              <a:t>Если же известен источник, то без ссылки на него нельзя установить целостность. </a:t>
            </a:r>
          </a:p>
          <a:p>
            <a:pPr>
              <a:buFont typeface="Wingdings" pitchFamily="2" charset="2"/>
              <a:buChar char="Ø"/>
            </a:pPr>
            <a:r>
              <a:rPr lang="ru-RU" sz="2400" i="1" dirty="0"/>
              <a:t>Следовательно, аутентификация источника </a:t>
            </a:r>
            <a:r>
              <a:rPr lang="ru-RU" sz="2400" dirty="0"/>
              <a:t>сообщений включает проверку целостности данных</a:t>
            </a:r>
            <a:r>
              <a:rPr lang="ru-RU" sz="2400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92704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1143000"/>
          </a:xfrm>
        </p:spPr>
        <p:txBody>
          <a:bodyPr/>
          <a:lstStyle/>
          <a:p>
            <a:r>
              <a:rPr lang="ru-RU" sz="2800" dirty="0"/>
              <a:t>З</a:t>
            </a:r>
            <a:r>
              <a:rPr lang="ru-RU" sz="2800" dirty="0" smtClean="0"/>
              <a:t>адача аутентификации и </a:t>
            </a:r>
            <a:r>
              <a:rPr lang="ru-RU" sz="2800" dirty="0"/>
              <a:t>обеспечения целостности данных </a:t>
            </a:r>
            <a:r>
              <a:rPr lang="ru-RU" sz="2800" dirty="0" smtClean="0"/>
              <a:t>не решается </a:t>
            </a:r>
            <a:r>
              <a:rPr lang="ru-RU" sz="2800" dirty="0"/>
              <a:t>простым </a:t>
            </a:r>
            <a:r>
              <a:rPr lang="ru-RU" sz="2800" dirty="0" smtClean="0"/>
              <a:t>шифрованием!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268760"/>
            <a:ext cx="8712968" cy="5490944"/>
          </a:xfrm>
        </p:spPr>
        <p:txBody>
          <a:bodyPr>
            <a:normAutofit/>
          </a:bodyPr>
          <a:lstStyle/>
          <a:p>
            <a:r>
              <a:rPr lang="ru-RU" dirty="0" smtClean="0"/>
              <a:t>С одной стороны: 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 </a:t>
            </a:r>
            <a:r>
              <a:rPr lang="ru-RU" dirty="0" err="1"/>
              <a:t>шифротексте</a:t>
            </a:r>
            <a:r>
              <a:rPr lang="ru-RU" dirty="0"/>
              <a:t> трудно сделать какие-либо осмысленные изменения, поскольку они легко потом выявляются при </a:t>
            </a:r>
            <a:r>
              <a:rPr lang="ru-RU" dirty="0" err="1" smtClean="0"/>
              <a:t>расшифровании</a:t>
            </a:r>
            <a:r>
              <a:rPr lang="ru-RU" dirty="0" smtClean="0"/>
              <a:t>; 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только </a:t>
            </a:r>
            <a:r>
              <a:rPr lang="ru-RU" dirty="0"/>
              <a:t>пользователи, обладающие секретным ключом шифрования, </a:t>
            </a:r>
            <a:r>
              <a:rPr lang="ru-RU"/>
              <a:t>могут </a:t>
            </a:r>
            <a:r>
              <a:rPr lang="ru-RU" smtClean="0"/>
              <a:t> </a:t>
            </a:r>
            <a:r>
              <a:rPr lang="ru-RU" dirty="0"/>
              <a:t>изготовить   зашифрованное   сообщение</a:t>
            </a:r>
            <a:r>
              <a:rPr lang="ru-RU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Т</a:t>
            </a:r>
            <a:r>
              <a:rPr lang="ru-RU" dirty="0" smtClean="0"/>
              <a:t>олько шифрование</a:t>
            </a:r>
            <a:r>
              <a:rPr lang="ru-RU" dirty="0"/>
              <a:t> неспособно обеспечить их аутентичности по следующим причинам: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1.	Изменения, внесенные </a:t>
            </a:r>
            <a:r>
              <a:rPr lang="ru-RU" dirty="0" err="1"/>
              <a:t>шифротекст</a:t>
            </a:r>
            <a:r>
              <a:rPr lang="ru-RU" dirty="0"/>
              <a:t>, становятся очевидными после </a:t>
            </a:r>
            <a:r>
              <a:rPr lang="ru-RU" dirty="0" err="1"/>
              <a:t>расшифрования</a:t>
            </a:r>
            <a:r>
              <a:rPr lang="ru-RU" dirty="0"/>
              <a:t> только в случае большой избыточности исходных данных</a:t>
            </a:r>
            <a:r>
              <a:rPr lang="ru-RU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2.	Факт успешного (в смысле предыдущего пункта) </a:t>
            </a:r>
            <a:r>
              <a:rPr lang="ru-RU" dirty="0" err="1"/>
              <a:t>расшифрования</a:t>
            </a:r>
            <a:r>
              <a:rPr lang="ru-RU" dirty="0"/>
              <a:t> сообщения на секретном ключе может подтвердить его авторство только для самого получателя. </a:t>
            </a:r>
          </a:p>
        </p:txBody>
      </p:sp>
    </p:spTree>
    <p:extLst>
      <p:ext uri="{BB962C8B-B14F-4D97-AF65-F5344CB8AC3E}">
        <p14:creationId xmlns:p14="http://schemas.microsoft.com/office/powerpoint/2010/main" val="27173332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622232" cy="1143000"/>
          </a:xfrm>
        </p:spPr>
        <p:txBody>
          <a:bodyPr/>
          <a:lstStyle/>
          <a:p>
            <a:r>
              <a:rPr lang="ru-RU" dirty="0"/>
              <a:t>Имитозащита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544" y="1124744"/>
                <a:ext cx="8280920" cy="4824536"/>
              </a:xfrm>
            </p:spPr>
            <p:txBody>
              <a:bodyPr/>
              <a:lstStyle/>
              <a:p>
                <a:r>
                  <a:rPr lang="ru-RU" dirty="0" smtClean="0"/>
                  <a:t>При </a:t>
                </a:r>
                <a:r>
                  <a:rPr lang="ru-RU" dirty="0"/>
                  <a:t>передаче и хранении данных </a:t>
                </a:r>
                <a:r>
                  <a:rPr lang="ru-RU" b="1" dirty="0">
                    <a:solidFill>
                      <a:srgbClr val="7030A0"/>
                    </a:solidFill>
                  </a:rPr>
                  <a:t>информация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неминуемо </a:t>
                </a:r>
                <a:r>
                  <a:rPr lang="ru-RU" u="sng" dirty="0">
                    <a:solidFill>
                      <a:srgbClr val="7030A0"/>
                    </a:solidFill>
                  </a:rPr>
                  <a:t>оказывается вне зоны непосредственного контроля</a:t>
                </a:r>
                <a:r>
                  <a:rPr lang="ru-RU" dirty="0"/>
                  <a:t> за </a:t>
                </a:r>
                <a:r>
                  <a:rPr lang="ru-RU" dirty="0" smtClean="0"/>
                  <a:t>ней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/>
                        <a:ea typeface="Cambria Math"/>
                      </a:rPr>
                      <m:t>=&gt;</m:t>
                    </m:r>
                  </m:oMath>
                </a14:m>
                <a:r>
                  <a:rPr lang="ru-RU" dirty="0" smtClean="0"/>
                  <a:t> в</a:t>
                </a:r>
                <a:r>
                  <a:rPr lang="ru-RU" dirty="0"/>
                  <a:t> реальной жизни физически защитить данные от несанкционированных изменений часто не возможно</a:t>
                </a:r>
                <a:r>
                  <a:rPr lang="ru-RU" dirty="0" smtClean="0"/>
                  <a:t>.</a:t>
                </a:r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Под </a:t>
                </a:r>
                <a:r>
                  <a:rPr lang="ru-RU" b="1" dirty="0">
                    <a:solidFill>
                      <a:schemeClr val="accent1"/>
                    </a:solidFill>
                  </a:rPr>
                  <a:t>защитой данных от </a:t>
                </a:r>
                <a:r>
                  <a:rPr lang="ru-RU" b="1" dirty="0" smtClean="0">
                    <a:solidFill>
                      <a:schemeClr val="accent1"/>
                    </a:solidFill>
                  </a:rPr>
                  <a:t>несанкционированных</a:t>
                </a:r>
                <a:r>
                  <a:rPr lang="ru-RU" b="1" dirty="0">
                    <a:solidFill>
                      <a:schemeClr val="accent1"/>
                    </a:solidFill>
                  </a:rPr>
                  <a:t> изменений </a:t>
                </a:r>
                <a:r>
                  <a:rPr lang="ru-RU" dirty="0"/>
                  <a:t>в криптографии понимают не исключение самой возможности таких изменений, а </a:t>
                </a:r>
                <a:r>
                  <a:rPr lang="ru-RU" u="sng" dirty="0">
                    <a:solidFill>
                      <a:schemeClr val="accent1"/>
                    </a:solidFill>
                  </a:rPr>
                  <a:t>набор методов, позволяющих надежно зафиксировать их факты, если они имели место</a:t>
                </a:r>
                <a:r>
                  <a:rPr lang="ru-RU" dirty="0" smtClean="0"/>
                  <a:t>.</a:t>
                </a:r>
              </a:p>
              <a:p>
                <a:pPr lvl="0">
                  <a:buClr>
                    <a:srgbClr val="F14124">
                      <a:lumMod val="75000"/>
                    </a:srgbClr>
                  </a:buClr>
                </a:pPr>
                <a:r>
                  <a:rPr lang="ru-RU" b="1" dirty="0">
                    <a:solidFill>
                      <a:srgbClr val="4E67C8"/>
                    </a:solidFill>
                  </a:rPr>
                  <a:t>Имитозащита данных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- это </a:t>
                </a:r>
                <a:r>
                  <a:rPr lang="ru-RU" u="sng" dirty="0">
                    <a:solidFill>
                      <a:srgbClr val="4E67C8"/>
                    </a:solidFill>
                  </a:rPr>
                  <a:t>защита от навязывания злоумышленником ложных данных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т.е. выдачи их за подлинные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544" y="1124744"/>
                <a:ext cx="8280920" cy="4824536"/>
              </a:xfrm>
              <a:blipFill rotWithShape="1">
                <a:blip r:embed="rId2"/>
                <a:stretch>
                  <a:fillRect l="-884" t="-2655" r="-1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3116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757"/>
            <a:ext cx="6512511" cy="1143000"/>
          </a:xfrm>
        </p:spPr>
        <p:txBody>
          <a:bodyPr/>
          <a:lstStyle/>
          <a:p>
            <a:r>
              <a:rPr lang="en-US" dirty="0"/>
              <a:t>MAC-</a:t>
            </a:r>
            <a:r>
              <a:rPr lang="ru-RU" dirty="0"/>
              <a:t>коды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24744"/>
            <a:ext cx="8424936" cy="5346928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accent1"/>
                </a:solidFill>
              </a:rPr>
              <a:t>MAC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(</a:t>
            </a:r>
            <a:r>
              <a:rPr lang="ru-RU" sz="2400" b="1" dirty="0" err="1" smtClean="0">
                <a:solidFill>
                  <a:schemeClr val="accent1"/>
                </a:solidFill>
              </a:rPr>
              <a:t>message</a:t>
            </a:r>
            <a:r>
              <a:rPr lang="ru-RU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</a:rPr>
              <a:t>authentication</a:t>
            </a:r>
            <a:r>
              <a:rPr lang="ru-RU" sz="2400" b="1" dirty="0">
                <a:solidFill>
                  <a:schemeClr val="accent1"/>
                </a:solidFill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</a:rPr>
              <a:t>code</a:t>
            </a:r>
            <a:r>
              <a:rPr lang="ru-RU" sz="2400" b="1" dirty="0">
                <a:solidFill>
                  <a:schemeClr val="accent1"/>
                </a:solidFill>
              </a:rPr>
              <a:t>)</a:t>
            </a:r>
            <a:r>
              <a:rPr lang="ru-RU" sz="2400" dirty="0"/>
              <a:t> - код аутентичности </a:t>
            </a:r>
            <a:r>
              <a:rPr lang="ru-RU" sz="2400" dirty="0" smtClean="0"/>
              <a:t>сообщения</a:t>
            </a:r>
            <a:r>
              <a:rPr lang="en-US" sz="2400" dirty="0" smtClean="0"/>
              <a:t> </a:t>
            </a:r>
            <a:r>
              <a:rPr lang="ru-RU" sz="2400" dirty="0" smtClean="0"/>
              <a:t>- </a:t>
            </a:r>
            <a:r>
              <a:rPr lang="ru-RU" sz="2400" dirty="0"/>
              <a:t>определенным способом вычисленный </a:t>
            </a:r>
            <a:r>
              <a:rPr lang="ru-RU" sz="2400" u="sng" dirty="0">
                <a:solidFill>
                  <a:schemeClr val="accent1"/>
                </a:solidFill>
              </a:rPr>
              <a:t>набор символов</a:t>
            </a:r>
            <a:r>
              <a:rPr lang="ru-RU" sz="2400" dirty="0"/>
              <a:t>, добавляемый к сообщению и </a:t>
            </a:r>
            <a:r>
              <a:rPr lang="ru-RU" sz="2400" u="sng" dirty="0">
                <a:solidFill>
                  <a:schemeClr val="accent1"/>
                </a:solidFill>
              </a:rPr>
              <a:t>предназначенный для проверки его целостности и </a:t>
            </a:r>
            <a:r>
              <a:rPr lang="ru-RU" sz="2400" u="sng" dirty="0" smtClean="0">
                <a:solidFill>
                  <a:schemeClr val="accent1"/>
                </a:solidFill>
              </a:rPr>
              <a:t>аутентификации </a:t>
            </a:r>
            <a:r>
              <a:rPr lang="ru-RU" sz="2400" u="sng" dirty="0">
                <a:solidFill>
                  <a:schemeClr val="accent1"/>
                </a:solidFill>
              </a:rPr>
              <a:t>источника </a:t>
            </a:r>
            <a:r>
              <a:rPr lang="ru-RU" sz="2400" dirty="0"/>
              <a:t>данных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/>
              <a:t> </a:t>
            </a:r>
            <a:r>
              <a:rPr lang="ru-RU" sz="2400" b="1" dirty="0">
                <a:solidFill>
                  <a:schemeClr val="accent1"/>
                </a:solidFill>
              </a:rPr>
              <a:t>MAC(K, M</a:t>
            </a:r>
            <a:r>
              <a:rPr lang="ru-RU" sz="2400" b="1" dirty="0" smtClean="0">
                <a:solidFill>
                  <a:schemeClr val="accent1"/>
                </a:solidFill>
              </a:rPr>
              <a:t>)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dirty="0" smtClean="0"/>
              <a:t>зависит </a:t>
            </a:r>
            <a:r>
              <a:rPr lang="ru-RU" sz="2400" dirty="0"/>
              <a:t>от передаваемого сообщения M и секретного ключа K отправителя А, и обладает </a:t>
            </a:r>
            <a:r>
              <a:rPr lang="ru-RU" sz="2400" b="1" dirty="0">
                <a:solidFill>
                  <a:schemeClr val="accent1"/>
                </a:solidFill>
              </a:rPr>
              <a:t>свойствами: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>
                <a:solidFill>
                  <a:schemeClr val="accent1"/>
                </a:solidFill>
              </a:rPr>
              <a:t>получатель </a:t>
            </a:r>
            <a:r>
              <a:rPr lang="ru-RU" dirty="0">
                <a:solidFill>
                  <a:schemeClr val="accent1"/>
                </a:solidFill>
              </a:rPr>
              <a:t>В</a:t>
            </a:r>
            <a:r>
              <a:rPr lang="ru-RU" dirty="0"/>
              <a:t>, используя такой же или другой ключ, </a:t>
            </a:r>
            <a:r>
              <a:rPr lang="ru-RU" u="sng" dirty="0">
                <a:solidFill>
                  <a:schemeClr val="accent1"/>
                </a:solidFill>
              </a:rPr>
              <a:t>имеет возможность проверить целостность и доказать принадлежность</a:t>
            </a:r>
            <a:r>
              <a:rPr lang="ru-RU" dirty="0"/>
              <a:t> информации отправителю А;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>
                <a:solidFill>
                  <a:schemeClr val="accent1"/>
                </a:solidFill>
              </a:rPr>
              <a:t>код</a:t>
            </a:r>
            <a:r>
              <a:rPr lang="ru-RU" dirty="0" smtClean="0"/>
              <a:t> </a:t>
            </a:r>
            <a:r>
              <a:rPr lang="ru-RU" dirty="0"/>
              <a:t>аутентификации </a:t>
            </a:r>
            <a:r>
              <a:rPr lang="ru-RU" u="sng" dirty="0">
                <a:solidFill>
                  <a:schemeClr val="accent1"/>
                </a:solidFill>
              </a:rPr>
              <a:t>невозможно фальсифицировать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879599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Rectangle 72"/>
          <p:cNvSpPr>
            <a:spLocks noChangeArrowheads="1"/>
          </p:cNvSpPr>
          <p:nvPr/>
        </p:nvSpPr>
        <p:spPr bwMode="auto">
          <a:xfrm>
            <a:off x="498615" y="955917"/>
            <a:ext cx="8280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286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ru-RU" altLang="ru-RU" sz="1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1400" dirty="0">
              <a:latin typeface="Times New Roman" pitchFamily="18" charset="0"/>
            </a:endParaRPr>
          </a:p>
        </p:txBody>
      </p:sp>
      <p:grpSp>
        <p:nvGrpSpPr>
          <p:cNvPr id="4142" name="Group 46"/>
          <p:cNvGrpSpPr>
            <a:grpSpLocks noChangeAspect="1"/>
          </p:cNvGrpSpPr>
          <p:nvPr/>
        </p:nvGrpSpPr>
        <p:grpSpPr bwMode="auto">
          <a:xfrm>
            <a:off x="2124075" y="2420938"/>
            <a:ext cx="5257800" cy="1485900"/>
            <a:chOff x="2281" y="253"/>
            <a:chExt cx="6494" cy="1812"/>
          </a:xfrm>
        </p:grpSpPr>
        <p:sp>
          <p:nvSpPr>
            <p:cNvPr id="4167" name="AutoShape 71"/>
            <p:cNvSpPr>
              <a:spLocks noChangeAspect="1" noChangeArrowheads="1" noTextEdit="1"/>
            </p:cNvSpPr>
            <p:nvPr/>
          </p:nvSpPr>
          <p:spPr bwMode="auto">
            <a:xfrm>
              <a:off x="2281" y="253"/>
              <a:ext cx="6494" cy="1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66" name="Text Box 70"/>
            <p:cNvSpPr txBox="1">
              <a:spLocks noChangeArrowheads="1"/>
            </p:cNvSpPr>
            <p:nvPr/>
          </p:nvSpPr>
          <p:spPr bwMode="auto">
            <a:xfrm>
              <a:off x="5246" y="253"/>
              <a:ext cx="422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cs typeface="Times New Roman" pitchFamily="18" charset="0"/>
                </a:rPr>
                <a:t>ε</a:t>
              </a:r>
              <a:endParaRPr lang="en-US" altLang="ru-RU"/>
            </a:p>
          </p:txBody>
        </p:sp>
        <p:sp>
          <p:nvSpPr>
            <p:cNvPr id="4165" name="Text Box 69"/>
            <p:cNvSpPr txBox="1">
              <a:spLocks noChangeArrowheads="1"/>
            </p:cNvSpPr>
            <p:nvPr/>
          </p:nvSpPr>
          <p:spPr bwMode="auto">
            <a:xfrm>
              <a:off x="4963" y="950"/>
              <a:ext cx="566" cy="4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cs typeface="Times New Roman" pitchFamily="18" charset="0"/>
                </a:rPr>
                <a:t>y+ε</a:t>
              </a:r>
              <a:endParaRPr lang="en-US" altLang="ru-RU"/>
            </a:p>
          </p:txBody>
        </p:sp>
        <p:sp>
          <p:nvSpPr>
            <p:cNvPr id="4164" name="Text Box 68"/>
            <p:cNvSpPr txBox="1">
              <a:spLocks noChangeArrowheads="1"/>
            </p:cNvSpPr>
            <p:nvPr/>
          </p:nvSpPr>
          <p:spPr bwMode="auto">
            <a:xfrm>
              <a:off x="6234" y="1089"/>
              <a:ext cx="565" cy="2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cs typeface="Times New Roman" pitchFamily="18" charset="0"/>
                </a:rPr>
                <a:t>k(t)</a:t>
              </a:r>
              <a:endParaRPr lang="en-US" altLang="ru-RU"/>
            </a:p>
          </p:txBody>
        </p:sp>
        <p:sp>
          <p:nvSpPr>
            <p:cNvPr id="4163" name="Text Box 67"/>
            <p:cNvSpPr txBox="1">
              <a:spLocks noChangeArrowheads="1"/>
            </p:cNvSpPr>
            <p:nvPr/>
          </p:nvSpPr>
          <p:spPr bwMode="auto">
            <a:xfrm>
              <a:off x="4399" y="1089"/>
              <a:ext cx="564" cy="2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cs typeface="Times New Roman" pitchFamily="18" charset="0"/>
                </a:rPr>
                <a:t>k(t)</a:t>
              </a:r>
              <a:endParaRPr lang="en-US" altLang="ru-RU"/>
            </a:p>
          </p:txBody>
        </p:sp>
        <p:sp>
          <p:nvSpPr>
            <p:cNvPr id="4162" name="Text Box 66"/>
            <p:cNvSpPr txBox="1">
              <a:spLocks noChangeArrowheads="1"/>
            </p:cNvSpPr>
            <p:nvPr/>
          </p:nvSpPr>
          <p:spPr bwMode="auto">
            <a:xfrm>
              <a:off x="7505" y="532"/>
              <a:ext cx="424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cs typeface="Times New Roman" pitchFamily="18" charset="0"/>
                </a:rPr>
                <a:t>x</a:t>
              </a:r>
              <a:endParaRPr lang="en-US" altLang="ru-RU"/>
            </a:p>
          </p:txBody>
        </p:sp>
        <p:sp>
          <p:nvSpPr>
            <p:cNvPr id="4161" name="Text Box 65"/>
            <p:cNvSpPr txBox="1">
              <a:spLocks noChangeArrowheads="1"/>
            </p:cNvSpPr>
            <p:nvPr/>
          </p:nvSpPr>
          <p:spPr bwMode="auto">
            <a:xfrm>
              <a:off x="6375" y="532"/>
              <a:ext cx="422" cy="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000" b="1" i="1">
                  <a:cs typeface="Times New Roman" pitchFamily="18" charset="0"/>
                </a:rPr>
                <a:t>y</a:t>
              </a:r>
              <a:endParaRPr lang="en-US" altLang="ru-RU"/>
            </a:p>
          </p:txBody>
        </p:sp>
        <p:sp>
          <p:nvSpPr>
            <p:cNvPr id="4160" name="Text Box 64"/>
            <p:cNvSpPr txBox="1">
              <a:spLocks noChangeArrowheads="1"/>
            </p:cNvSpPr>
            <p:nvPr/>
          </p:nvSpPr>
          <p:spPr bwMode="auto">
            <a:xfrm>
              <a:off x="3552" y="532"/>
              <a:ext cx="423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000" b="1" i="1">
                  <a:cs typeface="Times New Roman" pitchFamily="18" charset="0"/>
                </a:rPr>
                <a:t>y</a:t>
              </a:r>
              <a:endParaRPr lang="en-US" altLang="ru-RU"/>
            </a:p>
          </p:txBody>
        </p:sp>
        <p:sp>
          <p:nvSpPr>
            <p:cNvPr id="4159" name="Text Box 63"/>
            <p:cNvSpPr txBox="1">
              <a:spLocks noChangeArrowheads="1"/>
            </p:cNvSpPr>
            <p:nvPr/>
          </p:nvSpPr>
          <p:spPr bwMode="auto">
            <a:xfrm>
              <a:off x="2422" y="532"/>
              <a:ext cx="424" cy="2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cs typeface="Times New Roman" pitchFamily="18" charset="0"/>
                </a:rPr>
                <a:t>x</a:t>
              </a:r>
              <a:endParaRPr lang="en-US" altLang="ru-RU"/>
            </a:p>
          </p:txBody>
        </p:sp>
        <p:sp>
          <p:nvSpPr>
            <p:cNvPr id="4158" name="Rectangle 62"/>
            <p:cNvSpPr>
              <a:spLocks noChangeArrowheads="1"/>
            </p:cNvSpPr>
            <p:nvPr/>
          </p:nvSpPr>
          <p:spPr bwMode="auto">
            <a:xfrm>
              <a:off x="2846" y="532"/>
              <a:ext cx="706" cy="5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cs typeface="Times New Roman" pitchFamily="18" charset="0"/>
                </a:rPr>
                <a:t>Ш</a:t>
              </a:r>
              <a:endParaRPr lang="ru-RU" altLang="ru-RU"/>
            </a:p>
          </p:txBody>
        </p:sp>
        <p:sp>
          <p:nvSpPr>
            <p:cNvPr id="4157" name="Line 61"/>
            <p:cNvSpPr>
              <a:spLocks noChangeShapeType="1"/>
            </p:cNvSpPr>
            <p:nvPr/>
          </p:nvSpPr>
          <p:spPr bwMode="auto">
            <a:xfrm>
              <a:off x="2422" y="810"/>
              <a:ext cx="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56" name="Rectangle 60"/>
            <p:cNvSpPr>
              <a:spLocks noChangeArrowheads="1"/>
            </p:cNvSpPr>
            <p:nvPr/>
          </p:nvSpPr>
          <p:spPr bwMode="auto">
            <a:xfrm>
              <a:off x="3975" y="532"/>
              <a:ext cx="706" cy="5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cs typeface="Times New Roman" pitchFamily="18" charset="0"/>
                </a:rPr>
                <a:t>К</a:t>
              </a:r>
              <a:endParaRPr lang="ru-RU" altLang="ru-RU"/>
            </a:p>
          </p:txBody>
        </p:sp>
        <p:sp>
          <p:nvSpPr>
            <p:cNvPr id="4155" name="AutoShape 59"/>
            <p:cNvSpPr>
              <a:spLocks noChangeArrowheads="1"/>
            </p:cNvSpPr>
            <p:nvPr/>
          </p:nvSpPr>
          <p:spPr bwMode="auto">
            <a:xfrm>
              <a:off x="5105" y="671"/>
              <a:ext cx="282" cy="279"/>
            </a:xfrm>
            <a:prstGeom prst="flowChar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154" name="Rectangle 58"/>
            <p:cNvSpPr>
              <a:spLocks noChangeArrowheads="1"/>
            </p:cNvSpPr>
            <p:nvPr/>
          </p:nvSpPr>
          <p:spPr bwMode="auto">
            <a:xfrm>
              <a:off x="5669" y="532"/>
              <a:ext cx="708" cy="5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cs typeface="Times New Roman" pitchFamily="18" charset="0"/>
                </a:rPr>
                <a:t>ДК</a:t>
              </a:r>
              <a:endParaRPr lang="ru-RU" altLang="ru-RU"/>
            </a:p>
          </p:txBody>
        </p:sp>
        <p:sp>
          <p:nvSpPr>
            <p:cNvPr id="4153" name="Rectangle 57"/>
            <p:cNvSpPr>
              <a:spLocks noChangeArrowheads="1"/>
            </p:cNvSpPr>
            <p:nvPr/>
          </p:nvSpPr>
          <p:spPr bwMode="auto">
            <a:xfrm>
              <a:off x="3975" y="1368"/>
              <a:ext cx="565" cy="4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cs typeface="Times New Roman" pitchFamily="18" charset="0"/>
                </a:rPr>
                <a:t>Г</a:t>
              </a:r>
              <a:r>
                <a:rPr lang="ru-RU" altLang="ru-RU" sz="1400" b="1" baseline="-30000">
                  <a:cs typeface="Times New Roman" pitchFamily="18" charset="0"/>
                </a:rPr>
                <a:t>1</a:t>
              </a:r>
              <a:endParaRPr lang="ru-RU" altLang="ru-RU"/>
            </a:p>
          </p:txBody>
        </p:sp>
        <p:sp>
          <p:nvSpPr>
            <p:cNvPr id="4152" name="Rectangle 56"/>
            <p:cNvSpPr>
              <a:spLocks noChangeArrowheads="1"/>
            </p:cNvSpPr>
            <p:nvPr/>
          </p:nvSpPr>
          <p:spPr bwMode="auto">
            <a:xfrm>
              <a:off x="5810" y="1368"/>
              <a:ext cx="564" cy="4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cs typeface="Times New Roman" pitchFamily="18" charset="0"/>
                </a:rPr>
                <a:t>Г</a:t>
              </a:r>
              <a:r>
                <a:rPr lang="ru-RU" altLang="ru-RU" sz="1400" b="1" baseline="-30000">
                  <a:cs typeface="Times New Roman" pitchFamily="18" charset="0"/>
                </a:rPr>
                <a:t>2</a:t>
              </a:r>
              <a:endParaRPr lang="ru-RU" altLang="ru-RU"/>
            </a:p>
          </p:txBody>
        </p:sp>
        <p:sp>
          <p:nvSpPr>
            <p:cNvPr id="4151" name="Line 55"/>
            <p:cNvSpPr>
              <a:spLocks noChangeShapeType="1"/>
            </p:cNvSpPr>
            <p:nvPr/>
          </p:nvSpPr>
          <p:spPr bwMode="auto">
            <a:xfrm>
              <a:off x="3552" y="810"/>
              <a:ext cx="4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50" name="Line 54"/>
            <p:cNvSpPr>
              <a:spLocks noChangeShapeType="1"/>
            </p:cNvSpPr>
            <p:nvPr/>
          </p:nvSpPr>
          <p:spPr bwMode="auto">
            <a:xfrm>
              <a:off x="4681" y="811"/>
              <a:ext cx="4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49" name="Line 53"/>
            <p:cNvSpPr>
              <a:spLocks noChangeShapeType="1"/>
            </p:cNvSpPr>
            <p:nvPr/>
          </p:nvSpPr>
          <p:spPr bwMode="auto">
            <a:xfrm>
              <a:off x="5246" y="392"/>
              <a:ext cx="0" cy="2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48" name="Line 52"/>
            <p:cNvSpPr>
              <a:spLocks noChangeShapeType="1"/>
            </p:cNvSpPr>
            <p:nvPr/>
          </p:nvSpPr>
          <p:spPr bwMode="auto">
            <a:xfrm>
              <a:off x="5387" y="810"/>
              <a:ext cx="28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47" name="Line 51"/>
            <p:cNvSpPr>
              <a:spLocks noChangeShapeType="1"/>
            </p:cNvSpPr>
            <p:nvPr/>
          </p:nvSpPr>
          <p:spPr bwMode="auto">
            <a:xfrm>
              <a:off x="6375" y="810"/>
              <a:ext cx="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46" name="Line 50"/>
            <p:cNvSpPr>
              <a:spLocks noChangeShapeType="1"/>
            </p:cNvSpPr>
            <p:nvPr/>
          </p:nvSpPr>
          <p:spPr bwMode="auto">
            <a:xfrm flipV="1">
              <a:off x="4257" y="1089"/>
              <a:ext cx="1" cy="2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45" name="Line 49"/>
            <p:cNvSpPr>
              <a:spLocks noChangeShapeType="1"/>
            </p:cNvSpPr>
            <p:nvPr/>
          </p:nvSpPr>
          <p:spPr bwMode="auto">
            <a:xfrm flipV="1">
              <a:off x="6093" y="1089"/>
              <a:ext cx="0" cy="2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44" name="Rectangle 48"/>
            <p:cNvSpPr>
              <a:spLocks noChangeArrowheads="1"/>
            </p:cNvSpPr>
            <p:nvPr/>
          </p:nvSpPr>
          <p:spPr bwMode="auto">
            <a:xfrm>
              <a:off x="6799" y="532"/>
              <a:ext cx="707" cy="5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cs typeface="Times New Roman" pitchFamily="18" charset="0"/>
                </a:rPr>
                <a:t>ДШ</a:t>
              </a:r>
              <a:endParaRPr lang="ru-RU" altLang="ru-RU"/>
            </a:p>
          </p:txBody>
        </p:sp>
        <p:sp>
          <p:nvSpPr>
            <p:cNvPr id="4143" name="Line 47"/>
            <p:cNvSpPr>
              <a:spLocks noChangeShapeType="1"/>
            </p:cNvSpPr>
            <p:nvPr/>
          </p:nvSpPr>
          <p:spPr bwMode="auto">
            <a:xfrm>
              <a:off x="7505" y="810"/>
              <a:ext cx="4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4183" name="Rectangle 87"/>
          <p:cNvSpPr>
            <a:spLocks noChangeArrowheads="1"/>
          </p:cNvSpPr>
          <p:nvPr/>
        </p:nvSpPr>
        <p:spPr bwMode="auto">
          <a:xfrm>
            <a:off x="755650" y="4005263"/>
            <a:ext cx="76612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286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ru-RU" altLang="ru-RU" sz="140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Обозначения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:</a:t>
            </a:r>
            <a:endParaRPr lang="ru-RU" altLang="ru-RU" sz="1400"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altLang="ru-RU" sz="1400" b="1" baseline="-30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altLang="ru-RU" sz="1400" b="1"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altLang="ru-RU" sz="1400" b="1" baseline="-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 – синхронные генераторы ключей</a:t>
            </a:r>
            <a:r>
              <a:rPr lang="ru-RU" altLang="ru-RU" sz="1400" b="1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ru-RU" sz="1400" b="1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altLang="ru-RU" sz="1400" b="1" i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ru-RU" sz="14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ru-RU" altLang="ru-RU" sz="1400" b="1" i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, </a:t>
            </a:r>
            <a:endParaRPr lang="ru-RU" altLang="ru-RU" sz="1400"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latin typeface="Times New Roman" pitchFamily="18" charset="0"/>
                <a:cs typeface="Times New Roman" pitchFamily="18" charset="0"/>
              </a:rPr>
              <a:t>Ш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 – криптографический шифратор, </a:t>
            </a:r>
            <a:endParaRPr lang="ru-RU" altLang="ru-RU" sz="1400"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 − помехоустойчивый кодер, </a:t>
            </a:r>
            <a:endParaRPr lang="ru-RU" altLang="ru-RU" sz="1400"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latin typeface="Times New Roman" pitchFamily="18" charset="0"/>
                <a:cs typeface="Times New Roman" pitchFamily="18" charset="0"/>
              </a:rPr>
              <a:t>ДК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 − помехоустойчивый декодер, </a:t>
            </a:r>
            <a:endParaRPr lang="ru-RU" altLang="ru-RU" sz="1400"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latin typeface="Times New Roman" pitchFamily="18" charset="0"/>
                <a:cs typeface="Times New Roman" pitchFamily="18" charset="0"/>
              </a:rPr>
              <a:t>ДШ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 – криптографический дешифратор,</a:t>
            </a:r>
            <a:endParaRPr lang="ru-RU" altLang="ru-RU" sz="1400"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ru-RU" sz="1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altLang="ru-RU" sz="1400" b="1" i="1">
                <a:latin typeface="Times New Roman" pitchFamily="18" charset="0"/>
                <a:cs typeface="Times New Roman" pitchFamily="18" charset="0"/>
              </a:rPr>
              <a:t> − 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открытый текст, </a:t>
            </a:r>
            <a:r>
              <a:rPr lang="en-US" altLang="ru-RU" sz="1400" b="1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altLang="ru-RU" sz="1400" b="1" i="1">
                <a:latin typeface="Times New Roman" pitchFamily="18" charset="0"/>
                <a:cs typeface="Times New Roman" pitchFamily="18" charset="0"/>
              </a:rPr>
              <a:t> − 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шифрованное сообщение, </a:t>
            </a:r>
            <a:r>
              <a:rPr lang="en-US" altLang="ru-RU" sz="1400" b="1" i="1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ru-RU" altLang="ru-RU" sz="1400" b="1" i="1">
                <a:latin typeface="Times New Roman" pitchFamily="18" charset="0"/>
                <a:cs typeface="Times New Roman" pitchFamily="18" charset="0"/>
              </a:rPr>
              <a:t> − </a:t>
            </a:r>
            <a:r>
              <a:rPr lang="ru-RU" altLang="ru-RU" sz="1400" b="1">
                <a:latin typeface="Times New Roman" pitchFamily="18" charset="0"/>
                <a:cs typeface="Times New Roman" pitchFamily="18" charset="0"/>
              </a:rPr>
              <a:t>ложная информация (и (или) помеха)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ru-RU" sz="140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endParaRPr lang="ru-RU" altLang="ru-RU" sz="1400"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В данной схеме ключ шифрования </a:t>
            </a:r>
            <a:r>
              <a:rPr lang="ru-RU" altLang="ru-RU" sz="1400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меняется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 от сообщения к сообщению.</a:t>
            </a:r>
            <a:endParaRPr lang="ru-RU" altLang="ru-RU" sz="1400"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altLang="ru-RU" sz="1400" b="1">
                <a:latin typeface="Times New Roman" pitchFamily="18" charset="0"/>
                <a:cs typeface="Times New Roman" pitchFamily="18" charset="0"/>
              </a:rPr>
              <a:t>последовательность ключей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 является </a:t>
            </a:r>
            <a:r>
              <a:rPr lang="ru-RU" altLang="ru-RU" sz="1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секретным параметром</a:t>
            </a:r>
            <a:r>
              <a:rPr lang="ru-RU" altLang="ru-RU" sz="1400" b="1" i="1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altLang="ru-RU" sz="1400">
                <a:latin typeface="Times New Roman" pitchFamily="18" charset="0"/>
                <a:cs typeface="Times New Roman" pitchFamily="18" charset="0"/>
              </a:rPr>
              <a:t>.</a:t>
            </a:r>
            <a:endParaRPr lang="ru-RU" altLang="ru-RU" sz="1400">
              <a:latin typeface="Times New Roman" pitchFamily="18" charset="0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395536" y="0"/>
            <a:ext cx="7992888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dirty="0"/>
              <a:t>Структура простейшего помехозащищенного </a:t>
            </a:r>
            <a:r>
              <a:rPr lang="ru-RU" dirty="0" err="1"/>
              <a:t>криптоканала</a:t>
            </a:r>
            <a:r>
              <a:rPr lang="ru-RU" dirty="0"/>
              <a:t>.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84353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512511" cy="1143000"/>
          </a:xfrm>
        </p:spPr>
        <p:txBody>
          <a:bodyPr/>
          <a:lstStyle/>
          <a:p>
            <a:r>
              <a:rPr lang="ru-RU" dirty="0" smtClean="0"/>
              <a:t>Порядок работы с МАС кодом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72816"/>
            <a:ext cx="8208912" cy="4032448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dirty="0"/>
              <a:t>MAC вычисляется в тот момент, когда известно, что сообщение корректно.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После этого MAC присоединяется к сообщению и передается вместе с ним получателю.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Получатель вычисляет MAC, используя тот же самый секретный ключ, и сравнивает вычисленное значение с полученным.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Если эти значения совпадают, то с большой долей вероятности можно считать, что при пересылке изменения сообщения не произошло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46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/>
          <a:lstStyle/>
          <a:p>
            <a:r>
              <a:rPr lang="ru-RU" sz="2400" dirty="0" smtClean="0"/>
              <a:t>Несанкционированный доступ </a:t>
            </a:r>
            <a:r>
              <a:rPr lang="ru-RU" sz="2400" dirty="0"/>
              <a:t>к информации вычислительной системы </a:t>
            </a:r>
            <a:r>
              <a:rPr lang="ru-RU" sz="2400" dirty="0" smtClean="0"/>
              <a:t>может быть осуществлен:</a:t>
            </a:r>
            <a:endParaRPr lang="ru-RU" sz="2400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74421911"/>
              </p:ext>
            </p:extLst>
          </p:nvPr>
        </p:nvGraphicFramePr>
        <p:xfrm>
          <a:off x="323528" y="1124744"/>
          <a:ext cx="8496944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45145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622232" cy="1143000"/>
          </a:xfrm>
        </p:spPr>
        <p:txBody>
          <a:bodyPr/>
          <a:lstStyle/>
          <a:p>
            <a:r>
              <a:rPr lang="ru-RU" dirty="0" smtClean="0"/>
              <a:t>Свойства функции</a:t>
            </a:r>
            <a:r>
              <a:rPr lang="ru-RU" dirty="0"/>
              <a:t> MAC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39552" y="1340768"/>
                <a:ext cx="8136904" cy="5130904"/>
              </a:xfrm>
            </p:spPr>
            <p:txBody>
              <a:bodyPr/>
              <a:lstStyle/>
              <a:p>
                <a:pPr marL="29401" indent="379536" algn="just"/>
                <a:r>
                  <a:rPr lang="ru" sz="2400" b="1" i="1" dirty="0"/>
                  <a:t>Свойства, которыми должна обладать функция 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MAC </a:t>
                </a:r>
                <a:r>
                  <a:rPr lang="ru" sz="2400" i="1" dirty="0">
                    <a:solidFill>
                      <a:srgbClr val="7030A0"/>
                    </a:solidFill>
                  </a:rPr>
                  <a:t>= 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f </a:t>
                </a:r>
                <a:r>
                  <a:rPr lang="ru" sz="2400" i="1" dirty="0">
                    <a:solidFill>
                      <a:srgbClr val="7030A0"/>
                    </a:solidFill>
                  </a:rPr>
                  <a:t>(</a:t>
                </a:r>
                <a:r>
                  <a:rPr lang="en-US" sz="2400" i="1" spc="88" dirty="0">
                    <a:solidFill>
                      <a:srgbClr val="7030A0"/>
                    </a:solidFill>
                  </a:rPr>
                  <a:t>M)</a:t>
                </a:r>
                <a:r>
                  <a:rPr lang="en-US" sz="2400" i="1" dirty="0"/>
                  <a:t> </a:t>
                </a:r>
                <a:r>
                  <a:rPr lang="ru" sz="2400" b="1" i="1" dirty="0"/>
                  <a:t>для вычисления </a:t>
                </a:r>
                <a:r>
                  <a:rPr lang="en-US" sz="2400" i="1" dirty="0"/>
                  <a:t>MAC</a:t>
                </a:r>
                <a:r>
                  <a:rPr lang="ru" sz="2400" dirty="0"/>
                  <a:t>:</a:t>
                </a:r>
              </a:p>
              <a:p>
                <a:pPr marL="203132"/>
                <a:r>
                  <a:rPr lang="ru" sz="2400" dirty="0"/>
                  <a:t>1.	Должно      быть      вычислительно      трудно,      зная </a:t>
                </a:r>
                <a:r>
                  <a:rPr lang="en-US" sz="2400" i="1" dirty="0" smtClean="0"/>
                  <a:t>M </a:t>
                </a:r>
                <a:r>
                  <a:rPr lang="ru" sz="2400" dirty="0" smtClean="0"/>
                  <a:t>и </a:t>
                </a:r>
                <a:r>
                  <a:rPr lang="en-US" sz="2400" i="1" dirty="0" smtClean="0"/>
                  <a:t>MAC </a:t>
                </a:r>
                <a:r>
                  <a:rPr lang="ru" sz="2400" i="1" dirty="0"/>
                  <a:t>= </a:t>
                </a:r>
                <a:r>
                  <a:rPr lang="en-US" sz="2400" i="1" dirty="0"/>
                  <a:t>f </a:t>
                </a:r>
                <a:r>
                  <a:rPr lang="ru" sz="2400" i="1" dirty="0"/>
                  <a:t>(</a:t>
                </a:r>
                <a:r>
                  <a:rPr lang="en-US" sz="2400" i="1" spc="88" dirty="0"/>
                  <a:t>M)</a:t>
                </a:r>
                <a:r>
                  <a:rPr lang="en-US" sz="2400" i="1" dirty="0"/>
                  <a:t> </a:t>
                </a:r>
                <a:r>
                  <a:rPr lang="ru" sz="2400" dirty="0"/>
                  <a:t>найти сообщение </a:t>
                </a:r>
                <a:r>
                  <a:rPr lang="en-US" sz="2400" i="1" dirty="0"/>
                  <a:t>M</a:t>
                </a:r>
                <a:r>
                  <a:rPr lang="ru" sz="2400" i="1" dirty="0"/>
                  <a:t>' </a:t>
                </a:r>
                <a14:m>
                  <m:oMath xmlns:m="http://schemas.openxmlformats.org/officeDocument/2006/math">
                    <m:r>
                      <a:rPr lang="ru" sz="2400" i="1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ru" sz="2400" i="1" dirty="0" smtClean="0"/>
                  <a:t> </a:t>
                </a:r>
                <a:r>
                  <a:rPr lang="en-US" sz="2400" i="1" dirty="0"/>
                  <a:t>M </a:t>
                </a:r>
                <a:r>
                  <a:rPr lang="ru" sz="2400" dirty="0"/>
                  <a:t>с тем же </a:t>
                </a:r>
                <a:r>
                  <a:rPr lang="en-US" sz="2400" i="1" dirty="0"/>
                  <a:t>MAC</a:t>
                </a:r>
                <a:r>
                  <a:rPr lang="ru" sz="2400" dirty="0"/>
                  <a:t>-кодом.</a:t>
                </a:r>
              </a:p>
              <a:p>
                <a:pPr marL="203132"/>
                <a:r>
                  <a:rPr lang="ru" sz="2400" dirty="0"/>
                  <a:t>2.	Значения </a:t>
                </a:r>
                <a:r>
                  <a:rPr lang="en-US" sz="2400" i="1" dirty="0"/>
                  <a:t>MAC </a:t>
                </a:r>
                <a:r>
                  <a:rPr lang="ru" sz="2400" i="1" dirty="0"/>
                  <a:t>= </a:t>
                </a:r>
                <a:r>
                  <a:rPr lang="en-US" sz="2400" i="1" dirty="0"/>
                  <a:t>f </a:t>
                </a:r>
                <a:r>
                  <a:rPr lang="ru" sz="2400" i="1" dirty="0"/>
                  <a:t>(</a:t>
                </a:r>
                <a:r>
                  <a:rPr lang="en-US" sz="2400" i="1" spc="88" dirty="0"/>
                  <a:t>M)</a:t>
                </a:r>
                <a:r>
                  <a:rPr lang="en-US" sz="2400" i="1" dirty="0"/>
                  <a:t> </a:t>
                </a:r>
                <a:r>
                  <a:rPr lang="ru" sz="2400" dirty="0"/>
                  <a:t>должны быть равномерно </a:t>
                </a:r>
                <a:r>
                  <a:rPr lang="ru" sz="2400" dirty="0" smtClean="0"/>
                  <a:t>распределены в </a:t>
                </a:r>
                <a:r>
                  <a:rPr lang="ru" sz="2400" dirty="0"/>
                  <a:t>том смысле, что для любых сообщений </a:t>
                </a:r>
                <a:r>
                  <a:rPr lang="en-US" sz="2400" i="1" dirty="0"/>
                  <a:t>M</a:t>
                </a:r>
                <a:r>
                  <a:rPr lang="ru-RU" sz="2400" i="1" dirty="0"/>
                  <a:t> </a:t>
                </a:r>
                <a:r>
                  <a:rPr lang="ru" sz="2400" dirty="0"/>
                  <a:t>и </a:t>
                </a:r>
                <a:r>
                  <a:rPr lang="en-US" sz="2400" i="1" dirty="0"/>
                  <a:t>M</a:t>
                </a:r>
                <a:r>
                  <a:rPr lang="ru" sz="2400" i="1" dirty="0"/>
                  <a:t>' </a:t>
                </a:r>
                <a:r>
                  <a:rPr lang="ru" sz="2400" dirty="0"/>
                  <a:t>вероятность того, что они будут иметь равные </a:t>
                </a:r>
                <a:r>
                  <a:rPr lang="en-US" sz="2400" i="1" dirty="0"/>
                  <a:t>MAC</a:t>
                </a:r>
                <a:r>
                  <a:rPr lang="ru" sz="2400" dirty="0"/>
                  <a:t>-коды </a:t>
                </a:r>
                <a:r>
                  <a:rPr lang="ru" sz="2400" b="1" dirty="0" smtClean="0">
                    <a:solidFill>
                      <a:srgbClr val="7030A0"/>
                    </a:solidFill>
                  </a:rPr>
                  <a:t>(</a:t>
                </a:r>
                <a:r>
                  <a:rPr lang="en-US" sz="2400" b="1" i="1" spc="219" dirty="0" smtClean="0">
                    <a:solidFill>
                      <a:srgbClr val="7030A0"/>
                    </a:solidFill>
                  </a:rPr>
                  <a:t>f(</a:t>
                </a:r>
                <a:r>
                  <a:rPr lang="en-US" sz="2400" b="1" i="1" spc="88" dirty="0" smtClean="0">
                    <a:solidFill>
                      <a:srgbClr val="7030A0"/>
                    </a:solidFill>
                  </a:rPr>
                  <a:t>M</a:t>
                </a:r>
                <a:r>
                  <a:rPr lang="en-US" sz="2400" b="1" i="1" spc="88" dirty="0">
                    <a:solidFill>
                      <a:srgbClr val="7030A0"/>
                    </a:solidFill>
                  </a:rPr>
                  <a:t>)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 </a:t>
                </a:r>
                <a:r>
                  <a:rPr lang="ru" sz="2400" b="1" i="1" spc="88" dirty="0">
                    <a:solidFill>
                      <a:srgbClr val="7030A0"/>
                    </a:solidFill>
                  </a:rPr>
                  <a:t>=</a:t>
                </a:r>
                <a:r>
                  <a:rPr lang="ru" sz="2400" b="1" i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b="1" i="1" spc="219" dirty="0">
                    <a:solidFill>
                      <a:srgbClr val="7030A0"/>
                    </a:solidFill>
                  </a:rPr>
                  <a:t>f(M</a:t>
                </a:r>
                <a:r>
                  <a:rPr lang="ru" sz="2400" b="1" i="1" spc="219" dirty="0">
                    <a:solidFill>
                      <a:srgbClr val="7030A0"/>
                    </a:solidFill>
                  </a:rPr>
                  <a:t>'</a:t>
                </a:r>
                <a:r>
                  <a:rPr lang="ru" sz="2400" b="1" i="1" dirty="0">
                    <a:solidFill>
                      <a:srgbClr val="7030A0"/>
                    </a:solidFill>
                  </a:rPr>
                  <a:t>)</a:t>
                </a:r>
                <a:r>
                  <a:rPr lang="ru" sz="2400" b="1" dirty="0">
                    <a:solidFill>
                      <a:srgbClr val="7030A0"/>
                    </a:solidFill>
                  </a:rPr>
                  <a:t>) </a:t>
                </a:r>
                <a:r>
                  <a:rPr lang="ru" sz="2400" dirty="0"/>
                  <a:t>должна быть равна </a:t>
                </a:r>
                <a:r>
                  <a:rPr lang="en-US" sz="2400" dirty="0"/>
                  <a:t>2</a:t>
                </a:r>
                <a:r>
                  <a:rPr lang="en-US" sz="2400" baseline="30000" dirty="0"/>
                  <a:t>-n</a:t>
                </a:r>
                <a:r>
                  <a:rPr lang="ru" sz="2400" dirty="0"/>
                  <a:t>, где </a:t>
                </a:r>
                <a:r>
                  <a:rPr lang="en-US" sz="2400" i="1" baseline="30000" dirty="0"/>
                  <a:t>n</a:t>
                </a:r>
                <a:r>
                  <a:rPr lang="en-US" sz="2400" i="1" dirty="0"/>
                  <a:t> </a:t>
                </a:r>
                <a:r>
                  <a:rPr lang="ru" sz="2400" dirty="0"/>
                  <a:t>- длина значения </a:t>
                </a:r>
                <a:r>
                  <a:rPr lang="en-US" sz="2400" i="1" dirty="0"/>
                  <a:t>MAC</a:t>
                </a:r>
                <a:r>
                  <a:rPr lang="ru" sz="2400" dirty="0">
                    <a:solidFill>
                      <a:srgbClr val="8B0000"/>
                    </a:solidFill>
                  </a:rPr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39552" y="1340768"/>
                <a:ext cx="8136904" cy="5130904"/>
              </a:xfrm>
              <a:blipFill rotWithShape="1">
                <a:blip r:embed="rId2"/>
                <a:stretch>
                  <a:fillRect l="-1499" t="-2613" r="-35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4120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-54591"/>
            <a:ext cx="6512511" cy="1143000"/>
          </a:xfrm>
        </p:spPr>
        <p:txBody>
          <a:bodyPr/>
          <a:lstStyle/>
          <a:p>
            <a:r>
              <a:rPr lang="ru-RU" dirty="0"/>
              <a:t>Безопасность вычислений </a:t>
            </a:r>
            <a:r>
              <a:rPr lang="en-US" dirty="0"/>
              <a:t>MAC:</a:t>
            </a:r>
            <a:br>
              <a:rPr lang="en-US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39552" y="1840995"/>
                <a:ext cx="7992888" cy="4986888"/>
              </a:xfrm>
            </p:spPr>
            <p:txBody>
              <a:bodyPr/>
              <a:lstStyle/>
              <a:p>
                <a:r>
                  <a:rPr lang="ru-RU" sz="3200" dirty="0" smtClean="0"/>
                  <a:t>если длина ключа, используемого при вычислении MAC, равна k, то </a:t>
                </a:r>
                <a:r>
                  <a:rPr lang="ru-RU" sz="3200" dirty="0"/>
                  <a:t>потребуется выполнить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  <m:r>
                      <a:rPr lang="en-US" sz="32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3200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3200" dirty="0" smtClean="0"/>
                  <a:t>попыток </a:t>
                </a:r>
                <a:r>
                  <a:rPr lang="ru-RU" sz="3200" dirty="0"/>
                  <a:t>для перебора всех ключей. </a:t>
                </a:r>
              </a:p>
              <a:p>
                <a:r>
                  <a:rPr lang="ru-RU" sz="3200" dirty="0"/>
                  <a:t>Если </a:t>
                </a:r>
                <a:r>
                  <a:rPr lang="ru-RU" sz="3200" dirty="0" smtClean="0"/>
                  <a:t>длина значения MAC-кода</a:t>
                </a:r>
                <a:r>
                  <a:rPr lang="ru-RU" sz="3200" dirty="0"/>
                  <a:t>, </a:t>
                </a:r>
                <a:r>
                  <a:rPr lang="ru-RU" sz="3200" dirty="0" smtClean="0"/>
                  <a:t>равна n</a:t>
                </a:r>
                <a:r>
                  <a:rPr lang="ru-RU" sz="3200" dirty="0"/>
                  <a:t>,  </a:t>
                </a:r>
                <a:r>
                  <a:rPr lang="ru-RU" sz="3200" dirty="0" smtClean="0"/>
                  <a:t>то всего </a:t>
                </a:r>
                <a:r>
                  <a:rPr lang="ru-RU" sz="3200" dirty="0"/>
                  <a:t>существует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sz="32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различных значений MAC.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39552" y="1840995"/>
                <a:ext cx="7992888" cy="4986888"/>
              </a:xfrm>
              <a:blipFill rotWithShape="1">
                <a:blip r:embed="rId2"/>
                <a:stretch>
                  <a:fillRect l="-2059" t="-3912" r="-3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246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6512511" cy="11430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1520" y="1124744"/>
                <a:ext cx="8712968" cy="55629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sz="2400" dirty="0" smtClean="0"/>
                  <a:t>Пусть противник имеет доступ к открытому сообщению и его MAC-коду.  </a:t>
                </a:r>
              </a:p>
              <a:p>
                <a:r>
                  <a:rPr lang="ru-RU" sz="2400" dirty="0" smtClean="0"/>
                  <a:t>Если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k &gt; n</a:t>
                </a:r>
                <a:r>
                  <a:rPr lang="ru-RU" sz="2400" dirty="0"/>
                  <a:t>, то зная </a:t>
                </a:r>
                <a:r>
                  <a:rPr lang="ru-RU" sz="2400" dirty="0" smtClean="0"/>
                  <a:t>сообщение 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M1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и 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MAC1=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f (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M1),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ru-RU" sz="2400" dirty="0" smtClean="0"/>
                  <a:t>он может   </a:t>
                </a:r>
                <a:r>
                  <a:rPr lang="ru-RU" sz="2400" dirty="0"/>
                  <a:t>найти </a:t>
                </a:r>
                <a:r>
                  <a:rPr lang="ru-RU" sz="2400" b="1" dirty="0" err="1" smtClean="0">
                    <a:solidFill>
                      <a:schemeClr val="accent1"/>
                    </a:solidFill>
                  </a:rPr>
                  <a:t>MACi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= </a:t>
                </a:r>
                <a:r>
                  <a:rPr lang="ru-RU" sz="2400" b="1" dirty="0" err="1" smtClean="0">
                    <a:solidFill>
                      <a:schemeClr val="accent1"/>
                    </a:solidFill>
                  </a:rPr>
                  <a:t>fk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i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(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1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) </a:t>
                </a:r>
                <a:r>
                  <a:rPr lang="ru-RU" sz="2400" dirty="0"/>
                  <a:t>для всех возможных ключей </a:t>
                </a:r>
                <a:r>
                  <a:rPr lang="ru-RU" sz="2400" b="1" dirty="0" err="1">
                    <a:solidFill>
                      <a:schemeClr val="accent1"/>
                    </a:solidFill>
                  </a:rPr>
                  <a:t>ki</a:t>
                </a:r>
                <a:r>
                  <a:rPr lang="ru-RU" sz="2400" dirty="0"/>
                  <a:t>. </a:t>
                </a:r>
              </a:p>
              <a:p>
                <a:r>
                  <a:rPr lang="ru-RU" sz="2400" dirty="0"/>
                  <a:t>При этом хотя бы для одного ключа он получит </a:t>
                </a:r>
                <a:endParaRPr lang="en-US" sz="2400" dirty="0" smtClean="0"/>
              </a:p>
              <a:p>
                <a:r>
                  <a:rPr lang="ru-RU" sz="2400" b="1" dirty="0" err="1" smtClean="0">
                    <a:solidFill>
                      <a:schemeClr val="accent1"/>
                    </a:solidFill>
                  </a:rPr>
                  <a:t>MACi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= 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MAC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1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. </a:t>
                </a:r>
                <a:endParaRPr lang="ru-RU" sz="2400" b="1" dirty="0">
                  <a:solidFill>
                    <a:schemeClr val="accent1"/>
                  </a:solidFill>
                </a:endParaRPr>
              </a:p>
              <a:p>
                <a:r>
                  <a:rPr lang="ru-RU" sz="2400" dirty="0"/>
                  <a:t>При этом усилия противника - вычисления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ru-RU" sz="2400" dirty="0" smtClean="0"/>
                  <a:t> </a:t>
                </a:r>
                <a:r>
                  <a:rPr lang="ru-RU" sz="2400" dirty="0"/>
                  <a:t>значений  MAC. </a:t>
                </a:r>
              </a:p>
              <a:p>
                <a:r>
                  <a:rPr lang="ru-RU" sz="2400" dirty="0"/>
                  <a:t>Так как по предположению 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k &gt; n</a:t>
                </a:r>
                <a:r>
                  <a:rPr lang="ru-RU" sz="2400" dirty="0"/>
                  <a:t>, 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400" b="1" dirty="0" smtClean="0">
                    <a:solidFill>
                      <a:schemeClr val="accent1"/>
                    </a:solidFill>
                  </a:rPr>
                  <a:t>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400" dirty="0" smtClean="0"/>
                  <a:t> </a:t>
                </a:r>
                <a:r>
                  <a:rPr lang="ru-RU" sz="2400" dirty="0"/>
                  <a:t>и правильное значение MAC будет получено для нескольких ключей. </a:t>
                </a:r>
              </a:p>
              <a:p>
                <a:r>
                  <a:rPr lang="ru-RU" sz="2400" dirty="0"/>
                  <a:t>Поэтому для нахождения единственного ключа противнику требуется знать несколько пар сообщений и соответствующих им MAC-кодов. </a:t>
                </a:r>
              </a:p>
              <a:p>
                <a:r>
                  <a:rPr lang="ru-RU" sz="2400" dirty="0"/>
                  <a:t>Таким образом, </a:t>
                </a:r>
                <a:r>
                  <a:rPr lang="ru-RU" sz="2400" u="sng" dirty="0">
                    <a:solidFill>
                      <a:schemeClr val="accent1"/>
                    </a:solidFill>
                  </a:rPr>
                  <a:t>простой перебор всех ключей </a:t>
                </a:r>
                <a:r>
                  <a:rPr lang="ru-RU" sz="2400" dirty="0"/>
                  <a:t>требует не </a:t>
                </a:r>
                <a:r>
                  <a:rPr lang="ru-RU" sz="2400" dirty="0" smtClean="0"/>
                  <a:t>меньше,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а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больше усилий</a:t>
                </a:r>
                <a:r>
                  <a:rPr lang="ru-RU" sz="2400" dirty="0"/>
                  <a:t>, чем поиск ключа симметричного </a:t>
                </a:r>
                <a:r>
                  <a:rPr lang="ru-RU" sz="2400" dirty="0" smtClean="0"/>
                  <a:t>шифрования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той </a:t>
                </a:r>
                <a:r>
                  <a:rPr lang="ru-RU" sz="2400" dirty="0"/>
                  <a:t>же длины.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1520" y="1124744"/>
                <a:ext cx="8712968" cy="5562952"/>
              </a:xfrm>
              <a:blipFill rotWithShape="1">
                <a:blip r:embed="rId3"/>
                <a:stretch>
                  <a:fillRect l="-769" t="-2851" r="-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76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8757"/>
            <a:ext cx="6512511" cy="1143000"/>
          </a:xfrm>
        </p:spPr>
        <p:txBody>
          <a:bodyPr/>
          <a:lstStyle/>
          <a:p>
            <a:r>
              <a:rPr lang="ru-RU" dirty="0" smtClean="0"/>
              <a:t>Построение кода аутентификации: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628800"/>
            <a:ext cx="8712968" cy="522920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Код аутентификации может быть построен:</a:t>
            </a:r>
          </a:p>
          <a:p>
            <a:r>
              <a:rPr lang="ru-RU" dirty="0"/>
              <a:t>1)	</a:t>
            </a: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симметричной криптосистеме</a:t>
            </a:r>
            <a:r>
              <a:rPr lang="ru-RU" dirty="0"/>
              <a:t>, в таком случае обе стороны имеют один общий секретный ключ,</a:t>
            </a:r>
          </a:p>
          <a:p>
            <a:r>
              <a:rPr lang="ru-RU" dirty="0"/>
              <a:t>2)	</a:t>
            </a: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криптосистеме с открытым ключом</a:t>
            </a:r>
            <a:r>
              <a:rPr lang="ru-RU" dirty="0"/>
              <a:t>, в которой </a:t>
            </a:r>
            <a:r>
              <a:rPr lang="ru-RU" dirty="0" smtClean="0"/>
              <a:t>А использует </a:t>
            </a:r>
            <a:r>
              <a:rPr lang="ru-RU" dirty="0"/>
              <a:t>свой секретный ключ, а В - открытый ключ отправителя А.</a:t>
            </a:r>
          </a:p>
          <a:p>
            <a:r>
              <a:rPr lang="ru-RU" dirty="0"/>
              <a:t>Наиболее универсальный способ аутентификации сообщений через схемы ЭЦП на криптосистемах с открытым ключом состоит в том, </a:t>
            </a:r>
            <a:r>
              <a:rPr lang="ru-RU" dirty="0" smtClean="0"/>
              <a:t>что сторона </a:t>
            </a:r>
            <a:r>
              <a:rPr lang="ru-RU" dirty="0"/>
              <a:t>А отправляет стороне В сообщение</a:t>
            </a:r>
          </a:p>
          <a:p>
            <a:pPr marL="45720" indent="0" algn="ctr">
              <a:buNone/>
            </a:pPr>
            <a:r>
              <a:rPr lang="ru-RU" b="1" dirty="0">
                <a:solidFill>
                  <a:schemeClr val="accent1"/>
                </a:solidFill>
              </a:rPr>
              <a:t>M || ЭЦП (K, H (M)),</a:t>
            </a:r>
          </a:p>
          <a:p>
            <a:r>
              <a:rPr lang="ru-RU" dirty="0"/>
              <a:t>где  H(M)- криптографическая хэш-функция </a:t>
            </a:r>
            <a:r>
              <a:rPr lang="ru-RU" dirty="0" smtClean="0"/>
              <a:t>в </a:t>
            </a:r>
            <a:r>
              <a:rPr lang="ru-RU" dirty="0"/>
              <a:t>схеме ЭЦП. </a:t>
            </a:r>
            <a:endParaRPr lang="ru-RU" dirty="0" smtClean="0"/>
          </a:p>
          <a:p>
            <a:r>
              <a:rPr lang="ru-RU" dirty="0" smtClean="0"/>
              <a:t>Для аутентификации </a:t>
            </a:r>
            <a:r>
              <a:rPr lang="ru-RU" dirty="0"/>
              <a:t>большого объема информации этот способ не подходит </a:t>
            </a:r>
            <a:r>
              <a:rPr lang="ru-RU" dirty="0" smtClean="0"/>
              <a:t>из-за </a:t>
            </a:r>
            <a:r>
              <a:rPr lang="ru-RU" dirty="0"/>
              <a:t>медленной операции вычисления подписи.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596194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512511" cy="1143000"/>
          </a:xfrm>
        </p:spPr>
        <p:txBody>
          <a:bodyPr/>
          <a:lstStyle/>
          <a:p>
            <a:r>
              <a:rPr lang="ru-RU" dirty="0"/>
              <a:t>Построение кода аутентификации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27096"/>
            <a:ext cx="8352928" cy="5130904"/>
          </a:xfrm>
        </p:spPr>
        <p:txBody>
          <a:bodyPr>
            <a:noAutofit/>
          </a:bodyPr>
          <a:lstStyle/>
          <a:p>
            <a:r>
              <a:rPr lang="ru-RU" sz="2400" dirty="0"/>
              <a:t>Например, вычисление одной ЭЦП на криптосистемах с открытым ключом занимает порядка 10 </a:t>
            </a:r>
            <a:r>
              <a:rPr lang="ru-RU" sz="2400" dirty="0" err="1"/>
              <a:t>мс</a:t>
            </a:r>
            <a:r>
              <a:rPr lang="ru-RU" sz="2400" dirty="0"/>
              <a:t> на ПК. </a:t>
            </a:r>
          </a:p>
          <a:p>
            <a:r>
              <a:rPr lang="ru-RU" sz="2400" dirty="0"/>
              <a:t>При средней длине IP-пакета 1Кб, для каждого из которых требуется вычислить код аутентификации, получим максимальную пропускную способность в </a:t>
            </a:r>
            <a:endParaRPr lang="en-US" sz="2400" dirty="0" smtClean="0"/>
          </a:p>
          <a:p>
            <a:pPr marL="45720" indent="0" algn="ctr">
              <a:buNone/>
            </a:pPr>
            <a:r>
              <a:rPr lang="ru-RU" sz="2400" b="1" dirty="0" smtClean="0">
                <a:solidFill>
                  <a:schemeClr val="accent1"/>
                </a:solidFill>
              </a:rPr>
              <a:t>1 </a:t>
            </a:r>
            <a:r>
              <a:rPr lang="ru-RU" sz="2400" b="1" dirty="0">
                <a:solidFill>
                  <a:schemeClr val="accent1"/>
                </a:solidFill>
              </a:rPr>
              <a:t>Кб/10 </a:t>
            </a:r>
            <a:r>
              <a:rPr lang="ru-RU" sz="2400" b="1" dirty="0" err="1">
                <a:solidFill>
                  <a:schemeClr val="accent1"/>
                </a:solidFill>
              </a:rPr>
              <a:t>мс</a:t>
            </a:r>
            <a:r>
              <a:rPr lang="ru-RU" sz="2400" b="1" dirty="0">
                <a:solidFill>
                  <a:schemeClr val="accent1"/>
                </a:solidFill>
              </a:rPr>
              <a:t> = 100Кб/с.</a:t>
            </a:r>
          </a:p>
          <a:p>
            <a:r>
              <a:rPr lang="ru-RU" sz="2400" dirty="0" smtClean="0"/>
              <a:t>Поэтому </a:t>
            </a:r>
            <a:r>
              <a:rPr lang="ru-RU" sz="2400" u="sng" dirty="0">
                <a:solidFill>
                  <a:schemeClr val="accent1"/>
                </a:solidFill>
              </a:rPr>
              <a:t>для большого объема данных</a:t>
            </a:r>
            <a:r>
              <a:rPr lang="ru-RU" sz="2400" dirty="0"/>
              <a:t>, которые нужно аутентифицировать, </a:t>
            </a:r>
            <a:r>
              <a:rPr lang="ru-RU" sz="2400" u="sng" dirty="0">
                <a:solidFill>
                  <a:schemeClr val="accent1"/>
                </a:solidFill>
              </a:rPr>
              <a:t>пользователи А и В </a:t>
            </a:r>
            <a:r>
              <a:rPr lang="ru-RU" sz="2400" dirty="0"/>
              <a:t>создают </a:t>
            </a:r>
            <a:r>
              <a:rPr lang="ru-RU" sz="2400" b="1" dirty="0">
                <a:solidFill>
                  <a:schemeClr val="accent1"/>
                </a:solidFill>
              </a:rPr>
              <a:t>общий секретный </a:t>
            </a:r>
            <a:r>
              <a:rPr lang="ru-RU" sz="2400" b="1" dirty="0" smtClean="0">
                <a:solidFill>
                  <a:schemeClr val="accent1"/>
                </a:solidFill>
              </a:rPr>
              <a:t>ключ аутентификации </a:t>
            </a:r>
            <a:r>
              <a:rPr lang="ru-RU" sz="2400" b="1" dirty="0">
                <a:solidFill>
                  <a:schemeClr val="accent1"/>
                </a:solidFill>
              </a:rPr>
              <a:t>К. </a:t>
            </a:r>
            <a:endParaRPr lang="ru-RU" sz="2400" b="1" dirty="0" smtClean="0">
              <a:solidFill>
                <a:schemeClr val="accent1"/>
              </a:solidFill>
            </a:endParaRPr>
          </a:p>
          <a:p>
            <a:r>
              <a:rPr lang="ru-RU" sz="2400" dirty="0" smtClean="0"/>
              <a:t>Далее </a:t>
            </a:r>
            <a:r>
              <a:rPr lang="ru-RU" sz="2400" dirty="0"/>
              <a:t>код аутентификации вычисляется либо </a:t>
            </a:r>
            <a:r>
              <a:rPr lang="ru-RU" sz="2400" dirty="0" smtClean="0"/>
              <a:t>с помощью </a:t>
            </a:r>
            <a:r>
              <a:rPr lang="ru-RU" sz="2400" dirty="0"/>
              <a:t>блокового шифра, либо с помощью криптографической </a:t>
            </a:r>
            <a:r>
              <a:rPr lang="ru-RU" sz="2400" dirty="0" smtClean="0"/>
              <a:t>хэш-функции.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479945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0"/>
            <a:ext cx="8414320" cy="1143000"/>
          </a:xfrm>
        </p:spPr>
        <p:txBody>
          <a:bodyPr/>
          <a:lstStyle/>
          <a:p>
            <a:pPr algn="l"/>
            <a:r>
              <a:rPr lang="ru-RU" dirty="0"/>
              <a:t>Замечание: </a:t>
            </a:r>
            <a:r>
              <a:rPr lang="ru-RU" dirty="0" smtClean="0"/>
              <a:t>отечественный </a:t>
            </a:r>
            <a:r>
              <a:rPr lang="ru-RU" dirty="0"/>
              <a:t>вариант названия MAC– </a:t>
            </a:r>
            <a:r>
              <a:rPr lang="ru-RU" dirty="0" err="1"/>
              <a:t>имитовставка</a:t>
            </a:r>
            <a:r>
              <a:rPr lang="ru-RU" dirty="0"/>
              <a:t>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348880"/>
            <a:ext cx="8640960" cy="477086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Выработка </a:t>
            </a:r>
            <a:r>
              <a:rPr lang="ru-RU" sz="2400" i="1" dirty="0"/>
              <a:t>MAC</a:t>
            </a:r>
            <a:r>
              <a:rPr lang="ru-RU" sz="2400" dirty="0"/>
              <a:t>-кода сообщений с использованием</a:t>
            </a:r>
            <a:br>
              <a:rPr lang="ru-RU" sz="2400" dirty="0"/>
            </a:br>
            <a:r>
              <a:rPr lang="ru-RU" sz="2400" dirty="0"/>
              <a:t>криптографического преобразования данных официально </a:t>
            </a:r>
            <a:r>
              <a:rPr lang="ru-RU" sz="2400" dirty="0" smtClean="0"/>
              <a:t>или</a:t>
            </a:r>
            <a:r>
              <a:rPr lang="en-US" sz="2400" dirty="0" smtClean="0"/>
              <a:t> </a:t>
            </a:r>
            <a:r>
              <a:rPr lang="ru-RU" sz="2400" dirty="0" smtClean="0"/>
              <a:t>полуофициально </a:t>
            </a:r>
            <a:r>
              <a:rPr lang="ru-RU" sz="2400" dirty="0"/>
              <a:t>закреплена во многих стандартах шифрования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Например</a:t>
            </a:r>
            <a:r>
              <a:rPr lang="ru-RU" sz="2400" dirty="0"/>
              <a:t>, в комментариях к стандарту шифрования США </a:t>
            </a:r>
            <a:r>
              <a:rPr lang="ru-RU" sz="2400" dirty="0" smtClean="0"/>
              <a:t>для</a:t>
            </a:r>
            <a:r>
              <a:rPr lang="en-US" sz="2400" dirty="0" smtClean="0"/>
              <a:t> </a:t>
            </a:r>
            <a:r>
              <a:rPr lang="ru-RU" sz="2400" dirty="0" smtClean="0"/>
              <a:t>выработки </a:t>
            </a:r>
            <a:r>
              <a:rPr lang="ru-RU" sz="2400" i="1" dirty="0"/>
              <a:t>MAC</a:t>
            </a:r>
            <a:r>
              <a:rPr lang="ru-RU" sz="2400" dirty="0"/>
              <a:t>-кода рекомендуется использовать АES. </a:t>
            </a:r>
            <a:endParaRPr lang="ru-RU" sz="2400" dirty="0" smtClean="0"/>
          </a:p>
          <a:p>
            <a:r>
              <a:rPr lang="ru-RU" sz="2400" dirty="0" smtClean="0"/>
              <a:t>Российский</a:t>
            </a:r>
            <a:r>
              <a:rPr lang="en-US" sz="2400" dirty="0" smtClean="0"/>
              <a:t> </a:t>
            </a:r>
            <a:r>
              <a:rPr lang="ru-RU" sz="2400" dirty="0" smtClean="0"/>
              <a:t>стандарт </a:t>
            </a:r>
            <a:r>
              <a:rPr lang="ru-RU" sz="2400" dirty="0"/>
              <a:t>шифрования ГОСТ 28147-89 явным образом </a:t>
            </a:r>
            <a:r>
              <a:rPr lang="ru-RU" sz="2400" dirty="0" smtClean="0"/>
              <a:t>предусматривает</a:t>
            </a:r>
            <a:r>
              <a:rPr lang="en-US" sz="2400" dirty="0" smtClean="0"/>
              <a:t> </a:t>
            </a:r>
            <a:r>
              <a:rPr lang="ru-RU" sz="2400" dirty="0" smtClean="0"/>
              <a:t>режим </a:t>
            </a:r>
            <a:r>
              <a:rPr lang="ru-RU" sz="2400" dirty="0"/>
              <a:t>выработки имитовставки.</a:t>
            </a:r>
          </a:p>
        </p:txBody>
      </p:sp>
    </p:spTree>
    <p:extLst>
      <p:ext uri="{BB962C8B-B14F-4D97-AF65-F5344CB8AC3E}">
        <p14:creationId xmlns:p14="http://schemas.microsoft.com/office/powerpoint/2010/main" val="25033231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766248" cy="1143000"/>
          </a:xfrm>
        </p:spPr>
        <p:txBody>
          <a:bodyPr/>
          <a:lstStyle/>
          <a:p>
            <a:r>
              <a:rPr lang="ru-RU" dirty="0"/>
              <a:t>Выработка </a:t>
            </a:r>
            <a:r>
              <a:rPr lang="ru-RU" dirty="0" smtClean="0"/>
              <a:t>имитовставки ГОСТ </a:t>
            </a:r>
            <a:r>
              <a:rPr lang="ru-RU" dirty="0"/>
              <a:t>28147-89  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916832"/>
            <a:ext cx="8568952" cy="4824536"/>
          </a:xfrm>
        </p:spPr>
        <p:txBody>
          <a:bodyPr>
            <a:normAutofit/>
          </a:bodyPr>
          <a:lstStyle/>
          <a:p>
            <a:pPr algn="ctr" eaLnBrk="0" hangingPunct="0"/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Обеспечение </a:t>
            </a:r>
            <a:r>
              <a:rPr lang="ru-RU" altLang="ru-RU" sz="2400" b="1" dirty="0" err="1">
                <a:latin typeface="Times New Roman" pitchFamily="18" charset="0"/>
                <a:cs typeface="Times New Roman" pitchFamily="18" charset="0"/>
              </a:rPr>
              <a:t>имитозащиты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предусмотрено </a:t>
            </a:r>
            <a:r>
              <a:rPr lang="ru-RU" altLang="ru-RU" sz="2400" b="1" dirty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ГОСТ 28147-89:</a:t>
            </a:r>
            <a:endParaRPr lang="ru-RU" altLang="ru-RU" sz="2400" dirty="0">
              <a:latin typeface="Times New Roman" pitchFamily="18" charset="0"/>
            </a:endParaRPr>
          </a:p>
          <a:p>
            <a:pPr eaLnBrk="0" hangingPunct="0"/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1. При выработке </a:t>
            </a:r>
            <a:r>
              <a:rPr lang="ru-RU" altLang="ru-RU" sz="2400" dirty="0" err="1">
                <a:latin typeface="Times New Roman" pitchFamily="18" charset="0"/>
                <a:cs typeface="Times New Roman" pitchFamily="18" charset="0"/>
              </a:rPr>
              <a:t>имитовставки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используются 16 циклов шифрования в </a:t>
            </a:r>
            <a:r>
              <a:rPr lang="ru-RU" altLang="ru-RU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режиме простой замены</a:t>
            </a:r>
            <a:r>
              <a:rPr lang="ru-RU" altLang="ru-RU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ru-RU" altLang="ru-RU" sz="2400" dirty="0">
              <a:latin typeface="Times New Roman" pitchFamily="18" charset="0"/>
            </a:endParaRPr>
          </a:p>
          <a:p>
            <a:pPr eaLnBrk="0" hangingPunct="0"/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2. Выработка </a:t>
            </a:r>
            <a:r>
              <a:rPr lang="ru-RU" altLang="ru-RU" sz="2400" dirty="0" err="1">
                <a:latin typeface="Times New Roman" pitchFamily="18" charset="0"/>
                <a:cs typeface="Times New Roman" pitchFamily="18" charset="0"/>
              </a:rPr>
              <a:t>имитовставки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производится с использованием </a:t>
            </a:r>
            <a:r>
              <a:rPr lang="ru-RU" altLang="ru-RU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той</a:t>
            </a:r>
            <a:r>
              <a:rPr lang="ru-RU" altLang="ru-RU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же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ключевой информации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, что применяется для шифрования исходного текста. </a:t>
            </a:r>
            <a:endParaRPr lang="ru-RU" altLang="ru-RU" sz="2400" dirty="0">
              <a:latin typeface="Times New Roman" pitchFamily="18" charset="0"/>
            </a:endParaRPr>
          </a:p>
          <a:p>
            <a:pPr eaLnBrk="0" hangingPunct="0"/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3. Вся входная открытая информация разбивается на 64−битовые блоки, которые перед</a:t>
            </a:r>
            <a:r>
              <a:rPr lang="ru-RU" altLang="ru-RU" sz="2400" b="1" i="1" dirty="0">
                <a:latin typeface="Times New Roman" pitchFamily="18" charset="0"/>
                <a:cs typeface="Times New Roman" pitchFamily="18" charset="0"/>
              </a:rPr>
              <a:t> выработкой </a:t>
            </a:r>
            <a:r>
              <a:rPr lang="ru-RU" altLang="ru-RU" sz="2400" b="1" i="1" dirty="0" err="1">
                <a:latin typeface="Times New Roman" pitchFamily="18" charset="0"/>
                <a:cs typeface="Times New Roman" pitchFamily="18" charset="0"/>
              </a:rPr>
              <a:t>имитовставки</a:t>
            </a: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делятся на </a:t>
            </a:r>
            <a:r>
              <a:rPr lang="ru-RU" altLang="ru-RU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32−битовые блоки</a:t>
            </a: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ru-RU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altLang="ru-RU" sz="2400" b="1" baseline="-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altLang="ru-RU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ru-RU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altLang="ru-RU" sz="2400" b="1" baseline="-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altLang="ru-RU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ru-RU" altLang="ru-RU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Если последний 64−битовый блок неполон, то он дополняется нулями).</a:t>
            </a:r>
            <a:endParaRPr lang="ru-RU" altLang="ru-RU" sz="2400" dirty="0">
              <a:latin typeface="Times New Roman" pitchFamily="18" charset="0"/>
            </a:endParaRP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3297238"/>
            <a:ext cx="274637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1512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9112" y="5373216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ru-RU" sz="4400" dirty="0" smtClean="0"/>
              <a:t>Схема выработки </a:t>
            </a:r>
            <a:r>
              <a:rPr lang="ru-RU" sz="4400" dirty="0" err="1" smtClean="0"/>
              <a:t>имитовставки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23528" y="260648"/>
                <a:ext cx="8568952" cy="5472608"/>
              </a:xfrm>
            </p:spPr>
            <p:txBody>
              <a:bodyPr>
                <a:noAutofit/>
              </a:bodyPr>
              <a:lstStyle/>
              <a:p>
                <a:r>
                  <a:rPr lang="ru-RU" sz="1800" dirty="0" smtClean="0"/>
                  <a:t>Длина </a:t>
                </a:r>
                <a:r>
                  <a:rPr lang="ru-RU" sz="1800" dirty="0" err="1"/>
                  <a:t>имитовставки</a:t>
                </a:r>
                <a:r>
                  <a:rPr lang="ru-RU" sz="1800" dirty="0"/>
                  <a:t> от 1 до 32 битов. </a:t>
                </a:r>
                <a:endParaRPr lang="en-US" sz="1800" dirty="0" smtClean="0"/>
              </a:p>
              <a:p>
                <a:r>
                  <a:rPr lang="ru-RU" sz="1800" dirty="0" smtClean="0"/>
                  <a:t>Открытый </a:t>
                </a:r>
                <a:r>
                  <a:rPr lang="ru-RU" sz="1800" dirty="0"/>
                  <a:t>текст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0</m:t>
                        </m:r>
                      </m:sub>
                      <m:sup/>
                    </m:sSubSup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1800" dirty="0" smtClean="0"/>
                  <a:t>разбивается </a:t>
                </a:r>
                <a:r>
                  <a:rPr lang="ru-RU" sz="1800" dirty="0"/>
                  <a:t>на блоки длиной 64 бита. </a:t>
                </a:r>
                <a:endParaRPr lang="en-US" sz="1800" dirty="0" smtClean="0"/>
              </a:p>
              <a:p>
                <a:r>
                  <a:rPr lang="ru-RU" sz="1800" dirty="0" smtClean="0"/>
                  <a:t>Последний </a:t>
                </a:r>
                <a:r>
                  <a:rPr lang="ru-RU" sz="1800" dirty="0"/>
                  <a:t>блок в случае необходимости дополняется нулями.</a:t>
                </a:r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/>
                    </m:sSubSup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ru-RU" sz="18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…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endParaRPr lang="ru-RU" sz="1800" b="1" dirty="0" smtClean="0"/>
              </a:p>
              <a:p>
                <a:r>
                  <a:rPr lang="ru-RU" sz="1800" dirty="0" smtClean="0"/>
                  <a:t>Первый </a:t>
                </a:r>
                <a:r>
                  <a:rPr lang="ru-RU" sz="1800" dirty="0"/>
                  <a:t>блок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dirty="0" smtClean="0"/>
                  <a:t>шифруется </a:t>
                </a:r>
                <a:r>
                  <a:rPr lang="ru-RU" sz="1800" dirty="0"/>
                  <a:t>в режиме простой замены ГОСТ 28147-89 тем же ключом, что и сообщение, но с применением 16 циклов вместо 32</a:t>
                </a:r>
                <a:r>
                  <a:rPr lang="ru-RU" sz="1800" dirty="0" smtClean="0"/>
                  <a:t>.</a:t>
                </a:r>
                <a:endParaRPr lang="en-US" sz="1800" dirty="0" smtClean="0"/>
              </a:p>
              <a:p>
                <a:r>
                  <a:rPr lang="ru-RU" sz="1800" dirty="0" smtClean="0"/>
                  <a:t>Результат </a:t>
                </a:r>
                <a:r>
                  <a:rPr lang="ru-RU" sz="1800" dirty="0"/>
                  <a:t>по битам по модулю 2 складывается с вторым блоком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dirty="0" smtClean="0"/>
                  <a:t>и </a:t>
                </a:r>
                <a:r>
                  <a:rPr lang="ru-RU" sz="1800" dirty="0"/>
                  <a:t>так же шифруется. </a:t>
                </a:r>
                <a:r>
                  <a:rPr lang="ru-RU" sz="1800" dirty="0" smtClean="0"/>
                  <a:t>Результат </a:t>
                </a:r>
                <a:r>
                  <a:rPr lang="ru-RU" sz="1800" dirty="0"/>
                  <a:t>складывается с третьим блоком... и так далее.</a:t>
                </a:r>
              </a:p>
              <a:p>
                <a:pPr marL="45720" indent="0" algn="ctr">
                  <a:buNone/>
                </a:pPr>
                <a:r>
                  <a:rPr lang="ru-RU" sz="1800" b="1" dirty="0" smtClean="0">
                    <a:solidFill>
                      <a:srgbClr val="7030A0"/>
                    </a:solidFill>
                  </a:rPr>
                  <a:t>I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1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8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8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( </a:t>
                </a:r>
                <a:r>
                  <a:rPr lang="ru-RU" sz="1800" b="1" dirty="0">
                    <a:solidFill>
                      <a:srgbClr val="7030A0"/>
                    </a:solidFill>
                  </a:rPr>
                  <a:t>…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 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8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) ) … ) </a:t>
                </a:r>
                <a:endParaRPr lang="ru-RU" sz="1800" b="1" dirty="0" smtClean="0">
                  <a:solidFill>
                    <a:srgbClr val="7030A0"/>
                  </a:solidFill>
                </a:endParaRPr>
              </a:p>
              <a:p>
                <a:r>
                  <a:rPr lang="ru-RU" sz="1800" dirty="0" smtClean="0"/>
                  <a:t>Первые </a:t>
                </a:r>
                <a:r>
                  <a:rPr lang="ru-RU" sz="1800" dirty="0"/>
                  <a:t>32 бита получившегося блока составляют </a:t>
                </a:r>
                <a:r>
                  <a:rPr lang="ru-RU" sz="1800" dirty="0" err="1"/>
                  <a:t>имитовставку</a:t>
                </a:r>
                <a:r>
                  <a:rPr lang="ru-RU" sz="1800" dirty="0"/>
                  <a:t>. Спецификация шифра предусматривает использование в качестве </a:t>
                </a:r>
                <a:r>
                  <a:rPr lang="ru-RU" sz="1800" dirty="0" err="1"/>
                  <a:t>имитовставки</a:t>
                </a:r>
                <a:r>
                  <a:rPr lang="ru-RU" sz="1800" dirty="0"/>
                  <a:t> и меньшее количество битов по желанию, но не большее.</a:t>
                </a:r>
              </a:p>
              <a:p>
                <a:r>
                  <a:rPr lang="ru-RU" sz="1800" dirty="0" err="1"/>
                  <a:t>Имитовставка</a:t>
                </a:r>
                <a:r>
                  <a:rPr lang="ru-RU" sz="1800" dirty="0"/>
                  <a:t> обычно передаётся в конце сообщения и может вычисляться либо отдельно от шифрования/</a:t>
                </a:r>
                <a:r>
                  <a:rPr lang="ru-RU" sz="1800" dirty="0" err="1"/>
                  <a:t>расшифрования</a:t>
                </a:r>
                <a:r>
                  <a:rPr lang="ru-RU" sz="1800" dirty="0"/>
                  <a:t>, либо в процессе оного</a:t>
                </a:r>
                <a:r>
                  <a:rPr lang="ru-RU" sz="1800" dirty="0" smtClean="0"/>
                  <a:t>.</a:t>
                </a: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23528" y="260648"/>
                <a:ext cx="8568952" cy="5472608"/>
              </a:xfrm>
              <a:blipFill rotWithShape="1">
                <a:blip r:embed="rId2"/>
                <a:stretch>
                  <a:fillRect l="-356" t="-1784" r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0895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5715000"/>
            <a:ext cx="6512511" cy="1143000"/>
          </a:xfrm>
        </p:spPr>
        <p:txBody>
          <a:bodyPr/>
          <a:lstStyle/>
          <a:p>
            <a:r>
              <a:rPr lang="ru-RU" sz="3200" dirty="0" smtClean="0"/>
              <a:t>Режим выработки </a:t>
            </a:r>
            <a:r>
              <a:rPr lang="ru-RU" sz="3200" dirty="0" err="1"/>
              <a:t>имитовставки</a:t>
            </a:r>
            <a:r>
              <a:rPr lang="ru-RU" sz="3200" dirty="0"/>
              <a:t> ГОСТ 28147-89 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136968" cy="401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6133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332656"/>
            <a:ext cx="6512511" cy="1143000"/>
          </a:xfrm>
        </p:spPr>
        <p:txBody>
          <a:bodyPr/>
          <a:lstStyle/>
          <a:p>
            <a:r>
              <a:rPr lang="ru-RU" dirty="0" smtClean="0"/>
              <a:t>Хэш-функции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556792"/>
            <a:ext cx="8280920" cy="4986888"/>
          </a:xfrm>
        </p:spPr>
        <p:txBody>
          <a:bodyPr/>
          <a:lstStyle/>
          <a:p>
            <a:r>
              <a:rPr lang="ru-RU" dirty="0"/>
              <a:t>Хэш-функция предназначена для сжатия подписываемого документа </a:t>
            </a:r>
            <a:r>
              <a:rPr lang="en-US" dirty="0" smtClean="0"/>
              <a:t>M</a:t>
            </a:r>
            <a:r>
              <a:rPr lang="ru-RU" dirty="0" smtClean="0"/>
              <a:t> </a:t>
            </a:r>
            <a:r>
              <a:rPr lang="ru-RU" dirty="0"/>
              <a:t>до нескольких десятков или сотен бит. </a:t>
            </a:r>
            <a:endParaRPr lang="ru-RU" dirty="0" smtClean="0"/>
          </a:p>
          <a:p>
            <a:r>
              <a:rPr lang="ru-RU" dirty="0" smtClean="0"/>
              <a:t>Хэш-функция </a:t>
            </a:r>
            <a:r>
              <a:rPr lang="en-US" dirty="0" smtClean="0"/>
              <a:t>h</a:t>
            </a:r>
            <a:r>
              <a:rPr lang="ru-RU" dirty="0" smtClean="0"/>
              <a:t> </a:t>
            </a:r>
            <a:r>
              <a:rPr lang="ru-RU" dirty="0"/>
              <a:t>принимает в качестве аргумента сообщение (документ)  произвольной длины и возвращает </a:t>
            </a:r>
            <a:r>
              <a:rPr lang="ru-RU" dirty="0" err="1"/>
              <a:t>хэш</a:t>
            </a:r>
            <a:r>
              <a:rPr lang="ru-RU" dirty="0"/>
              <a:t>-значение  </a:t>
            </a:r>
            <a:r>
              <a:rPr lang="ru-RU" dirty="0" smtClean="0"/>
              <a:t>                   фиксированной </a:t>
            </a:r>
            <a:r>
              <a:rPr lang="ru-RU" dirty="0"/>
              <a:t>длины. </a:t>
            </a:r>
            <a:endParaRPr lang="ru-RU" dirty="0" smtClean="0"/>
          </a:p>
          <a:p>
            <a:r>
              <a:rPr lang="ru-RU" dirty="0" smtClean="0"/>
              <a:t>Обычно </a:t>
            </a:r>
            <a:r>
              <a:rPr lang="ru-RU" dirty="0" err="1"/>
              <a:t>хэшированная</a:t>
            </a:r>
            <a:r>
              <a:rPr lang="ru-RU" dirty="0"/>
              <a:t> </a:t>
            </a:r>
            <a:r>
              <a:rPr lang="ru-RU" dirty="0" smtClean="0"/>
              <a:t>информация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 smtClean="0"/>
              <a:t>	 </a:t>
            </a:r>
            <a:r>
              <a:rPr lang="ru-RU" dirty="0" smtClean="0"/>
              <a:t>является </a:t>
            </a:r>
            <a:r>
              <a:rPr lang="ru-RU" dirty="0"/>
              <a:t>сжатым двоичным представлением основного сообщения </a:t>
            </a:r>
            <a:r>
              <a:rPr lang="en-US" dirty="0" smtClean="0"/>
              <a:t>M </a:t>
            </a:r>
            <a:r>
              <a:rPr lang="ru-RU" dirty="0" smtClean="0"/>
              <a:t>произвольной </a:t>
            </a:r>
            <a:r>
              <a:rPr lang="ru-RU" dirty="0"/>
              <a:t>длины. </a:t>
            </a:r>
            <a:endParaRPr lang="ru-RU" dirty="0" smtClean="0"/>
          </a:p>
          <a:p>
            <a:r>
              <a:rPr lang="ru-RU" dirty="0" smtClean="0"/>
              <a:t>Следует </a:t>
            </a:r>
            <a:r>
              <a:rPr lang="ru-RU" dirty="0"/>
              <a:t>отметить, что значение </a:t>
            </a:r>
            <a:r>
              <a:rPr lang="en-US" dirty="0" smtClean="0"/>
              <a:t>		</a:t>
            </a:r>
            <a:r>
              <a:rPr lang="ru-RU" dirty="0" smtClean="0"/>
              <a:t>хэш-функции  </a:t>
            </a:r>
            <a:r>
              <a:rPr lang="ru-RU" dirty="0"/>
              <a:t>сложным образом зависит от документа  и не позволяет восстановить сам документ .</a:t>
            </a:r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3699"/>
            <a:ext cx="1368152" cy="46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2" y="3480481"/>
            <a:ext cx="649503" cy="3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31" y="4581128"/>
            <a:ext cx="767811" cy="445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31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712968" cy="1143000"/>
          </a:xfrm>
        </p:spPr>
        <p:txBody>
          <a:bodyPr/>
          <a:lstStyle/>
          <a:p>
            <a:r>
              <a:rPr lang="ru-RU" sz="3200" dirty="0" smtClean="0"/>
              <a:t>3.3	Классификация </a:t>
            </a:r>
            <a:r>
              <a:rPr lang="ru-RU" sz="3200" dirty="0"/>
              <a:t>методов защиты </a:t>
            </a:r>
            <a:r>
              <a:rPr lang="ru-RU" sz="3200" dirty="0" smtClean="0"/>
              <a:t>информации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32326" y="5877272"/>
            <a:ext cx="9144000" cy="819472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Наибольший </a:t>
            </a:r>
            <a:r>
              <a:rPr lang="ru-RU" sz="2000" dirty="0"/>
              <a:t>положительный эффект достигается в том случае, когда все перечисленные способы применяются совместно, т.е. комплексно.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90736495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687138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030"/>
            <a:ext cx="7982272" cy="1143000"/>
          </a:xfrm>
        </p:spPr>
        <p:txBody>
          <a:bodyPr/>
          <a:lstStyle/>
          <a:p>
            <a:r>
              <a:rPr lang="ru-RU" sz="3200" dirty="0"/>
              <a:t>Хэш-функция должна удовлетворять целому ряду условий: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196752"/>
            <a:ext cx="7920880" cy="5490944"/>
          </a:xfrm>
        </p:spPr>
        <p:txBody>
          <a:bodyPr>
            <a:normAutofit/>
          </a:bodyPr>
          <a:lstStyle/>
          <a:p>
            <a:r>
              <a:rPr lang="ru-RU" dirty="0" smtClean="0"/>
              <a:t>-</a:t>
            </a:r>
            <a:r>
              <a:rPr lang="ru-RU" dirty="0"/>
              <a:t>	хэш-функция должна быть </a:t>
            </a:r>
            <a:r>
              <a:rPr lang="ru-RU" b="1" dirty="0">
                <a:solidFill>
                  <a:srgbClr val="7030A0"/>
                </a:solidFill>
              </a:rPr>
              <a:t>чувствительна к всевозможным изменениям в тексте М</a:t>
            </a:r>
            <a:r>
              <a:rPr lang="ru-RU" dirty="0"/>
              <a:t>, таким как вставки, выбросы, перестановки и т.п.;</a:t>
            </a:r>
          </a:p>
          <a:p>
            <a:r>
              <a:rPr lang="ru-RU" dirty="0"/>
              <a:t>-	хэш-функция должна обладать </a:t>
            </a:r>
            <a:r>
              <a:rPr lang="ru-RU" b="1" dirty="0">
                <a:solidFill>
                  <a:srgbClr val="7030A0"/>
                </a:solidFill>
              </a:rPr>
              <a:t>свойством необратимости</a:t>
            </a:r>
            <a:r>
              <a:rPr lang="ru-RU" dirty="0"/>
              <a:t>, то есть </a:t>
            </a:r>
            <a:r>
              <a:rPr lang="ru-RU" u="sng" dirty="0">
                <a:solidFill>
                  <a:srgbClr val="7030A0"/>
                </a:solidFill>
              </a:rPr>
              <a:t>задача подбора документа  </a:t>
            </a:r>
            <a:r>
              <a:rPr lang="ru-RU" dirty="0"/>
              <a:t>, который обладал бы требуемым значением хэш-функции, должна быть </a:t>
            </a:r>
            <a:r>
              <a:rPr lang="ru-RU" u="sng" dirty="0">
                <a:solidFill>
                  <a:srgbClr val="7030A0"/>
                </a:solidFill>
              </a:rPr>
              <a:t>вычислительно неразрешима</a:t>
            </a:r>
            <a:r>
              <a:rPr lang="ru-RU" dirty="0"/>
              <a:t>;</a:t>
            </a:r>
          </a:p>
          <a:p>
            <a:r>
              <a:rPr lang="ru-RU" dirty="0"/>
              <a:t>-	</a:t>
            </a:r>
            <a:r>
              <a:rPr lang="ru-RU" b="1" dirty="0">
                <a:solidFill>
                  <a:srgbClr val="7030A0"/>
                </a:solidFill>
              </a:rPr>
              <a:t>вероятность</a:t>
            </a:r>
            <a:r>
              <a:rPr lang="ru-RU" dirty="0"/>
              <a:t> того, что </a:t>
            </a:r>
            <a:r>
              <a:rPr lang="ru-RU" b="1" dirty="0">
                <a:solidFill>
                  <a:srgbClr val="7030A0"/>
                </a:solidFill>
              </a:rPr>
              <a:t>значения хэш-функции двух различных документов </a:t>
            </a:r>
            <a:r>
              <a:rPr lang="ru-RU" dirty="0"/>
              <a:t>(вне зависимости от их длин) совпадут, должна быть </a:t>
            </a:r>
            <a:r>
              <a:rPr lang="ru-RU" u="sng" dirty="0">
                <a:solidFill>
                  <a:srgbClr val="7030A0"/>
                </a:solidFill>
              </a:rPr>
              <a:t>ничтожно мала</a:t>
            </a:r>
            <a:r>
              <a:rPr lang="ru-RU" u="sng" dirty="0" smtClean="0">
                <a:solidFill>
                  <a:srgbClr val="7030A0"/>
                </a:solidFill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35922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568951" cy="1143000"/>
          </a:xfrm>
        </p:spPr>
        <p:txBody>
          <a:bodyPr/>
          <a:lstStyle/>
          <a:p>
            <a:r>
              <a:rPr lang="ru-RU" sz="4000" dirty="0" smtClean="0"/>
              <a:t>Большинство хэш-функций </a:t>
            </a:r>
            <a:r>
              <a:rPr lang="ru-RU" sz="4000" dirty="0"/>
              <a:t>строится на основе однонаправленной функции 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552379" cy="230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1330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838256" cy="1143000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ru-RU" dirty="0" err="1" smtClean="0"/>
              <a:t>хема</a:t>
            </a:r>
            <a:r>
              <a:rPr lang="ru-RU" dirty="0" smtClean="0"/>
              <a:t> </a:t>
            </a:r>
            <a:r>
              <a:rPr lang="ru-RU" dirty="0" err="1"/>
              <a:t>хэширования</a:t>
            </a:r>
            <a:r>
              <a:rPr lang="ru-RU" dirty="0"/>
              <a:t> на основе блочного алгоритма шифрования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2420888"/>
            <a:ext cx="4572000" cy="4437112"/>
          </a:xfrm>
        </p:spPr>
        <p:txBody>
          <a:bodyPr>
            <a:normAutofit fontScale="77500" lnSpcReduction="20000"/>
          </a:bodyPr>
          <a:lstStyle/>
          <a:p>
            <a:r>
              <a:rPr lang="ru-RU" dirty="0" err="1"/>
              <a:t>Хэш</a:t>
            </a:r>
            <a:r>
              <a:rPr lang="ru-RU" dirty="0"/>
              <a:t>-значение, вычисляемое при вводе </a:t>
            </a:r>
            <a:r>
              <a:rPr lang="ru-RU" u="sng" dirty="0">
                <a:solidFill>
                  <a:srgbClr val="7030A0"/>
                </a:solidFill>
              </a:rPr>
              <a:t>последнего блока </a:t>
            </a:r>
            <a:r>
              <a:rPr lang="ru-RU" dirty="0"/>
              <a:t>текста, становится </a:t>
            </a:r>
            <a:r>
              <a:rPr lang="ru-RU" b="1" dirty="0" err="1">
                <a:solidFill>
                  <a:srgbClr val="7030A0"/>
                </a:solidFill>
              </a:rPr>
              <a:t>хэш</a:t>
            </a:r>
            <a:r>
              <a:rPr lang="ru-RU" b="1" dirty="0">
                <a:solidFill>
                  <a:srgbClr val="7030A0"/>
                </a:solidFill>
              </a:rPr>
              <a:t>-значением всего </a:t>
            </a:r>
            <a:r>
              <a:rPr lang="ru-RU" b="1" dirty="0" smtClean="0">
                <a:solidFill>
                  <a:srgbClr val="7030A0"/>
                </a:solidFill>
              </a:rPr>
              <a:t>сообщения М. </a:t>
            </a:r>
          </a:p>
          <a:p>
            <a:r>
              <a:rPr lang="ru-RU" dirty="0" smtClean="0"/>
              <a:t>В </a:t>
            </a:r>
            <a:r>
              <a:rPr lang="ru-RU" dirty="0"/>
              <a:t>результате однонаправленная </a:t>
            </a:r>
            <a:r>
              <a:rPr lang="ru-RU" b="1" dirty="0">
                <a:solidFill>
                  <a:srgbClr val="7030A0"/>
                </a:solidFill>
              </a:rPr>
              <a:t>хэш-функция всегда формирует выход фиксированной длины </a:t>
            </a:r>
            <a:r>
              <a:rPr lang="en-US" b="1" dirty="0" smtClean="0">
                <a:solidFill>
                  <a:srgbClr val="7030A0"/>
                </a:solidFill>
              </a:rPr>
              <a:t>n</a:t>
            </a:r>
            <a:r>
              <a:rPr lang="ru-RU" dirty="0" smtClean="0"/>
              <a:t> </a:t>
            </a:r>
            <a:r>
              <a:rPr lang="ru-RU" dirty="0"/>
              <a:t>(независимо от длины входного текста).</a:t>
            </a:r>
          </a:p>
          <a:p>
            <a:r>
              <a:rPr lang="ru-RU" dirty="0"/>
              <a:t>Часто функции </a:t>
            </a:r>
            <a:r>
              <a:rPr lang="ru-RU" dirty="0" err="1"/>
              <a:t>хэширования</a:t>
            </a:r>
            <a:r>
              <a:rPr lang="ru-RU" dirty="0"/>
              <a:t> строят, используя в качестве однонаправленной функции – </a:t>
            </a:r>
            <a:r>
              <a:rPr lang="ru-RU" b="1" dirty="0">
                <a:solidFill>
                  <a:srgbClr val="7030A0"/>
                </a:solidFill>
              </a:rPr>
              <a:t>симметричный блочный алгоритм шифрования (DES, ГОСТ 28147-89) в режиме с обратной связью</a:t>
            </a:r>
            <a:r>
              <a:rPr lang="ru-RU" dirty="0"/>
              <a:t>, принимая последний блок </a:t>
            </a:r>
            <a:r>
              <a:rPr lang="ru-RU" dirty="0" err="1"/>
              <a:t>шифротекста</a:t>
            </a:r>
            <a:r>
              <a:rPr lang="ru-RU" dirty="0"/>
              <a:t> за </a:t>
            </a:r>
            <a:r>
              <a:rPr lang="ru-RU" dirty="0" err="1"/>
              <a:t>хэш</a:t>
            </a:r>
            <a:r>
              <a:rPr lang="ru-RU" dirty="0"/>
              <a:t>-значение всего документа. </a:t>
            </a:r>
            <a:endParaRPr lang="en-US" dirty="0" smtClean="0"/>
          </a:p>
          <a:p>
            <a:r>
              <a:rPr lang="ru-RU" dirty="0" smtClean="0"/>
              <a:t>Так </a:t>
            </a:r>
            <a:r>
              <a:rPr lang="ru-RU" dirty="0"/>
              <a:t>как длина блока в указанных алгоритмах невелика (64 бита), то часто в качестве </a:t>
            </a:r>
            <a:r>
              <a:rPr lang="ru-RU" b="1" dirty="0" err="1">
                <a:solidFill>
                  <a:srgbClr val="7030A0"/>
                </a:solidFill>
              </a:rPr>
              <a:t>хэш</a:t>
            </a:r>
            <a:r>
              <a:rPr lang="ru-RU" b="1" dirty="0">
                <a:solidFill>
                  <a:srgbClr val="7030A0"/>
                </a:solidFill>
              </a:rPr>
              <a:t>-значения используют два блока </a:t>
            </a:r>
            <a:r>
              <a:rPr lang="ru-RU" b="1" dirty="0" err="1">
                <a:solidFill>
                  <a:srgbClr val="7030A0"/>
                </a:solidFill>
              </a:rPr>
              <a:t>шифротекста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  <a:endParaRPr lang="en-US" b="1" dirty="0" smtClean="0">
              <a:solidFill>
                <a:srgbClr val="7030A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26" y="2780928"/>
            <a:ext cx="46101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1439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59" y="32405"/>
            <a:ext cx="9144000" cy="1143000"/>
          </a:xfrm>
        </p:spPr>
        <p:txBody>
          <a:bodyPr/>
          <a:lstStyle/>
          <a:p>
            <a:r>
              <a:rPr lang="ru-RU" sz="3200" smtClean="0"/>
              <a:t>Отличие Хэш-функции от имитовставки</a:t>
            </a:r>
            <a:endParaRPr lang="ru-RU" sz="32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606127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509120"/>
            <a:ext cx="6084168" cy="234887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012160" y="764704"/>
            <a:ext cx="3090234" cy="323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контроль целостности файлов </a:t>
            </a:r>
          </a:p>
          <a:p>
            <a:pPr marL="228600" lvl="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контроль передаваемых данных по каналам связи </a:t>
            </a:r>
          </a:p>
          <a:p>
            <a:pPr marL="228600" lvl="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контроль целостности при считывании данных (например: c HDD) </a:t>
            </a:r>
          </a:p>
          <a:p>
            <a:pPr marL="228600" lvl="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хеши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 паролей </a:t>
            </a:r>
          </a:p>
          <a:p>
            <a:pPr marL="228600" lvl="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аутентификация</a:t>
            </a:r>
            <a:endParaRPr lang="ru-RU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4509120"/>
            <a:ext cx="3059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контроль </a:t>
            </a:r>
            <a:r>
              <a:rPr lang="ru-RU" dirty="0"/>
              <a:t>целостности файлов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контроль передаваемых данных по каналам связи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аутентификации источника данных (не во всех случаях) </a:t>
            </a:r>
          </a:p>
        </p:txBody>
      </p:sp>
    </p:spTree>
    <p:extLst>
      <p:ext uri="{BB962C8B-B14F-4D97-AF65-F5344CB8AC3E}">
        <p14:creationId xmlns:p14="http://schemas.microsoft.com/office/powerpoint/2010/main" val="17926301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331688" y="1354217"/>
            <a:ext cx="840442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altLang="ru-RU" sz="3200" dirty="0">
                <a:solidFill>
                  <a:schemeClr val="tx2"/>
                </a:solidFill>
                <a:latin typeface="Tahoma" pitchFamily="34" charset="0"/>
              </a:rPr>
              <a:t>Свойства электронной цифровой подписи</a:t>
            </a:r>
          </a:p>
        </p:txBody>
      </p:sp>
      <p:sp>
        <p:nvSpPr>
          <p:cNvPr id="104454" name="Text Box 6"/>
          <p:cNvSpPr txBox="1">
            <a:spLocks noChangeArrowheads="1"/>
          </p:cNvSpPr>
          <p:nvPr/>
        </p:nvSpPr>
        <p:spPr bwMode="auto">
          <a:xfrm>
            <a:off x="304800" y="2667000"/>
            <a:ext cx="8458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>
                <a:latin typeface="Tahoma" pitchFamily="34" charset="0"/>
              </a:rPr>
              <a:t>ЭЦП удостоверяет</a:t>
            </a:r>
            <a:r>
              <a:rPr lang="ru-RU" altLang="ru-RU" sz="2000" dirty="0">
                <a:latin typeface="Tahoma" pitchFamily="34" charset="0"/>
              </a:rPr>
              <a:t>, что </a:t>
            </a:r>
            <a:r>
              <a:rPr lang="ru-RU" altLang="ru-RU" sz="2000" dirty="0">
                <a:solidFill>
                  <a:srgbClr val="7030A0"/>
                </a:solidFill>
                <a:latin typeface="Tahoma" pitchFamily="34" charset="0"/>
              </a:rPr>
              <a:t>подписанный текст исходит от лица</a:t>
            </a:r>
            <a:r>
              <a:rPr lang="ru-RU" altLang="ru-RU" sz="2000" dirty="0">
                <a:latin typeface="Tahoma" pitchFamily="34" charset="0"/>
              </a:rPr>
              <a:t>,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поставившего подпись</a:t>
            </a:r>
            <a:r>
              <a:rPr lang="ru-RU" altLang="ru-RU" sz="2000" dirty="0">
                <a:latin typeface="Tahoma" pitchFamily="34" charset="0"/>
              </a:rPr>
              <a:t>;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>
                <a:latin typeface="Tahoma" pitchFamily="34" charset="0"/>
              </a:rPr>
              <a:t>ЭЦП </a:t>
            </a:r>
            <a:r>
              <a:rPr lang="ru-RU" altLang="ru-RU" sz="2000" b="1" dirty="0" smtClean="0">
                <a:solidFill>
                  <a:srgbClr val="7030A0"/>
                </a:solidFill>
                <a:latin typeface="Tahoma" pitchFamily="34" charset="0"/>
              </a:rPr>
              <a:t>не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даёт</a:t>
            </a:r>
            <a:r>
              <a:rPr lang="ru-RU" altLang="ru-RU" sz="2000" dirty="0">
                <a:latin typeface="Tahoma" pitchFamily="34" charset="0"/>
              </a:rPr>
              <a:t> этому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лицу</a:t>
            </a:r>
            <a:r>
              <a:rPr lang="ru-RU" altLang="ru-RU" sz="2000" dirty="0">
                <a:latin typeface="Tahoma" pitchFamily="34" charset="0"/>
              </a:rPr>
              <a:t>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отказаться от обязательств</a:t>
            </a:r>
            <a:r>
              <a:rPr lang="ru-RU" altLang="ru-RU" sz="2000" dirty="0">
                <a:latin typeface="Tahoma" pitchFamily="34" charset="0"/>
              </a:rPr>
              <a:t>, связанных с подписанным текстом;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>
                <a:latin typeface="Tahoma" pitchFamily="34" charset="0"/>
              </a:rPr>
              <a:t>ЭЦП </a:t>
            </a:r>
            <a:r>
              <a:rPr lang="ru-RU" altLang="ru-RU" sz="2000" b="1" dirty="0" smtClean="0">
                <a:solidFill>
                  <a:srgbClr val="7030A0"/>
                </a:solidFill>
                <a:latin typeface="Tahoma" pitchFamily="34" charset="0"/>
              </a:rPr>
              <a:t>гарантирует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целостность и подлинность </a:t>
            </a:r>
            <a:r>
              <a:rPr lang="ru-RU" altLang="ru-RU" sz="2000" dirty="0">
                <a:latin typeface="Tahoma" pitchFamily="34" charset="0"/>
              </a:rPr>
              <a:t>подписанного текста.</a:t>
            </a:r>
          </a:p>
          <a:p>
            <a:pPr>
              <a:spcBef>
                <a:spcPct val="50000"/>
              </a:spcBef>
            </a:pPr>
            <a:r>
              <a:rPr lang="ru-RU" altLang="ru-RU" sz="2000" dirty="0" smtClean="0">
                <a:latin typeface="Tahoma" pitchFamily="34" charset="0"/>
              </a:rPr>
              <a:t>В </a:t>
            </a:r>
            <a:r>
              <a:rPr lang="ru-RU" altLang="ru-RU" sz="2000" dirty="0">
                <a:latin typeface="Tahoma" pitchFamily="34" charset="0"/>
              </a:rPr>
              <a:t>процедуре постановки подписи используется секретный ключ отправителя, в процедуре проверки – его открытый ключ. </a:t>
            </a:r>
            <a:endParaRPr lang="ru-RU" altLang="ru-RU" sz="2000" dirty="0" smtClean="0"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r>
              <a:rPr lang="ru-RU" altLang="ru-RU" sz="2000" dirty="0" smtClean="0">
                <a:latin typeface="Tahoma" pitchFamily="34" charset="0"/>
              </a:rPr>
              <a:t>То </a:t>
            </a:r>
            <a:r>
              <a:rPr lang="ru-RU" altLang="ru-RU" sz="2000" dirty="0">
                <a:latin typeface="Tahoma" pitchFamily="34" charset="0"/>
              </a:rPr>
              <a:t>есть подписать документ может только владелец секретного ключа, а прочитать могут многие.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39552" y="188640"/>
            <a:ext cx="7694240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ru-RU" smtClean="0"/>
              <a:t>3.2 Электронная цифровая подпись. </a:t>
            </a:r>
            <a:br>
              <a:rPr lang="ru-RU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939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altLang="ru-RU" sz="3200">
                <a:solidFill>
                  <a:schemeClr val="tx2"/>
                </a:solidFill>
                <a:latin typeface="Tahoma" pitchFamily="34" charset="0"/>
              </a:rPr>
              <a:t>Свойства электронной цифровой подписи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304800" y="1905000"/>
            <a:ext cx="845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2000" dirty="0">
                <a:solidFill>
                  <a:schemeClr val="folHlink"/>
                </a:solidFill>
              </a:rPr>
              <a:t>Особенности документов с цифровой подписью</a:t>
            </a:r>
            <a:endParaRPr lang="ru-RU" altLang="ru-RU" sz="2000" dirty="0"/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304800" y="2667000"/>
            <a:ext cx="84582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>
                <a:latin typeface="Tahoma" pitchFamily="34" charset="0"/>
              </a:rPr>
              <a:t>Цифровая подпись позволяет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организовать защищённый обмен документами с проверкой их подлинности</a:t>
            </a:r>
            <a:r>
              <a:rPr lang="ru-RU" altLang="ru-RU" sz="2000" dirty="0">
                <a:latin typeface="Tahoma" pitchFamily="34" charset="0"/>
              </a:rPr>
              <a:t>;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>
                <a:latin typeface="Tahoma" pitchFamily="34" charset="0"/>
              </a:rPr>
              <a:t>Электронным документам может быть придана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юридическая значимость</a:t>
            </a:r>
            <a:r>
              <a:rPr lang="ru-RU" altLang="ru-RU" sz="2000" dirty="0">
                <a:latin typeface="Tahoma" pitchFamily="34" charset="0"/>
              </a:rPr>
              <a:t>;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>
                <a:latin typeface="Tahoma" pitchFamily="34" charset="0"/>
              </a:rPr>
              <a:t>При похищении секретного ключа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невозможно доказать подделку электронной цифровой подписи </a:t>
            </a:r>
            <a:r>
              <a:rPr lang="ru-RU" altLang="ru-RU" sz="2000" dirty="0">
                <a:latin typeface="Tahoma" pitchFamily="34" charset="0"/>
              </a:rPr>
              <a:t>(в отличие от ручной)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>
                <a:latin typeface="Tahoma" pitchFamily="34" charset="0"/>
              </a:rPr>
              <a:t>Электронная подпись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гарантирует отсутствие искажений в тексте </a:t>
            </a:r>
            <a:r>
              <a:rPr lang="ru-RU" altLang="ru-RU" sz="2000" dirty="0">
                <a:latin typeface="Tahoma" pitchFamily="34" charset="0"/>
              </a:rPr>
              <a:t>документа (в отличие от ручной)</a:t>
            </a:r>
          </a:p>
        </p:txBody>
      </p:sp>
    </p:spTree>
    <p:extLst>
      <p:ext uri="{BB962C8B-B14F-4D97-AF65-F5344CB8AC3E}">
        <p14:creationId xmlns:p14="http://schemas.microsoft.com/office/powerpoint/2010/main" val="38385212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323528" y="0"/>
            <a:ext cx="8208912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ru-RU" sz="3600" dirty="0" smtClean="0"/>
              <a:t>Структура выработки Электронной цифровой подписи </a:t>
            </a:r>
            <a:br>
              <a:rPr lang="ru-RU" sz="3600" dirty="0" smtClean="0"/>
            </a:b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" y="1268760"/>
            <a:ext cx="9118811" cy="55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683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755576" y="81685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ru-RU" altLang="ru-RU" sz="3200" dirty="0">
              <a:solidFill>
                <a:srgbClr val="212745"/>
              </a:solidFill>
              <a:latin typeface="Tahoma" pitchFamily="34" charset="0"/>
            </a:endParaRPr>
          </a:p>
        </p:txBody>
      </p:sp>
      <p:sp>
        <p:nvSpPr>
          <p:cNvPr id="106502" name="Text Box 6"/>
          <p:cNvSpPr txBox="1">
            <a:spLocks noChangeArrowheads="1"/>
          </p:cNvSpPr>
          <p:nvPr/>
        </p:nvSpPr>
        <p:spPr bwMode="auto">
          <a:xfrm>
            <a:off x="289473" y="1700808"/>
            <a:ext cx="85344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Отправитель вычисляет секретный ключ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X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 и открытый ключ </a:t>
            </a:r>
            <a:r>
              <a:rPr lang="ru-RU" altLang="ru-RU" sz="2200" b="1" dirty="0" smtClean="0">
                <a:solidFill>
                  <a:srgbClr val="7030A0"/>
                </a:solidFill>
                <a:latin typeface="Tahoma" pitchFamily="34" charset="0"/>
              </a:rPr>
              <a:t>(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E, N)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по след. правилу: </a:t>
            </a: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N=PQ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, N</a:t>
            </a:r>
            <a:r>
              <a:rPr lang="en-US" altLang="ru-RU" sz="2200" b="1" baseline="-25000" dirty="0">
                <a:solidFill>
                  <a:srgbClr val="7030A0"/>
                </a:solidFill>
                <a:latin typeface="Tahoma" pitchFamily="34" charset="0"/>
              </a:rPr>
              <a:t>1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=(P-1)(Q-1)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; </a:t>
            </a:r>
            <a:endParaRPr lang="en-US" altLang="ru-RU" sz="2200" b="1" dirty="0" smtClean="0">
              <a:solidFill>
                <a:srgbClr val="7030A0"/>
              </a:solidFill>
              <a:latin typeface="Tahoma" pitchFamily="34" charset="0"/>
            </a:endParaRPr>
          </a:p>
          <a:p>
            <a:pPr marL="0" indent="0">
              <a:spcBef>
                <a:spcPct val="50000"/>
              </a:spcBef>
            </a:pPr>
            <a:r>
              <a:rPr lang="ru-RU" altLang="ru-RU" sz="2200" dirty="0" smtClean="0">
                <a:solidFill>
                  <a:prstClr val="black"/>
                </a:solidFill>
                <a:latin typeface="Tahoma" pitchFamily="34" charset="0"/>
              </a:rPr>
              <a:t>подбираются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значения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E</a:t>
            </a:r>
            <a:r>
              <a:rPr lang="en-US" altLang="ru-RU" sz="2200" dirty="0">
                <a:solidFill>
                  <a:prstClr val="black"/>
                </a:solidFill>
                <a:latin typeface="Tahoma" pitchFamily="34" charset="0"/>
              </a:rPr>
              <a:t>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и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X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,</a:t>
            </a:r>
            <a:r>
              <a:rPr lang="en-US" altLang="ru-RU" sz="2200" dirty="0">
                <a:solidFill>
                  <a:prstClr val="black"/>
                </a:solidFill>
                <a:latin typeface="Tahoma" pitchFamily="34" charset="0"/>
              </a:rPr>
              <a:t>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так что </a:t>
            </a:r>
            <a:endParaRPr lang="en-US" altLang="ru-RU" sz="2200" dirty="0" smtClean="0">
              <a:solidFill>
                <a:prstClr val="black"/>
              </a:solidFill>
              <a:latin typeface="Tahoma" pitchFamily="34" charset="0"/>
            </a:endParaRPr>
          </a:p>
          <a:p>
            <a:pPr marL="0" indent="0" algn="ctr">
              <a:spcBef>
                <a:spcPct val="50000"/>
              </a:spcBef>
            </a:pP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E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&lt;=N</a:t>
            </a:r>
            <a:r>
              <a:rPr lang="en-US" altLang="ru-RU" sz="2200" b="1" baseline="-25000" dirty="0">
                <a:solidFill>
                  <a:srgbClr val="7030A0"/>
                </a:solidFill>
                <a:latin typeface="Tahoma" pitchFamily="34" charset="0"/>
              </a:rPr>
              <a:t>1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, </a:t>
            </a:r>
            <a:r>
              <a:rPr lang="ru-RU" altLang="ru-RU" sz="2200" b="1" dirty="0" smtClean="0">
                <a:solidFill>
                  <a:srgbClr val="7030A0"/>
                </a:solidFill>
                <a:latin typeface="Tahoma" pitchFamily="34" charset="0"/>
              </a:rPr>
              <a:t>НОД(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E, N</a:t>
            </a:r>
            <a:r>
              <a:rPr lang="en-US" altLang="ru-RU" sz="2200" b="1" baseline="-25000" dirty="0">
                <a:solidFill>
                  <a:srgbClr val="7030A0"/>
                </a:solidFill>
                <a:latin typeface="Tahoma" pitchFamily="34" charset="0"/>
              </a:rPr>
              <a:t>1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)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=1, </a:t>
            </a: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X&lt;N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, </a:t>
            </a: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EX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mod N</a:t>
            </a:r>
            <a:r>
              <a:rPr lang="en-US" altLang="ru-RU" sz="2200" b="1" baseline="-25000" dirty="0">
                <a:solidFill>
                  <a:srgbClr val="7030A0"/>
                </a:solidFill>
                <a:latin typeface="Tahoma" pitchFamily="34" charset="0"/>
              </a:rPr>
              <a:t>1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 = 1</a:t>
            </a:r>
            <a:r>
              <a:rPr lang="en-US" altLang="ru-RU" sz="2200" dirty="0">
                <a:solidFill>
                  <a:prstClr val="black"/>
                </a:solidFill>
                <a:latin typeface="Tahoma" pitchFamily="34" charset="0"/>
              </a:rPr>
              <a:t>.</a:t>
            </a:r>
            <a:endParaRPr lang="ru-RU" altLang="ru-RU" sz="2200" dirty="0">
              <a:solidFill>
                <a:prstClr val="black"/>
              </a:solidFill>
              <a:latin typeface="Tahoma" pitchFamily="34" charset="0"/>
            </a:endParaRPr>
          </a:p>
          <a:p>
            <a:pPr>
              <a:spcBef>
                <a:spcPct val="50000"/>
              </a:spcBef>
              <a:buFont typeface="+mj-lt"/>
              <a:buAutoNum type="arabicPeriod" startAt="2"/>
            </a:pP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Вычисляется </a:t>
            </a:r>
            <a:r>
              <a:rPr lang="ru-RU" altLang="ru-RU" sz="2200" dirty="0" smtClean="0">
                <a:solidFill>
                  <a:prstClr val="black"/>
                </a:solidFill>
                <a:latin typeface="Tahoma" pitchFamily="34" charset="0"/>
              </a:rPr>
              <a:t>хэш-функция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m=h(M);</a:t>
            </a:r>
          </a:p>
          <a:p>
            <a:pPr>
              <a:spcBef>
                <a:spcPct val="50000"/>
              </a:spcBef>
              <a:buFont typeface="+mj-lt"/>
              <a:buAutoNum type="arabicPeriod" startAt="2"/>
            </a:pP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Вычисляется электронная цифровая подпись в виде числа </a:t>
            </a:r>
          </a:p>
          <a:p>
            <a:pPr marL="0" indent="0" algn="ctr">
              <a:spcBef>
                <a:spcPct val="50000"/>
              </a:spcBef>
            </a:pP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t=m</a:t>
            </a:r>
            <a:r>
              <a:rPr lang="en-US" altLang="ru-RU" sz="2200" b="1" baseline="30000" dirty="0" smtClean="0">
                <a:solidFill>
                  <a:srgbClr val="7030A0"/>
                </a:solidFill>
                <a:latin typeface="Tahoma" pitchFamily="34" charset="0"/>
              </a:rPr>
              <a:t>x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mod N</a:t>
            </a:r>
            <a:endParaRPr lang="ru-RU" altLang="ru-RU" sz="2200" b="1" dirty="0">
              <a:solidFill>
                <a:srgbClr val="7030A0"/>
              </a:solidFill>
              <a:latin typeface="Tahoma" pitchFamily="34" charset="0"/>
            </a:endParaRPr>
          </a:p>
          <a:p>
            <a:pPr>
              <a:spcBef>
                <a:spcPct val="50000"/>
              </a:spcBef>
              <a:buFont typeface="+mj-lt"/>
              <a:buAutoNum type="arabicPeriod" startAt="4"/>
            </a:pPr>
            <a:r>
              <a:rPr lang="ru-RU" altLang="ru-RU" sz="2200" dirty="0" smtClean="0">
                <a:solidFill>
                  <a:prstClr val="black"/>
                </a:solidFill>
                <a:latin typeface="Tahoma" pitchFamily="34" charset="0"/>
              </a:rPr>
              <a:t>Получателю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направляется сообщение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M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, цифровая подпись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t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и открытый ключ в виде пары чисел 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(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E, N). </a:t>
            </a:r>
            <a:endParaRPr lang="ru-RU" altLang="ru-RU" sz="2200" b="1" dirty="0">
              <a:solidFill>
                <a:srgbClr val="7030A0"/>
              </a:solidFill>
              <a:latin typeface="Tahoma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539552" y="188640"/>
            <a:ext cx="7694240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14124">
                  <a:lumMod val="75000"/>
                </a:srgbClr>
              </a:buClr>
            </a:pPr>
            <a:r>
              <a:rPr lang="ru-RU" sz="360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Метод </a:t>
            </a:r>
            <a:r>
              <a:rPr lang="ru-RU" sz="3600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формирования электронной подписи RSA</a:t>
            </a:r>
          </a:p>
        </p:txBody>
      </p:sp>
    </p:spTree>
    <p:extLst>
      <p:ext uri="{BB962C8B-B14F-4D97-AF65-F5344CB8AC3E}">
        <p14:creationId xmlns:p14="http://schemas.microsoft.com/office/powerpoint/2010/main" val="31802785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152400" y="6477000"/>
            <a:ext cx="2438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800">
                <a:solidFill>
                  <a:schemeClr val="folHlink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ru-RU" altLang="ru-RU" sz="800">
                <a:solidFill>
                  <a:schemeClr val="folHlink"/>
                </a:solidFill>
                <a:latin typeface="Times New Roman" pitchFamily="18" charset="0"/>
              </a:rPr>
              <a:t> В.М. Гриняк, доц. каф. ИСКТ ВГУЭС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52400" y="1772816"/>
            <a:ext cx="85344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000" dirty="0">
                <a:latin typeface="Tahoma" pitchFamily="34" charset="0"/>
              </a:rPr>
              <a:t>5. Используя открытый ключ, получатель вычисляет число </a:t>
            </a:r>
            <a:endParaRPr lang="en-US" altLang="ru-RU" sz="2000" dirty="0"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ru-RU" sz="2000" dirty="0">
                <a:latin typeface="Tahoma" pitchFamily="34" charset="0"/>
              </a:rPr>
              <a:t>   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m’’=</a:t>
            </a:r>
            <a:r>
              <a:rPr lang="en-US" altLang="ru-RU" sz="2000" b="1" dirty="0" err="1">
                <a:solidFill>
                  <a:srgbClr val="7030A0"/>
                </a:solidFill>
                <a:latin typeface="Tahoma" pitchFamily="34" charset="0"/>
              </a:rPr>
              <a:t>t</a:t>
            </a:r>
            <a:r>
              <a:rPr lang="en-US" altLang="ru-RU" sz="2000" b="1" baseline="30000" dirty="0" err="1">
                <a:solidFill>
                  <a:srgbClr val="7030A0"/>
                </a:solidFill>
                <a:latin typeface="Tahoma" pitchFamily="34" charset="0"/>
              </a:rPr>
              <a:t>E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 mod </a:t>
            </a:r>
            <a:r>
              <a:rPr lang="en-US" altLang="ru-RU" sz="2000" b="1" dirty="0" smtClean="0">
                <a:solidFill>
                  <a:srgbClr val="7030A0"/>
                </a:solidFill>
                <a:latin typeface="Tahoma" pitchFamily="34" charset="0"/>
              </a:rPr>
              <a:t>N </a:t>
            </a:r>
            <a:r>
              <a:rPr lang="ru-RU" altLang="ru-RU" sz="2000" dirty="0">
                <a:latin typeface="Tahoma" pitchFamily="34" charset="0"/>
              </a:rPr>
              <a:t>и </a:t>
            </a:r>
            <a:r>
              <a:rPr lang="ru-RU" altLang="ru-RU" sz="2000" dirty="0" smtClean="0">
                <a:latin typeface="Tahoma" pitchFamily="34" charset="0"/>
              </a:rPr>
              <a:t>хэш-функцию </a:t>
            </a:r>
            <a:r>
              <a:rPr lang="ru-RU" altLang="ru-RU" sz="2000" dirty="0">
                <a:latin typeface="Tahoma" pitchFamily="34" charset="0"/>
              </a:rPr>
              <a:t>полученного сообщения </a:t>
            </a:r>
            <a:r>
              <a:rPr lang="en-US" altLang="ru-RU" sz="2000" dirty="0">
                <a:latin typeface="Tahoma" pitchFamily="34" charset="0"/>
              </a:rPr>
              <a:t>M</a:t>
            </a:r>
            <a:r>
              <a:rPr lang="ru-RU" altLang="ru-RU" sz="2000" dirty="0">
                <a:latin typeface="Tahoma" pitchFamily="34" charset="0"/>
              </a:rPr>
              <a:t>. </a:t>
            </a:r>
            <a:endParaRPr lang="en-US" altLang="ru-RU" sz="2000" dirty="0"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ru-RU" sz="2000" dirty="0">
                <a:latin typeface="Tahoma" pitchFamily="34" charset="0"/>
              </a:rPr>
              <a:t>6. </a:t>
            </a:r>
            <a:r>
              <a:rPr lang="ru-RU" altLang="ru-RU" sz="2000" dirty="0">
                <a:latin typeface="Tahoma" pitchFamily="34" charset="0"/>
              </a:rPr>
              <a:t>Получатель сравнивает результаты вычислений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m</a:t>
            </a:r>
            <a:r>
              <a:rPr lang="ru-RU" altLang="ru-RU" sz="2000" dirty="0">
                <a:latin typeface="Tahoma" pitchFamily="34" charset="0"/>
              </a:rPr>
              <a:t> и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m’’</a:t>
            </a:r>
            <a:r>
              <a:rPr lang="ru-RU" altLang="ru-RU" sz="2000" dirty="0">
                <a:latin typeface="Tahoma" pitchFamily="34" charset="0"/>
              </a:rPr>
              <a:t>. Если они равны, то считается что сообщение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M</a:t>
            </a:r>
            <a:r>
              <a:rPr lang="en-US" altLang="ru-RU" sz="2000" dirty="0">
                <a:latin typeface="Tahoma" pitchFamily="34" charset="0"/>
              </a:rPr>
              <a:t> </a:t>
            </a:r>
            <a:r>
              <a:rPr lang="ru-RU" altLang="ru-RU" sz="2000" dirty="0">
                <a:latin typeface="Tahoma" pitchFamily="34" charset="0"/>
              </a:rPr>
              <a:t>и подпись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t </a:t>
            </a:r>
            <a:r>
              <a:rPr lang="ru-RU" altLang="ru-RU" sz="2000" dirty="0">
                <a:latin typeface="Tahoma" pitchFamily="34" charset="0"/>
              </a:rPr>
              <a:t>являются подлинными.</a:t>
            </a:r>
          </a:p>
          <a:p>
            <a:pPr>
              <a:spcBef>
                <a:spcPct val="50000"/>
              </a:spcBef>
            </a:pPr>
            <a:endParaRPr lang="ru-RU" altLang="ru-RU" sz="2000" dirty="0"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r>
              <a:rPr lang="ru-RU" altLang="ru-RU" sz="2000" dirty="0">
                <a:latin typeface="Tahoma" pitchFamily="34" charset="0"/>
              </a:rPr>
              <a:t>Авторы метода </a:t>
            </a:r>
            <a:r>
              <a:rPr lang="en-US" altLang="ru-RU" sz="2000" dirty="0">
                <a:latin typeface="Tahoma" pitchFamily="34" charset="0"/>
              </a:rPr>
              <a:t>RSA </a:t>
            </a:r>
            <a:r>
              <a:rPr lang="ru-RU" altLang="ru-RU" sz="2000" dirty="0">
                <a:latin typeface="Tahoma" pitchFamily="34" charset="0"/>
              </a:rPr>
              <a:t>рекомендуют следующие размеры длины открытого ключа: 768 бит для частных лиц, 1024 бит – для коммерческой информации, 2048 бит – для особо секретной информации.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39552" y="188640"/>
            <a:ext cx="7694240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ru-RU" sz="3600" dirty="0" smtClean="0"/>
              <a:t>Метод </a:t>
            </a:r>
            <a:r>
              <a:rPr lang="ru-RU" sz="3600" dirty="0"/>
              <a:t>формирования электронной подписи RSA</a:t>
            </a:r>
          </a:p>
        </p:txBody>
      </p:sp>
    </p:spTree>
    <p:extLst>
      <p:ext uri="{BB962C8B-B14F-4D97-AF65-F5344CB8AC3E}">
        <p14:creationId xmlns:p14="http://schemas.microsoft.com/office/powerpoint/2010/main" val="41982362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468"/>
            <a:ext cx="7838256" cy="1143000"/>
          </a:xfrm>
        </p:spPr>
        <p:txBody>
          <a:bodyPr/>
          <a:lstStyle/>
          <a:p>
            <a:r>
              <a:rPr lang="ru-RU" dirty="0" smtClean="0"/>
              <a:t>Подпись ГОСТ </a:t>
            </a:r>
            <a:r>
              <a:rPr lang="ru-RU" dirty="0"/>
              <a:t>3410.94.</a:t>
            </a:r>
            <a:br>
              <a:rPr lang="ru-RU" dirty="0"/>
            </a:b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2" y="1988840"/>
            <a:ext cx="8983835" cy="2808312"/>
          </a:xfrm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03" y="1430020"/>
            <a:ext cx="6994646" cy="38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9998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6512511" cy="1143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7" y="731838"/>
            <a:ext cx="4976186" cy="3475037"/>
          </a:xfrm>
        </p:spPr>
      </p:pic>
    </p:spTree>
    <p:extLst>
      <p:ext uri="{BB962C8B-B14F-4D97-AF65-F5344CB8AC3E}">
        <p14:creationId xmlns:p14="http://schemas.microsoft.com/office/powerpoint/2010/main" val="27451814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988"/>
            <a:ext cx="9144000" cy="1143000"/>
          </a:xfrm>
        </p:spPr>
        <p:txBody>
          <a:bodyPr/>
          <a:lstStyle/>
          <a:p>
            <a:r>
              <a:rPr lang="ru-RU" dirty="0" smtClean="0"/>
              <a:t>Проверка подписи ГОСТ </a:t>
            </a:r>
            <a:r>
              <a:rPr lang="ru-RU" dirty="0"/>
              <a:t>3410.94.</a:t>
            </a:r>
            <a:br>
              <a:rPr lang="ru-RU" dirty="0"/>
            </a:br>
            <a:r>
              <a:rPr lang="ru-RU" dirty="0"/>
              <a:t>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pic>
        <p:nvPicPr>
          <p:cNvPr id="17" name="Объект 1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6" y="2204864"/>
            <a:ext cx="9149716" cy="3312368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811659"/>
            <a:ext cx="2809934" cy="33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717808"/>
            <a:ext cx="545942" cy="33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6277932"/>
            <a:ext cx="2770335" cy="391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7290" y="5764614"/>
            <a:ext cx="42338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Примечание</a:t>
            </a:r>
            <a:r>
              <a:rPr lang="ru-RU" dirty="0"/>
              <a:t>: Элементы теории </a:t>
            </a:r>
            <a:r>
              <a:rPr lang="ru-RU" dirty="0" smtClean="0"/>
              <a:t>чисел</a:t>
            </a:r>
          </a:p>
          <a:p>
            <a:r>
              <a:rPr lang="ru-RU" dirty="0" smtClean="0"/>
              <a:t>Для </a:t>
            </a:r>
            <a:r>
              <a:rPr lang="ru-RU" dirty="0"/>
              <a:t>простого </a:t>
            </a:r>
            <a:r>
              <a:rPr lang="ru-RU" dirty="0" smtClean="0"/>
              <a:t>модуля</a:t>
            </a:r>
            <a:r>
              <a:rPr lang="en-US" dirty="0" smtClean="0"/>
              <a:t> m</a:t>
            </a:r>
            <a:r>
              <a:rPr lang="ru-RU" dirty="0" smtClean="0"/>
              <a:t> 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5589240"/>
            <a:ext cx="91440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3268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512511" cy="1143000"/>
          </a:xfrm>
        </p:spPr>
        <p:txBody>
          <a:bodyPr/>
          <a:lstStyle/>
          <a:p>
            <a:r>
              <a:rPr lang="ru-RU" dirty="0"/>
              <a:t>Подпись </a:t>
            </a:r>
            <a:r>
              <a:rPr lang="en-US" dirty="0" err="1"/>
              <a:t>ElGamal</a:t>
            </a:r>
            <a:r>
              <a:rPr lang="en-US" dirty="0"/>
              <a:t>.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052736"/>
            <a:ext cx="8496944" cy="5634960"/>
          </a:xfrm>
        </p:spPr>
        <p:txBody>
          <a:bodyPr>
            <a:normAutofit fontScale="85000" lnSpcReduction="10000"/>
          </a:bodyPr>
          <a:lstStyle/>
          <a:p>
            <a:pPr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Для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генерации ключевой пары выбираются большое простое число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р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 и примитивный элемент 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g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мультипликативной группы 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</a:rPr>
              <a:t>GF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</a:rPr>
              <a:t>p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). 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Выбирается  случайное число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х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 такое, что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x &lt; p-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1. </a:t>
            </a:r>
            <a:endParaRPr lang="ru-RU" sz="1800" b="1" dirty="0">
              <a:solidFill>
                <a:schemeClr val="accent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Открытым ключом </a:t>
            </a: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является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                      </a:t>
            </a: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;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секретным ключом является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х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.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Стойкость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основана на сложности дискретного логарифмирования.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Пусть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А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 должен подписать сообщение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М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. Выбирается случайное число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k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, взаимно-простое с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р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-1: 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НОД(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k; p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-1) = 1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. Затем вычисляется </a:t>
            </a:r>
            <a:endParaRPr lang="en-US" sz="2400" dirty="0" smtClean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Рассмотрим уравнение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marL="45720" indent="0" algn="ctr">
              <a:spcAft>
                <a:spcPts val="0"/>
              </a:spcAft>
              <a:buNone/>
            </a:pP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M =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(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 x 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  <a:sym typeface="Symbol"/>
              </a:rPr>
              <a:t>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 a + k 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  <a:sym typeface="Symbol"/>
              </a:rPr>
              <a:t>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 b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) (mod( 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p 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- 1)).</a:t>
            </a:r>
            <a:endParaRPr lang="ru-RU" sz="1800" b="1" dirty="0">
              <a:solidFill>
                <a:schemeClr val="accent1"/>
              </a:solidFill>
              <a:latin typeface="Times New Roman"/>
              <a:ea typeface="Times New Roman"/>
            </a:endParaRPr>
          </a:p>
          <a:p>
            <a:pPr indent="9017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По теореме о вычетах 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  <a:sym typeface="Symbol"/>
              </a:rPr>
              <a:t>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en-US" sz="2400" b="1" i="1" dirty="0" smtClean="0">
                <a:solidFill>
                  <a:schemeClr val="accent1"/>
                </a:solidFill>
                <a:latin typeface="Times New Roman"/>
                <a:ea typeface="Times New Roman"/>
              </a:rPr>
              <a:t>k^-1</a:t>
            </a:r>
            <a:r>
              <a:rPr lang="ru-RU" sz="2400" b="1" dirty="0" smtClean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: (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M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-</a:t>
            </a:r>
            <a:r>
              <a:rPr lang="en-US" sz="2400" b="1" i="1" dirty="0" err="1">
                <a:solidFill>
                  <a:schemeClr val="accent1"/>
                </a:solidFill>
                <a:latin typeface="Times New Roman"/>
                <a:ea typeface="Times New Roman"/>
              </a:rPr>
              <a:t>xa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)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en-US" sz="2400" b="1" i="1" dirty="0" smtClean="0">
                <a:solidFill>
                  <a:schemeClr val="accent1"/>
                </a:solidFill>
                <a:latin typeface="Times New Roman"/>
                <a:ea typeface="Times New Roman"/>
              </a:rPr>
              <a:t>k^-1</a:t>
            </a:r>
            <a:r>
              <a:rPr lang="ru-RU" sz="2400" b="1" dirty="0" smtClean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  <a:sym typeface="Symbol"/>
              </a:rPr>
              <a:t>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b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(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mod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(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p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-1)). </a:t>
            </a:r>
            <a:endParaRPr lang="en-US" sz="2400" b="1" dirty="0" smtClean="0">
              <a:solidFill>
                <a:schemeClr val="accent1"/>
              </a:solidFill>
              <a:latin typeface="Times New Roman"/>
              <a:ea typeface="Times New Roman"/>
            </a:endParaRPr>
          </a:p>
          <a:p>
            <a:pPr indent="90170"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Подписью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под 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М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является пара  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(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a, b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)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.</a:t>
            </a:r>
            <a:endParaRPr lang="ru-RU" sz="3200" b="1" dirty="0">
              <a:solidFill>
                <a:schemeClr val="accent1"/>
              </a:solidFill>
              <a:latin typeface="Times New Roman"/>
              <a:ea typeface="Times New Roman"/>
            </a:endParaRPr>
          </a:p>
          <a:p>
            <a:pPr indent="27051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Проверка подписи: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Вычисляем  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                                         </a:t>
            </a: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и  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                                             </a:t>
            </a: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. </a:t>
            </a:r>
            <a:endParaRPr lang="en-US" sz="2400" dirty="0" smtClean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Проверяем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010841"/>
            <a:ext cx="14800187" cy="43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290789"/>
              </p:ext>
            </p:extLst>
          </p:nvPr>
        </p:nvGraphicFramePr>
        <p:xfrm>
          <a:off x="3995936" y="1988840"/>
          <a:ext cx="1368152" cy="32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Формула" r:id="rId4" imgW="952200" imgH="228600" progId="Equation.3">
                  <p:embed/>
                </p:oleObj>
              </mc:Choice>
              <mc:Fallback>
                <p:oleObj name="Формула" r:id="rId4" imgW="9522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1988840"/>
                        <a:ext cx="1368152" cy="324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283560"/>
              </p:ext>
            </p:extLst>
          </p:nvPr>
        </p:nvGraphicFramePr>
        <p:xfrm>
          <a:off x="2771800" y="5229200"/>
          <a:ext cx="665312" cy="332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name="Формула" r:id="rId6" imgW="457200" imgH="228600" progId="Equation.3">
                  <p:embed/>
                </p:oleObj>
              </mc:Choice>
              <mc:Fallback>
                <p:oleObj name="Формула" r:id="rId6" imgW="4572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229200"/>
                        <a:ext cx="665312" cy="3326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185670"/>
              </p:ext>
            </p:extLst>
          </p:nvPr>
        </p:nvGraphicFramePr>
        <p:xfrm>
          <a:off x="5796136" y="5229200"/>
          <a:ext cx="1160140" cy="441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" name="Формула" r:id="rId8" imgW="800447" imgH="304932" progId="Equation.3">
                  <p:embed/>
                </p:oleObj>
              </mc:Choice>
              <mc:Fallback>
                <p:oleObj name="Формула" r:id="rId8" imgW="800447" imgH="30493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5229200"/>
                        <a:ext cx="1160140" cy="4419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378014"/>
              </p:ext>
            </p:extLst>
          </p:nvPr>
        </p:nvGraphicFramePr>
        <p:xfrm>
          <a:off x="2005608" y="5733256"/>
          <a:ext cx="7138392" cy="892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" name="Формула" r:id="rId10" imgW="5410200" imgH="673100" progId="Equation.3">
                  <p:embed/>
                </p:oleObj>
              </mc:Choice>
              <mc:Fallback>
                <p:oleObj name="Формула" r:id="rId10" imgW="5410200" imgH="6731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608" y="5733256"/>
                        <a:ext cx="7138392" cy="892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7248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304800" y="2667000"/>
            <a:ext cx="85344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000" dirty="0">
                <a:latin typeface="Tahoma" pitchFamily="34" charset="0"/>
              </a:rPr>
              <a:t>Ключевое место в законодательстве, регламентирующем вопросы использования цифровых подписей, отводится Удостоверяющему центру.</a:t>
            </a:r>
          </a:p>
          <a:p>
            <a:pPr>
              <a:spcBef>
                <a:spcPct val="50000"/>
              </a:spcBef>
            </a:pPr>
            <a:r>
              <a:rPr lang="ru-RU" altLang="ru-RU" sz="2000" dirty="0">
                <a:latin typeface="Tahoma" pitchFamily="34" charset="0"/>
              </a:rPr>
              <a:t>Удостоверяющие центры сертифицируют открытый ключ электронной цифровой подписи с целью обеспечения возможности доказательства принадлежности подписи конкретному лицу для придания юридической силы электронным документам.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28789" y="476672"/>
            <a:ext cx="7694240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ru-RU" sz="3600" dirty="0"/>
              <a:t>Сертификация электронных цифровых </a:t>
            </a:r>
            <a:r>
              <a:rPr lang="ru-RU" sz="3600" dirty="0" smtClean="0"/>
              <a:t>подписей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6309963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7236296" y="6237312"/>
            <a:ext cx="1656184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7030A0"/>
                </a:solidFill>
              </a:rPr>
              <a:t>НЦЭУ ОАЦ РБ</a:t>
            </a:r>
            <a:endParaRPr 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839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5536" y="188640"/>
            <a:ext cx="4166176" cy="639762"/>
          </a:xfrm>
        </p:spPr>
        <p:txBody>
          <a:bodyPr/>
          <a:lstStyle/>
          <a:p>
            <a:r>
              <a:rPr lang="ru-RU" dirty="0"/>
              <a:t>Корневой удостоверяющий </a:t>
            </a:r>
            <a:r>
              <a:rPr lang="ru-RU" dirty="0" smtClean="0"/>
              <a:t>центр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51520" y="764704"/>
            <a:ext cx="4968552" cy="6093296"/>
          </a:xfrm>
        </p:spPr>
        <p:txBody>
          <a:bodyPr>
            <a:normAutofit fontScale="62500" lnSpcReduction="20000"/>
          </a:bodyPr>
          <a:lstStyle/>
          <a:p>
            <a:endParaRPr lang="ru-RU" dirty="0"/>
          </a:p>
          <a:p>
            <a:endParaRPr lang="ru-RU" dirty="0"/>
          </a:p>
          <a:p>
            <a:r>
              <a:rPr lang="ru-RU" sz="2500" dirty="0"/>
              <a:t>Корневой удостоверяющий центр (КУЦ) является базовым компонентом </a:t>
            </a:r>
            <a:r>
              <a:rPr lang="ru-RU" sz="2500" dirty="0" err="1"/>
              <a:t>ГосСУОК</a:t>
            </a:r>
            <a:r>
              <a:rPr lang="ru-RU" sz="2500" dirty="0"/>
              <a:t> и занимает высшее положение в единой иерархической инфраструктуре доверия открытых ключей, реализуемой </a:t>
            </a:r>
            <a:r>
              <a:rPr lang="ru-RU" sz="2500" dirty="0" err="1"/>
              <a:t>ГосСУОК</a:t>
            </a:r>
            <a:r>
              <a:rPr lang="ru-RU" sz="2500" dirty="0"/>
              <a:t>.</a:t>
            </a:r>
          </a:p>
          <a:p>
            <a:endParaRPr lang="ru-RU" sz="2500" dirty="0"/>
          </a:p>
          <a:p>
            <a:r>
              <a:rPr lang="ru-RU" sz="2500" dirty="0"/>
              <a:t>Порядок функционирования КУЦ и процедура издания </a:t>
            </a:r>
            <a:r>
              <a:rPr lang="ru-RU" sz="2500" dirty="0" err="1"/>
              <a:t>самоподписанного</a:t>
            </a:r>
            <a:r>
              <a:rPr lang="ru-RU" sz="2500" dirty="0"/>
              <a:t> СОК определяются политикой применения СОК (далее — ППС) КУЦ, утвержденной ОАЦ.</a:t>
            </a:r>
          </a:p>
          <a:p>
            <a:r>
              <a:rPr lang="ru-RU" sz="2500" dirty="0"/>
              <a:t>Основными функциями КУЦ являются:</a:t>
            </a:r>
          </a:p>
          <a:p>
            <a:endParaRPr lang="ru-RU" sz="2500" dirty="0"/>
          </a:p>
          <a:p>
            <a:pPr marL="502920" indent="-457200">
              <a:buFont typeface="+mj-lt"/>
              <a:buAutoNum type="arabicParenR"/>
            </a:pPr>
            <a:r>
              <a:rPr lang="ru-RU" sz="2500" dirty="0" smtClean="0"/>
              <a:t>генерация </a:t>
            </a:r>
            <a:r>
              <a:rPr lang="ru-RU" sz="2500" dirty="0"/>
              <a:t>личных и открытых ключей КУЦ;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500" dirty="0" smtClean="0"/>
              <a:t>издание</a:t>
            </a:r>
            <a:r>
              <a:rPr lang="ru-RU" sz="2500" dirty="0"/>
              <a:t>, распространение, предоставление информации о статусе, отзыв, хранение </a:t>
            </a:r>
            <a:r>
              <a:rPr lang="ru-RU" sz="2500" dirty="0" err="1"/>
              <a:t>самоподписанного</a:t>
            </a:r>
            <a:r>
              <a:rPr lang="ru-RU" sz="2500" dirty="0"/>
              <a:t> СОК как начала маршрута сертификации (точки доверия) </a:t>
            </a:r>
            <a:r>
              <a:rPr lang="ru-RU" sz="2500" dirty="0" err="1"/>
              <a:t>ГосСУОК</a:t>
            </a:r>
            <a:r>
              <a:rPr lang="ru-RU" sz="2500" dirty="0"/>
              <a:t>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500" dirty="0" smtClean="0"/>
              <a:t>издание</a:t>
            </a:r>
            <a:r>
              <a:rPr lang="ru-RU" sz="2500" dirty="0"/>
              <a:t>, распространение, предоставление информации о статусе, отзыв и хранение СОК (далее — управление СОК) РУЦ;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500" dirty="0" smtClean="0"/>
              <a:t>кросс-сертификация </a:t>
            </a:r>
            <a:r>
              <a:rPr lang="ru-RU" sz="2500" dirty="0"/>
              <a:t>(установление отношений доверия) с внешними инфраструктурами открытых ключей, в том числе с иностранными.</a:t>
            </a:r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572000" y="188640"/>
            <a:ext cx="4104456" cy="639762"/>
          </a:xfrm>
        </p:spPr>
        <p:txBody>
          <a:bodyPr/>
          <a:lstStyle/>
          <a:p>
            <a:r>
              <a:rPr lang="ru-RU" dirty="0"/>
              <a:t>Республиканский удостоверяющий </a:t>
            </a:r>
            <a:r>
              <a:rPr lang="ru-RU" dirty="0" smtClean="0"/>
              <a:t>центр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292080" y="1399032"/>
            <a:ext cx="3384375" cy="3758160"/>
          </a:xfrm>
        </p:spPr>
        <p:txBody>
          <a:bodyPr>
            <a:normAutofit fontScale="92500" lnSpcReduction="20000"/>
          </a:bodyPr>
          <a:lstStyle/>
          <a:p>
            <a:endParaRPr lang="ru-RU" dirty="0"/>
          </a:p>
          <a:p>
            <a:r>
              <a:rPr lang="ru-RU" dirty="0" smtClean="0"/>
              <a:t>Основные </a:t>
            </a:r>
            <a:r>
              <a:rPr lang="ru-RU" dirty="0"/>
              <a:t>функции республиканского удостоверяющего центра:</a:t>
            </a:r>
          </a:p>
          <a:p>
            <a:endParaRPr lang="ru-RU" dirty="0"/>
          </a:p>
          <a:p>
            <a:pPr marL="388620" indent="-342900">
              <a:buFont typeface="+mj-lt"/>
              <a:buAutoNum type="arabicParenR"/>
            </a:pPr>
            <a:r>
              <a:rPr lang="ru-RU" dirty="0" smtClean="0"/>
              <a:t>генерация </a:t>
            </a:r>
            <a:r>
              <a:rPr lang="ru-RU" dirty="0"/>
              <a:t>личных и открытых ключей РУЦ;</a:t>
            </a:r>
          </a:p>
          <a:p>
            <a:pPr marL="388620" indent="-342900">
              <a:buFont typeface="+mj-lt"/>
              <a:buAutoNum type="arabicParenR"/>
            </a:pPr>
            <a:r>
              <a:rPr lang="ru-RU" dirty="0" smtClean="0"/>
              <a:t>управление </a:t>
            </a:r>
            <a:r>
              <a:rPr lang="ru-RU" dirty="0"/>
              <a:t>СОК РЦ, центра атрибутных сертификатов, физических и юридических лиц, сервисов (приложения, серверы или устройства);</a:t>
            </a:r>
          </a:p>
          <a:p>
            <a:pPr marL="388620" indent="-342900">
              <a:buFont typeface="+mj-lt"/>
              <a:buAutoNum type="arabicParenR"/>
            </a:pPr>
            <a:r>
              <a:rPr lang="ru-RU" dirty="0" smtClean="0"/>
              <a:t>функции </a:t>
            </a:r>
            <a:r>
              <a:rPr lang="ru-RU" dirty="0"/>
              <a:t>РЦ.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11923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3"/>
          </p:nvPr>
        </p:nvSpPr>
        <p:spPr>
          <a:xfrm>
            <a:off x="1907704" y="731520"/>
            <a:ext cx="6086302" cy="639762"/>
          </a:xfrm>
        </p:spPr>
        <p:txBody>
          <a:bodyPr/>
          <a:lstStyle/>
          <a:p>
            <a:r>
              <a:rPr lang="ru-RU" dirty="0" smtClean="0"/>
              <a:t>Регистрационные центры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4"/>
          </p:nvPr>
        </p:nvSpPr>
        <p:spPr>
          <a:xfrm>
            <a:off x="1691680" y="1399032"/>
            <a:ext cx="6300049" cy="2743200"/>
          </a:xfrm>
        </p:spPr>
        <p:txBody>
          <a:bodyPr>
            <a:normAutofit/>
          </a:bodyPr>
          <a:lstStyle/>
          <a:p>
            <a:r>
              <a:rPr lang="ru-RU" dirty="0"/>
              <a:t>В областных регистрационных центрах, как и в Республиканском удостоверяющем центре столицы (пр-т </a:t>
            </a:r>
            <a:r>
              <a:rPr lang="ru-RU" dirty="0" err="1"/>
              <a:t>Машерова</a:t>
            </a:r>
            <a:r>
              <a:rPr lang="ru-RU" dirty="0"/>
              <a:t>, 25), осуществляется выпуск сертификатов открытого ключа с выдачей средств электронной цифровой подписи (ЭЦП).</a:t>
            </a:r>
          </a:p>
        </p:txBody>
      </p:sp>
    </p:spTree>
    <p:extLst>
      <p:ext uri="{BB962C8B-B14F-4D97-AF65-F5344CB8AC3E}">
        <p14:creationId xmlns:p14="http://schemas.microsoft.com/office/powerpoint/2010/main" val="28614594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755576" y="0"/>
            <a:ext cx="7478216" cy="1143000"/>
          </a:xfrm>
        </p:spPr>
        <p:txBody>
          <a:bodyPr/>
          <a:lstStyle/>
          <a:p>
            <a:r>
              <a:rPr lang="en-US" dirty="0" smtClean="0"/>
              <a:t>3.3	</a:t>
            </a:r>
            <a:r>
              <a:rPr lang="ru-RU" dirty="0" smtClean="0"/>
              <a:t>Идентификация </a:t>
            </a:r>
            <a:r>
              <a:rPr lang="ru-RU" dirty="0"/>
              <a:t>и аутентификация пользователей.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3"/>
          </p:nvPr>
        </p:nvSpPr>
        <p:spPr>
          <a:xfrm>
            <a:off x="323528" y="2348880"/>
            <a:ext cx="8280920" cy="4338816"/>
          </a:xfrm>
        </p:spPr>
        <p:txBody>
          <a:bodyPr/>
          <a:lstStyle/>
          <a:p>
            <a:r>
              <a:rPr lang="ru-RU" dirty="0"/>
              <a:t>Аутентификация означает установление подлинности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dirty="0" smtClean="0">
                <a:solidFill>
                  <a:srgbClr val="7030A0"/>
                </a:solidFill>
              </a:rPr>
              <a:t>Аутентификация </a:t>
            </a:r>
            <a:r>
              <a:rPr lang="ru-RU" b="1" dirty="0">
                <a:solidFill>
                  <a:srgbClr val="7030A0"/>
                </a:solidFill>
              </a:rPr>
              <a:t>пользователей </a:t>
            </a:r>
            <a:r>
              <a:rPr lang="ru-RU" dirty="0"/>
              <a:t>обеспечивает работу в сети </a:t>
            </a:r>
            <a:r>
              <a:rPr lang="ru-RU" u="sng" dirty="0">
                <a:solidFill>
                  <a:srgbClr val="7030A0"/>
                </a:solidFill>
              </a:rPr>
              <a:t>только санкционированных пользователей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/>
              <a:t>Аутентификация </a:t>
            </a:r>
            <a:r>
              <a:rPr lang="ru-RU" dirty="0"/>
              <a:t>проводится при входе в сеть, но может проводиться и во время работы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Обычно </a:t>
            </a:r>
            <a:r>
              <a:rPr lang="ru-RU" dirty="0"/>
              <a:t>проводится после процесса идентификации, во время которого пользователь сообщает свой идентификатор (называет себя).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процедуре аутентификации участвуют две стороны: пользователь доказывает свою подлинность, а сеть проверяет это доказательство и принимает решение. </a:t>
            </a:r>
          </a:p>
        </p:txBody>
      </p:sp>
    </p:spTree>
    <p:extLst>
      <p:ext uri="{BB962C8B-B14F-4D97-AF65-F5344CB8AC3E}">
        <p14:creationId xmlns:p14="http://schemas.microsoft.com/office/powerpoint/2010/main" val="35498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/>
          <a:lstStyle/>
          <a:p>
            <a:r>
              <a:rPr lang="ru-RU" dirty="0" smtClean="0"/>
              <a:t>Методы аутентификации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2189"/>
            <a:ext cx="6156175" cy="4810404"/>
          </a:xfrm>
        </p:spPr>
      </p:pic>
      <p:sp>
        <p:nvSpPr>
          <p:cNvPr id="5" name="Прямоугольник 4"/>
          <p:cNvSpPr/>
          <p:nvPr/>
        </p:nvSpPr>
        <p:spPr>
          <a:xfrm>
            <a:off x="5724128" y="1052736"/>
            <a:ext cx="3431304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ru-RU" sz="2400" dirty="0"/>
              <a:t>знание </a:t>
            </a:r>
            <a:r>
              <a:rPr lang="ru-RU" sz="2400" dirty="0" smtClean="0">
                <a:solidFill>
                  <a:srgbClr val="7030A0"/>
                </a:solidFill>
              </a:rPr>
              <a:t>пароля</a:t>
            </a:r>
            <a:r>
              <a:rPr lang="ru-RU" sz="2400" dirty="0" smtClean="0"/>
              <a:t>;</a:t>
            </a:r>
            <a:endParaRPr lang="ru-RU" sz="2400" dirty="0"/>
          </a:p>
          <a:p>
            <a:pPr marL="342900" indent="-342900">
              <a:buFont typeface="+mj-lt"/>
              <a:buAutoNum type="arabicParenR"/>
            </a:pPr>
            <a:r>
              <a:rPr lang="ru-RU" sz="2400" dirty="0" smtClean="0"/>
              <a:t>владение </a:t>
            </a:r>
            <a:r>
              <a:rPr lang="ru-RU" sz="2400" dirty="0" smtClean="0">
                <a:solidFill>
                  <a:srgbClr val="7030A0"/>
                </a:solidFill>
              </a:rPr>
              <a:t>физическим ключом</a:t>
            </a:r>
            <a:r>
              <a:rPr lang="ru-RU" sz="2400" dirty="0" smtClean="0"/>
              <a:t>;</a:t>
            </a:r>
            <a:endParaRPr lang="ru-RU" sz="2400" dirty="0"/>
          </a:p>
          <a:p>
            <a:pPr marL="342900" indent="-342900">
              <a:buFont typeface="+mj-lt"/>
              <a:buAutoNum type="arabicParenR"/>
            </a:pPr>
            <a:r>
              <a:rPr lang="ru-RU" sz="2400" dirty="0" smtClean="0"/>
              <a:t>предъявление </a:t>
            </a:r>
            <a:r>
              <a:rPr lang="ru-RU" sz="2400" dirty="0">
                <a:solidFill>
                  <a:srgbClr val="7030A0"/>
                </a:solidFill>
              </a:rPr>
              <a:t>биометрической характеристики </a:t>
            </a:r>
            <a:r>
              <a:rPr lang="ru-RU" sz="2400" dirty="0"/>
              <a:t>(отпечатка пальца, рисунка радужной оболочки глаза, </a:t>
            </a:r>
            <a:r>
              <a:rPr lang="ru-RU" sz="2400" dirty="0" smtClean="0"/>
              <a:t>голоса, почерка работы на клавиатуре);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400" dirty="0" smtClean="0">
                <a:solidFill>
                  <a:srgbClr val="7030A0"/>
                </a:solidFill>
              </a:rPr>
              <a:t>криптографические</a:t>
            </a:r>
          </a:p>
          <a:p>
            <a:pPr marL="342900" indent="-342900">
              <a:buFont typeface="+mj-lt"/>
              <a:buAutoNum type="arabicParenR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5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468"/>
            <a:ext cx="6512511" cy="1143000"/>
          </a:xfrm>
        </p:spPr>
        <p:txBody>
          <a:bodyPr/>
          <a:lstStyle/>
          <a:p>
            <a:r>
              <a:rPr lang="ru-RU" dirty="0" smtClean="0"/>
              <a:t>Пароль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815955"/>
            <a:ext cx="8496944" cy="6021288"/>
          </a:xfrm>
        </p:spPr>
        <p:txBody>
          <a:bodyPr>
            <a:normAutofit/>
          </a:bodyPr>
          <a:lstStyle/>
          <a:p>
            <a:r>
              <a:rPr lang="ru-RU" sz="2800" u="sng" dirty="0">
                <a:solidFill>
                  <a:srgbClr val="7030A0"/>
                </a:solidFill>
              </a:rPr>
              <a:t>Наиболее распространенное средство </a:t>
            </a:r>
            <a:r>
              <a:rPr lang="ru-RU" sz="2800" dirty="0"/>
              <a:t>аутентификации – </a:t>
            </a:r>
            <a:r>
              <a:rPr lang="ru-RU" sz="2800" b="1" dirty="0">
                <a:solidFill>
                  <a:srgbClr val="7030A0"/>
                </a:solidFill>
              </a:rPr>
              <a:t>пароль. </a:t>
            </a:r>
            <a:endParaRPr lang="ru-RU" sz="2800" b="1" dirty="0" smtClean="0">
              <a:solidFill>
                <a:srgbClr val="7030A0"/>
              </a:solidFill>
            </a:endParaRPr>
          </a:p>
          <a:p>
            <a:r>
              <a:rPr lang="ru-RU" sz="2800" dirty="0" smtClean="0"/>
              <a:t>Используется </a:t>
            </a:r>
            <a:r>
              <a:rPr lang="ru-RU" sz="2800" dirty="0"/>
              <a:t>как </a:t>
            </a:r>
            <a:r>
              <a:rPr lang="ru-RU" sz="2800" u="sng" dirty="0">
                <a:solidFill>
                  <a:srgbClr val="7030A0"/>
                </a:solidFill>
              </a:rPr>
              <a:t>при входе в систему</a:t>
            </a:r>
            <a:r>
              <a:rPr lang="ru-RU" sz="2800" dirty="0"/>
              <a:t>, так и </a:t>
            </a:r>
            <a:r>
              <a:rPr lang="ru-RU" sz="2800" u="sng" dirty="0">
                <a:solidFill>
                  <a:srgbClr val="7030A0"/>
                </a:solidFill>
              </a:rPr>
              <a:t>в процессе работы</a:t>
            </a:r>
            <a:r>
              <a:rPr lang="ru-RU" sz="2800" u="sng" dirty="0" smtClean="0">
                <a:solidFill>
                  <a:srgbClr val="7030A0"/>
                </a:solidFill>
              </a:rPr>
              <a:t>.</a:t>
            </a:r>
          </a:p>
          <a:p>
            <a:r>
              <a:rPr lang="ru-RU" sz="2800" dirty="0" smtClean="0"/>
              <a:t>Необходимые требования к паролям: 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 smtClean="0"/>
              <a:t>правила </a:t>
            </a:r>
            <a:r>
              <a:rPr lang="ru-RU" sz="2800" dirty="0"/>
              <a:t>генерации (длина, случайность символов), </a:t>
            </a:r>
            <a:endParaRPr lang="ru-RU" sz="2800" dirty="0" smtClean="0"/>
          </a:p>
          <a:p>
            <a:pPr marL="560070" indent="-514350">
              <a:buFont typeface="+mj-lt"/>
              <a:buAutoNum type="arabicParenR"/>
            </a:pPr>
            <a:r>
              <a:rPr lang="ru-RU" sz="2800" dirty="0" smtClean="0"/>
              <a:t>хранения </a:t>
            </a:r>
            <a:r>
              <a:rPr lang="ru-RU" sz="2800" dirty="0"/>
              <a:t>(хранить в защищенном месте</a:t>
            </a:r>
            <a:r>
              <a:rPr lang="ru-RU" sz="2800" dirty="0" smtClean="0"/>
              <a:t>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9" y="4941168"/>
            <a:ext cx="8249802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08520" y="188640"/>
            <a:ext cx="8928992" cy="1143000"/>
          </a:xfrm>
        </p:spPr>
        <p:txBody>
          <a:bodyPr/>
          <a:lstStyle/>
          <a:p>
            <a:r>
              <a:rPr lang="ru-RU" dirty="0" smtClean="0"/>
              <a:t>Взаимная </a:t>
            </a:r>
            <a:r>
              <a:rPr lang="ru-RU" dirty="0"/>
              <a:t>аутентификация.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31540" y="1196752"/>
            <a:ext cx="8352928" cy="475252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Причем </a:t>
            </a:r>
            <a:r>
              <a:rPr lang="ru-RU" sz="2400" dirty="0"/>
              <a:t>процесс аутентификации может носить обоюдный характер. </a:t>
            </a:r>
            <a:endParaRPr lang="ru-RU" sz="2400" dirty="0" smtClean="0"/>
          </a:p>
          <a:p>
            <a:r>
              <a:rPr lang="ru-RU" sz="2400" dirty="0" smtClean="0"/>
              <a:t>Обе </a:t>
            </a:r>
            <a:r>
              <a:rPr lang="ru-RU" sz="2400" dirty="0"/>
              <a:t>стороны должны доказать свою подлинность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В </a:t>
            </a:r>
            <a:r>
              <a:rPr lang="ru-RU" sz="2400" dirty="0"/>
              <a:t>этом случае процедура называется - взаимная аутентификация</a:t>
            </a:r>
            <a:r>
              <a:rPr lang="ru-RU" sz="2400" dirty="0" smtClean="0"/>
              <a:t>.</a:t>
            </a:r>
          </a:p>
          <a:p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29000"/>
            <a:ext cx="64839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24936" cy="1143000"/>
          </a:xfrm>
        </p:spPr>
        <p:txBody>
          <a:bodyPr/>
          <a:lstStyle/>
          <a:p>
            <a:pPr algn="l"/>
            <a:r>
              <a:rPr lang="ru-RU" dirty="0" smtClean="0"/>
              <a:t>Законодательные </a:t>
            </a:r>
            <a:r>
              <a:rPr lang="ru-RU" dirty="0"/>
              <a:t>(правовые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772816"/>
            <a:ext cx="8784976" cy="1440160"/>
          </a:xfrm>
        </p:spPr>
        <p:txBody>
          <a:bodyPr>
            <a:normAutofit/>
          </a:bodyPr>
          <a:lstStyle/>
          <a:p>
            <a:r>
              <a:rPr lang="ru-RU" dirty="0"/>
              <a:t>Для обеспечения защиты объектов информационной безопасности должны быть соответствующие правовые акты, устанавливающие порядок защиты и ответственность за его нарушение. </a:t>
            </a:r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08" y="4853831"/>
            <a:ext cx="6941812" cy="200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3210845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Законы должны давать ответы на следующие вопросы: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что такое информация,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кому она принадлежит,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как может с ней поступать собственник,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что является посягательством на его права,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как он имеет право защищаться,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/>
              <a:t>какую ответственность несет нарушитель прав собственника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67384226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16" y="-29206"/>
            <a:ext cx="7992888" cy="1143000"/>
          </a:xfrm>
        </p:spPr>
        <p:txBody>
          <a:bodyPr/>
          <a:lstStyle/>
          <a:p>
            <a:r>
              <a:rPr lang="ru-RU" sz="3200" dirty="0"/>
              <a:t>Схема </a:t>
            </a:r>
            <a:r>
              <a:rPr lang="ru-RU" sz="3200" dirty="0" smtClean="0"/>
              <a:t>удаленной аутентификации с </a:t>
            </a:r>
            <a:r>
              <a:rPr lang="ru-RU" sz="3200" dirty="0"/>
              <a:t>использованием пароля</a:t>
            </a:r>
            <a:br>
              <a:rPr lang="ru-RU" sz="3200" dirty="0"/>
            </a:br>
            <a:r>
              <a:rPr lang="ru-RU" sz="3200" dirty="0"/>
              <a:t/>
            </a:r>
            <a:br>
              <a:rPr lang="ru-RU" sz="3200" dirty="0"/>
            </a:br>
            <a:endParaRPr lang="ru-RU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" y="1090668"/>
            <a:ext cx="9071156" cy="363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-73293" y="4728186"/>
                <a:ext cx="9252520" cy="212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b="1" dirty="0" smtClean="0">
                    <a:solidFill>
                      <a:srgbClr val="7030A0"/>
                    </a:solidFill>
                  </a:rPr>
                  <a:t>А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и </a:t>
                </a:r>
                <a:r>
                  <a:rPr lang="ru-RU" b="1" dirty="0">
                    <a:solidFill>
                      <a:srgbClr val="7030A0"/>
                    </a:solidFill>
                  </a:rPr>
                  <a:t>В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знают друг друга и </a:t>
                </a:r>
                <a:r>
                  <a:rPr lang="ru-RU" b="1" dirty="0" smtClean="0">
                    <a:solidFill>
                      <a:srgbClr val="7030A0"/>
                    </a:solidFill>
                  </a:rPr>
                  <a:t>имеют одинаковый секретный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К</m:t>
                        </m:r>
                      </m:e>
                      <m:sub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АВ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rgbClr val="7030A0"/>
                    </a:solidFill>
                  </a:rPr>
                  <a:t>. </a:t>
                </a:r>
              </a:p>
              <a:p>
                <a:pPr marL="228600" lvl="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b="1" dirty="0" smtClean="0">
                    <a:solidFill>
                      <a:srgbClr val="7030A0"/>
                    </a:solidFill>
                  </a:rPr>
                  <a:t>А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вводит свой идентификатор </a:t>
                </a:r>
                <a:r>
                  <a:rPr lang="ru-RU" b="1" dirty="0">
                    <a:solidFill>
                      <a:srgbClr val="7030A0"/>
                    </a:solidFill>
                  </a:rPr>
                  <a:t>(PIN). </a:t>
                </a:r>
              </a:p>
              <a:p>
                <a:pPr marL="228600" lvl="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Его программа, используя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К</m:t>
                        </m:r>
                      </m:e>
                      <m:sub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АВ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и</a:t>
                </a:r>
                <a:r>
                  <a:rPr lang="ru-RU" b="1" dirty="0">
                    <a:solidFill>
                      <a:srgbClr val="7030A0"/>
                    </a:solidFill>
                  </a:rPr>
                  <a:t> PIN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вырабатывает пароль </a:t>
                </a:r>
                <a:r>
                  <a:rPr lang="ru-RU" b="1" dirty="0">
                    <a:solidFill>
                      <a:srgbClr val="7030A0"/>
                    </a:solidFill>
                  </a:rPr>
                  <a:t>Р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который вместе с </a:t>
                </a:r>
                <a:r>
                  <a:rPr lang="ru-RU" b="1" dirty="0">
                    <a:solidFill>
                      <a:srgbClr val="7030A0"/>
                    </a:solidFill>
                  </a:rPr>
                  <a:t>PIN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передается по сети к пользователю </a:t>
                </a:r>
                <a:r>
                  <a:rPr lang="ru-RU" b="1" dirty="0">
                    <a:solidFill>
                      <a:srgbClr val="7030A0"/>
                    </a:solidFill>
                  </a:rPr>
                  <a:t>В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. </a:t>
                </a:r>
              </a:p>
              <a:p>
                <a:pPr marL="228600" lvl="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b="1" dirty="0" smtClean="0">
                    <a:solidFill>
                      <a:srgbClr val="7030A0"/>
                    </a:solidFill>
                  </a:rPr>
                  <a:t>В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по </a:t>
                </a:r>
                <a:r>
                  <a:rPr lang="ru-RU" b="1" dirty="0">
                    <a:solidFill>
                      <a:srgbClr val="7030A0"/>
                    </a:solidFill>
                  </a:rPr>
                  <a:t>PIN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находит в своей базе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К</m:t>
                        </m:r>
                      </m:e>
                      <m:sub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АВ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с помощью которого вырабатывает </a:t>
                </a:r>
                <a:r>
                  <a:rPr lang="ru-RU" b="1" dirty="0">
                    <a:solidFill>
                      <a:srgbClr val="7030A0"/>
                    </a:solidFill>
                  </a:rPr>
                  <a:t>Р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. </a:t>
                </a:r>
              </a:p>
              <a:p>
                <a:pPr marL="228600" lvl="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b="1" dirty="0" smtClean="0">
                    <a:solidFill>
                      <a:srgbClr val="7030A0"/>
                    </a:solidFill>
                  </a:rPr>
                  <a:t>В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сравнивает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значение полученного пароля и выработанного.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293" y="4728186"/>
                <a:ext cx="9252520" cy="2129814"/>
              </a:xfrm>
              <a:prstGeom prst="rect">
                <a:avLst/>
              </a:prstGeom>
              <a:blipFill rotWithShape="1">
                <a:blip r:embed="rId3"/>
                <a:stretch>
                  <a:fillRect l="-395" t="-4585" b="-57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46861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0953"/>
            <a:ext cx="7448615" cy="1143000"/>
          </a:xfrm>
        </p:spPr>
        <p:txBody>
          <a:bodyPr/>
          <a:lstStyle/>
          <a:p>
            <a:r>
              <a:rPr lang="ru-RU" dirty="0" smtClean="0"/>
              <a:t>Временной штемпель.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9486" y="1268760"/>
            <a:ext cx="9153485" cy="5589240"/>
          </a:xfrm>
        </p:spPr>
        <p:txBody>
          <a:bodyPr>
            <a:normAutofit/>
          </a:bodyPr>
          <a:lstStyle/>
          <a:p>
            <a:r>
              <a:rPr lang="ru-RU" sz="2400" dirty="0"/>
              <a:t>Рассмотренная схема имеет существенный недостаток: злоумышленник может перехватить пароль </a:t>
            </a:r>
            <a:r>
              <a:rPr lang="ru-RU" sz="2400" b="1" dirty="0">
                <a:solidFill>
                  <a:srgbClr val="7030A0"/>
                </a:solidFill>
              </a:rPr>
              <a:t>P</a:t>
            </a:r>
            <a:r>
              <a:rPr lang="ru-RU" sz="2400" dirty="0"/>
              <a:t> и </a:t>
            </a:r>
            <a:r>
              <a:rPr lang="ru-RU" sz="2400" b="1" dirty="0">
                <a:solidFill>
                  <a:srgbClr val="7030A0"/>
                </a:solidFill>
              </a:rPr>
              <a:t>PIN</a:t>
            </a:r>
            <a:r>
              <a:rPr lang="ru-RU" sz="2400" dirty="0"/>
              <a:t>, и позднее использовать их для своей аутентификации. </a:t>
            </a:r>
            <a:endParaRPr lang="ru-RU" sz="2400" dirty="0" smtClean="0"/>
          </a:p>
          <a:p>
            <a:r>
              <a:rPr lang="ru-RU" sz="2400" dirty="0" smtClean="0"/>
              <a:t>Для </a:t>
            </a:r>
            <a:r>
              <a:rPr lang="ru-RU" sz="2400" dirty="0"/>
              <a:t>устранения этого недостатка используют механизм отметки времени </a:t>
            </a:r>
            <a:r>
              <a:rPr lang="ru-RU" sz="2400" b="1" dirty="0">
                <a:solidFill>
                  <a:srgbClr val="7030A0"/>
                </a:solidFill>
              </a:rPr>
              <a:t>("временной штемпель"). </a:t>
            </a:r>
            <a:endParaRPr lang="ru-RU" sz="2400" b="1" dirty="0" smtClean="0">
              <a:solidFill>
                <a:srgbClr val="7030A0"/>
              </a:solidFill>
            </a:endParaRPr>
          </a:p>
          <a:p>
            <a:r>
              <a:rPr lang="ru-RU" sz="2400" dirty="0" smtClean="0"/>
              <a:t>При </a:t>
            </a:r>
            <a:r>
              <a:rPr lang="ru-RU" sz="2400" dirty="0"/>
              <a:t>выработке пароля наряду с </a:t>
            </a:r>
            <a:r>
              <a:rPr lang="ru-RU" sz="2400" b="1" dirty="0">
                <a:solidFill>
                  <a:srgbClr val="7030A0"/>
                </a:solidFill>
              </a:rPr>
              <a:t>ключом используется текущее время в виде некоторого интервала</a:t>
            </a:r>
            <a:r>
              <a:rPr lang="ru-RU" sz="2400" dirty="0"/>
              <a:t>, в пределах которого пароль действителен, аналогично вырабатывается пароль на стороне В, в этом случае </a:t>
            </a:r>
            <a:r>
              <a:rPr lang="ru-RU" sz="2400" u="sng" dirty="0" smtClean="0">
                <a:solidFill>
                  <a:srgbClr val="7030A0"/>
                </a:solidFill>
              </a:rPr>
              <a:t>устаревшим </a:t>
            </a:r>
            <a:r>
              <a:rPr lang="ru-RU" sz="2400" u="sng" dirty="0">
                <a:solidFill>
                  <a:srgbClr val="7030A0"/>
                </a:solidFill>
              </a:rPr>
              <a:t>паролем нельзя воспользоваться.</a:t>
            </a:r>
          </a:p>
        </p:txBody>
      </p:sp>
    </p:spTree>
    <p:extLst>
      <p:ext uri="{BB962C8B-B14F-4D97-AF65-F5344CB8AC3E}">
        <p14:creationId xmlns:p14="http://schemas.microsoft.com/office/powerpoint/2010/main" val="19173883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136904" cy="1143000"/>
          </a:xfrm>
        </p:spPr>
        <p:txBody>
          <a:bodyPr/>
          <a:lstStyle/>
          <a:p>
            <a:r>
              <a:rPr lang="ru-RU" sz="2800" dirty="0"/>
              <a:t>Удаленная аутентификация пользователей с использованием механизма запроса-ответа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340768"/>
            <a:ext cx="8136904" cy="5418936"/>
          </a:xfrm>
        </p:spPr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ru-RU" b="1" dirty="0" smtClean="0">
                <a:solidFill>
                  <a:srgbClr val="7030A0"/>
                </a:solidFill>
              </a:rPr>
              <a:t>А </a:t>
            </a:r>
            <a:r>
              <a:rPr lang="ru-RU" dirty="0"/>
              <a:t>хочет быть уверенным, что сообщения, получаемые им от </a:t>
            </a: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/>
              <a:t>, не являются ложными, он включает в посылаемое для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сообщение непредсказуемый элемент - запрос </a:t>
            </a:r>
            <a:r>
              <a:rPr lang="ru-RU" b="1" dirty="0">
                <a:solidFill>
                  <a:srgbClr val="7030A0"/>
                </a:solidFill>
              </a:rPr>
              <a:t>Х</a:t>
            </a:r>
            <a:r>
              <a:rPr lang="ru-RU" dirty="0"/>
              <a:t> (например, некоторое случайное число). </a:t>
            </a:r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ответе пользователь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должен выполнить над этим элементом некоторую операцию (например, вычислить некоторую функцию </a:t>
            </a:r>
            <a:r>
              <a:rPr lang="ru-RU" dirty="0" smtClean="0"/>
              <a:t>           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/>
              <a:t>невозможно осуществить заранее, так как пользователю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неизвестно, какое случайное число </a:t>
            </a:r>
            <a:r>
              <a:rPr lang="ru-RU" b="1" dirty="0">
                <a:solidFill>
                  <a:srgbClr val="7030A0"/>
                </a:solidFill>
              </a:rPr>
              <a:t>Х</a:t>
            </a:r>
            <a:r>
              <a:rPr lang="ru-RU" dirty="0"/>
              <a:t> придет в запросе. </a:t>
            </a:r>
            <a:endParaRPr lang="ru-RU" dirty="0" smtClean="0"/>
          </a:p>
          <a:p>
            <a:r>
              <a:rPr lang="ru-RU" dirty="0" smtClean="0"/>
              <a:t>Получив </a:t>
            </a:r>
            <a:r>
              <a:rPr lang="ru-RU" dirty="0"/>
              <a:t>ответ с результатом действий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, пользователь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может быть уверен, что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- подлинный</a:t>
            </a:r>
            <a:r>
              <a:rPr lang="ru-RU" dirty="0" smtClean="0"/>
              <a:t>.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Недостаток: </a:t>
            </a:r>
            <a:r>
              <a:rPr lang="ru-RU" dirty="0" smtClean="0">
                <a:solidFill>
                  <a:schemeClr val="tx1"/>
                </a:solidFill>
              </a:rPr>
              <a:t>Имеется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dirty="0" smtClean="0"/>
              <a:t>возможность </a:t>
            </a:r>
            <a:r>
              <a:rPr lang="ru-RU" dirty="0"/>
              <a:t>установления закономерности между запросом и ответом.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402910"/>
            <a:ext cx="825958" cy="46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4129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4601"/>
            <a:ext cx="9144000" cy="1143000"/>
          </a:xfrm>
        </p:spPr>
        <p:txBody>
          <a:bodyPr/>
          <a:lstStyle/>
          <a:p>
            <a:r>
              <a:rPr lang="ru-RU" sz="3200" dirty="0" smtClean="0"/>
              <a:t>Процедура </a:t>
            </a:r>
            <a:r>
              <a:rPr lang="ru-RU" sz="3200" dirty="0"/>
              <a:t>рукопожатия для двух </a:t>
            </a:r>
            <a:r>
              <a:rPr lang="ru-RU" sz="3200" dirty="0" smtClean="0"/>
              <a:t>пользователей. 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r>
              <a:rPr lang="ru-RU" dirty="0" smtClean="0"/>
              <a:t>Пусть </a:t>
            </a:r>
            <a:r>
              <a:rPr lang="ru-RU" dirty="0"/>
              <a:t>применяется симметричная криптосистема. </a:t>
            </a:r>
            <a:endParaRPr lang="ru-RU" dirty="0" smtClean="0"/>
          </a:p>
          <a:p>
            <a:r>
              <a:rPr lang="ru-RU" b="1" dirty="0" smtClean="0">
                <a:solidFill>
                  <a:srgbClr val="7030A0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разделяют один и тот же секретный ключ </a:t>
            </a:r>
            <a:r>
              <a:rPr lang="ru-RU" dirty="0" smtClean="0"/>
              <a:t>         </a:t>
            </a:r>
            <a:r>
              <a:rPr lang="ru-RU" dirty="0"/>
              <a:t>. </a:t>
            </a:r>
            <a:endParaRPr lang="ru-RU" dirty="0" smtClean="0"/>
          </a:p>
          <a:p>
            <a:pPr marL="502920" indent="-457200">
              <a:buFont typeface="+mj-lt"/>
              <a:buAutoNum type="arabicPeriod"/>
            </a:pPr>
            <a:r>
              <a:rPr lang="ru-RU" b="1" dirty="0" smtClean="0">
                <a:solidFill>
                  <a:srgbClr val="7030A0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инициирует процедуру рукопожатия, отправляя пользователю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свой идентификатор </a:t>
            </a:r>
            <a:r>
              <a:rPr lang="ru-RU" dirty="0" smtClean="0"/>
              <a:t>          в </a:t>
            </a:r>
            <a:r>
              <a:rPr lang="ru-RU" dirty="0"/>
              <a:t>открытой форме. </a:t>
            </a:r>
            <a:endParaRPr lang="ru-RU" dirty="0" smtClean="0"/>
          </a:p>
          <a:p>
            <a:pPr marL="502920" indent="-457200">
              <a:buFont typeface="+mj-lt"/>
              <a:buAutoNum type="arabicPeriod"/>
            </a:pP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/>
              <a:t>, получив </a:t>
            </a:r>
            <a:r>
              <a:rPr lang="ru-RU" dirty="0" smtClean="0"/>
              <a:t>идентификатор        </a:t>
            </a:r>
            <a:r>
              <a:rPr lang="ru-RU" dirty="0"/>
              <a:t>, находит в базе данных секретный ключ  </a:t>
            </a:r>
            <a:r>
              <a:rPr lang="ru-RU" dirty="0" smtClean="0"/>
              <a:t>        </a:t>
            </a:r>
            <a:r>
              <a:rPr lang="ru-RU" dirty="0"/>
              <a:t>и вводит его в свою криптосистему.</a:t>
            </a:r>
          </a:p>
          <a:p>
            <a:pPr marL="502920" indent="-457200">
              <a:buFont typeface="+mj-lt"/>
              <a:buAutoNum type="arabicPeriod"/>
            </a:pPr>
            <a:r>
              <a:rPr lang="ru-RU" b="1" dirty="0" smtClean="0">
                <a:solidFill>
                  <a:srgbClr val="7030A0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генерирует случайную последовательность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 с помощью псевдослучайного генератора </a:t>
            </a:r>
            <a:r>
              <a:rPr lang="ru-RU" b="1" dirty="0">
                <a:solidFill>
                  <a:srgbClr val="7030A0"/>
                </a:solidFill>
              </a:rPr>
              <a:t>PG</a:t>
            </a:r>
            <a:r>
              <a:rPr lang="ru-RU" dirty="0"/>
              <a:t> и отправляет ее пользователю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</a:t>
            </a:r>
            <a:r>
              <a:rPr lang="ru-RU" dirty="0" err="1"/>
              <a:t>в</a:t>
            </a:r>
            <a:r>
              <a:rPr lang="ru-RU" dirty="0"/>
              <a:t> виде криптограммы  </a:t>
            </a:r>
            <a:r>
              <a:rPr lang="ru-RU" dirty="0" smtClean="0"/>
              <a:t>             . </a:t>
            </a:r>
          </a:p>
          <a:p>
            <a:pPr marL="502920" indent="-457200">
              <a:buFont typeface="+mj-lt"/>
              <a:buAutoNum type="arabicPeriod"/>
            </a:pPr>
            <a:r>
              <a:rPr lang="ru-RU" dirty="0" smtClean="0"/>
              <a:t>Пользователь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расшифровывает эту криптограмму и раскрывает исходный вид последовательности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.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64" y="1569149"/>
            <a:ext cx="521965" cy="39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2316701"/>
            <a:ext cx="589211" cy="46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192" y="2780928"/>
            <a:ext cx="568698" cy="44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72" y="3121213"/>
            <a:ext cx="563507" cy="430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52" y="4221088"/>
            <a:ext cx="1178421" cy="53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6920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536"/>
            <a:ext cx="8892480" cy="1143000"/>
          </a:xfrm>
        </p:spPr>
        <p:txBody>
          <a:bodyPr/>
          <a:lstStyle/>
          <a:p>
            <a:r>
              <a:rPr lang="ru-RU" dirty="0"/>
              <a:t>Процедура рукопожатия для двух пользователей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87444" y="1772816"/>
            <a:ext cx="8964488" cy="4032448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 startAt="5"/>
            </a:pP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и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преобразуют последовательность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, используя открытую одностороннюю функцию            .</a:t>
            </a:r>
          </a:p>
          <a:p>
            <a:pPr marL="502920" indent="-457200">
              <a:buFont typeface="+mj-lt"/>
              <a:buAutoNum type="arabicParenR" startAt="5"/>
            </a:pP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шифрует сообщение            </a:t>
            </a:r>
            <a:r>
              <a:rPr lang="ru-RU" dirty="0" smtClean="0"/>
              <a:t>и </a:t>
            </a:r>
            <a:r>
              <a:rPr lang="ru-RU" dirty="0"/>
              <a:t>отправляет эту криптограмму пользователю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. </a:t>
            </a:r>
          </a:p>
          <a:p>
            <a:pPr marL="502920" indent="-457200">
              <a:buFont typeface="+mj-lt"/>
              <a:buAutoNum type="arabicParenR" startAt="5"/>
            </a:pP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расшифровывает эту криптограмму и сравнивает полученное сообщение              с исходным           . </a:t>
            </a:r>
          </a:p>
          <a:p>
            <a:pPr marL="502920" indent="-457200">
              <a:buFont typeface="+mj-lt"/>
              <a:buAutoNum type="arabicParenR" startAt="5"/>
            </a:pPr>
            <a:r>
              <a:rPr lang="ru-RU" dirty="0"/>
              <a:t>Если эти сообщения равны, пользователь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признает подлинность пользователя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 startAt="5"/>
            </a:pP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проверяет подлинность пользователя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таким же способом. </a:t>
            </a:r>
          </a:p>
          <a:p>
            <a:pPr marL="502920" indent="-457200">
              <a:buFont typeface="+mj-lt"/>
              <a:buAutoNum type="arabicParenR" startAt="5"/>
            </a:pP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6" y="2046298"/>
            <a:ext cx="6826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99" y="2540011"/>
            <a:ext cx="68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665152"/>
            <a:ext cx="69532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03155"/>
            <a:ext cx="6397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1784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1143000"/>
          </a:xfrm>
        </p:spPr>
        <p:txBody>
          <a:bodyPr/>
          <a:lstStyle/>
          <a:p>
            <a:r>
              <a:rPr lang="ru-RU" dirty="0"/>
              <a:t>Процедура "рукопожатия"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05859" y="908720"/>
            <a:ext cx="8568952" cy="5346928"/>
          </a:xfrm>
        </p:spPr>
        <p:txBody>
          <a:bodyPr/>
          <a:lstStyle/>
          <a:p>
            <a:r>
              <a:rPr lang="ru-RU" dirty="0" smtClean="0"/>
              <a:t>Стороны </a:t>
            </a:r>
            <a:r>
              <a:rPr lang="ru-RU" dirty="0"/>
              <a:t>признают друг друга законными партнерами, если докажут друг другу, что обладают правильными ключами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9" y="1793645"/>
            <a:ext cx="8198589" cy="506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678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352" y="0"/>
            <a:ext cx="8856984" cy="1143000"/>
          </a:xfrm>
        </p:spPr>
        <p:txBody>
          <a:bodyPr/>
          <a:lstStyle/>
          <a:p>
            <a:r>
              <a:rPr lang="ru-RU" dirty="0" smtClean="0"/>
              <a:t>Преимущество </a:t>
            </a:r>
            <a:r>
              <a:rPr lang="ru-RU" dirty="0"/>
              <a:t>модели </a:t>
            </a:r>
            <a:r>
              <a:rPr lang="ru-RU" dirty="0" smtClean="0"/>
              <a:t>рукопожатия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511072"/>
            <a:ext cx="8784976" cy="534692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Производится в </a:t>
            </a:r>
            <a:r>
              <a:rPr lang="ru-RU" sz="2800" dirty="0"/>
              <a:t>самом начале любого сеанса связи между любыми двумя сторонами в компьютерных сетях.</a:t>
            </a:r>
          </a:p>
          <a:p>
            <a:r>
              <a:rPr lang="ru-RU" sz="2800" u="sng" dirty="0" smtClean="0">
                <a:solidFill>
                  <a:srgbClr val="7030A0"/>
                </a:solidFill>
              </a:rPr>
              <a:t>Достоинством </a:t>
            </a:r>
            <a:r>
              <a:rPr lang="ru-RU" sz="2800" u="sng" dirty="0">
                <a:solidFill>
                  <a:srgbClr val="7030A0"/>
                </a:solidFill>
              </a:rPr>
              <a:t>модели рукопожатия </a:t>
            </a:r>
            <a:r>
              <a:rPr lang="ru-RU" sz="2800" dirty="0"/>
              <a:t>является то, что </a:t>
            </a:r>
            <a:r>
              <a:rPr lang="ru-RU" sz="2800" u="sng" dirty="0">
                <a:solidFill>
                  <a:srgbClr val="7030A0"/>
                </a:solidFill>
              </a:rPr>
              <a:t>ни один из участников</a:t>
            </a:r>
            <a:r>
              <a:rPr lang="ru-RU" sz="2800" dirty="0"/>
              <a:t> сеанса связи </a:t>
            </a:r>
            <a:r>
              <a:rPr lang="ru-RU" sz="2800" b="1" dirty="0">
                <a:solidFill>
                  <a:srgbClr val="7030A0"/>
                </a:solidFill>
              </a:rPr>
              <a:t>не получает никакой секретной </a:t>
            </a:r>
            <a:r>
              <a:rPr lang="ru-RU" sz="2800" b="1" dirty="0" smtClean="0">
                <a:solidFill>
                  <a:srgbClr val="7030A0"/>
                </a:solidFill>
              </a:rPr>
              <a:t>информации</a:t>
            </a:r>
            <a:r>
              <a:rPr lang="ru-RU" sz="2800" dirty="0" smtClean="0"/>
              <a:t>.</a:t>
            </a:r>
            <a:endParaRPr lang="ru-RU" sz="2800" dirty="0"/>
          </a:p>
          <a:p>
            <a:r>
              <a:rPr lang="ru-RU" sz="2800" dirty="0"/>
              <a:t>Процедура рукопожатия была рассмотрена в предположении, что пользователи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и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доверяют друг другу и </a:t>
            </a:r>
            <a:r>
              <a:rPr lang="ru-RU" sz="2800" b="1" dirty="0">
                <a:solidFill>
                  <a:srgbClr val="7030A0"/>
                </a:solidFill>
              </a:rPr>
              <a:t>имеют общий секретный сеансовый ключ. </a:t>
            </a:r>
            <a:endParaRPr lang="ru-RU" sz="2800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9618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2276872"/>
            <a:ext cx="2466975" cy="18478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748463" cy="1143000"/>
          </a:xfrm>
        </p:spPr>
        <p:txBody>
          <a:bodyPr/>
          <a:lstStyle/>
          <a:p>
            <a:r>
              <a:rPr lang="ru-RU" dirty="0"/>
              <a:t>Протоколы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556792"/>
            <a:ext cx="8496944" cy="5274073"/>
          </a:xfrm>
        </p:spPr>
        <p:txBody>
          <a:bodyPr>
            <a:normAutofit/>
          </a:bodyPr>
          <a:lstStyle/>
          <a:p>
            <a:r>
              <a:rPr lang="ru-RU" dirty="0" smtClean="0"/>
              <a:t>Нередки </a:t>
            </a:r>
            <a:r>
              <a:rPr lang="ru-RU" dirty="0"/>
              <a:t>ситуации когда пользователи должны осуществить взаимную аутентификацию, не доверяя друг другу, и не обмениваясь никакой конфиденциальной информацией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Во </a:t>
            </a:r>
            <a:r>
              <a:rPr lang="ru-RU" dirty="0"/>
              <a:t>многих приложениях </a:t>
            </a:r>
            <a:r>
              <a:rPr lang="ru-RU" u="sng" dirty="0">
                <a:solidFill>
                  <a:srgbClr val="7030A0"/>
                </a:solidFill>
              </a:rPr>
              <a:t>главная проблема </a:t>
            </a:r>
            <a:r>
              <a:rPr lang="ru-RU" dirty="0"/>
              <a:t>заключается в том, чтобы при предъявлении интеллектуальной карты </a:t>
            </a:r>
            <a:r>
              <a:rPr lang="ru-RU" b="1" dirty="0">
                <a:solidFill>
                  <a:srgbClr val="7030A0"/>
                </a:solidFill>
              </a:rPr>
              <a:t>оперативно обнаружить обман</a:t>
            </a:r>
            <a:r>
              <a:rPr lang="ru-RU" dirty="0"/>
              <a:t> и отказать обманщику в допуске, ответе или обслуживании</a:t>
            </a:r>
            <a:r>
              <a:rPr lang="ru-RU" dirty="0" smtClean="0"/>
              <a:t>.</a:t>
            </a:r>
          </a:p>
          <a:p>
            <a:r>
              <a:rPr lang="ru-RU" u="sng" dirty="0" smtClean="0">
                <a:solidFill>
                  <a:srgbClr val="7030A0"/>
                </a:solidFill>
              </a:rPr>
              <a:t>Секретный </a:t>
            </a:r>
            <a:r>
              <a:rPr lang="ru-RU" u="sng" dirty="0">
                <a:solidFill>
                  <a:srgbClr val="7030A0"/>
                </a:solidFill>
              </a:rPr>
              <a:t>ключ </a:t>
            </a:r>
            <a:r>
              <a:rPr lang="ru-RU" dirty="0"/>
              <a:t>владельца карты становится </a:t>
            </a:r>
            <a:r>
              <a:rPr lang="ru-RU" b="1" dirty="0">
                <a:solidFill>
                  <a:srgbClr val="7030A0"/>
                </a:solidFill>
              </a:rPr>
              <a:t>неотъемлемым признаком его личности. </a:t>
            </a:r>
            <a:endParaRPr lang="ru-RU" b="1" dirty="0" smtClean="0">
              <a:solidFill>
                <a:srgbClr val="7030A0"/>
              </a:solidFill>
            </a:endParaRP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636912"/>
            <a:ext cx="5172287" cy="17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0605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5116"/>
            <a:ext cx="8352927" cy="1143000"/>
          </a:xfrm>
        </p:spPr>
        <p:txBody>
          <a:bodyPr/>
          <a:lstStyle/>
          <a:p>
            <a:r>
              <a:rPr lang="ru-RU" sz="3200" dirty="0"/>
              <a:t>Упрощенная схема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592" y="1268760"/>
            <a:ext cx="9138408" cy="5589240"/>
          </a:xfrm>
        </p:spPr>
        <p:txBody>
          <a:bodyPr/>
          <a:lstStyle/>
          <a:p>
            <a:r>
              <a:rPr lang="ru-RU" dirty="0"/>
              <a:t>Схему идентификации с нулевой передачей знаний предложили в 1986 г. </a:t>
            </a:r>
            <a:r>
              <a:rPr lang="ru-RU" dirty="0" err="1"/>
              <a:t>У.Фейге</a:t>
            </a:r>
            <a:r>
              <a:rPr lang="ru-RU" dirty="0"/>
              <a:t>, </a:t>
            </a:r>
            <a:r>
              <a:rPr lang="ru-RU" dirty="0" err="1"/>
              <a:t>А.Фиат</a:t>
            </a:r>
            <a:r>
              <a:rPr lang="ru-RU" dirty="0"/>
              <a:t> и </a:t>
            </a:r>
            <a:r>
              <a:rPr lang="ru-RU" dirty="0" err="1"/>
              <a:t>А.Шамир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Она </a:t>
            </a:r>
            <a:r>
              <a:rPr lang="ru-RU" dirty="0"/>
              <a:t>является наиболее известным доказательством идентичности с нулевой передачей конфиденциальной информации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Выбирают </a:t>
            </a:r>
            <a:r>
              <a:rPr lang="ru-RU" dirty="0"/>
              <a:t>случайное значение модуля </a:t>
            </a:r>
            <a:r>
              <a:rPr lang="en-US" b="1" dirty="0" smtClean="0">
                <a:solidFill>
                  <a:srgbClr val="7030A0"/>
                </a:solidFill>
              </a:rPr>
              <a:t>n</a:t>
            </a:r>
            <a:r>
              <a:rPr lang="ru-RU" dirty="0" smtClean="0"/>
              <a:t>, </a:t>
            </a:r>
            <a:r>
              <a:rPr lang="ru-RU" dirty="0"/>
              <a:t>который является произведением двух больших простых чисел.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Модуль </a:t>
            </a:r>
            <a:r>
              <a:rPr lang="en-US" b="1" dirty="0" smtClean="0">
                <a:solidFill>
                  <a:srgbClr val="7030A0"/>
                </a:solidFill>
              </a:rPr>
              <a:t>n</a:t>
            </a:r>
            <a:r>
              <a:rPr lang="ru-RU" dirty="0" smtClean="0"/>
              <a:t> должен </a:t>
            </a:r>
            <a:r>
              <a:rPr lang="ru-RU" dirty="0"/>
              <a:t>иметь длину </a:t>
            </a:r>
            <a:r>
              <a:rPr lang="ru-RU" b="1" dirty="0">
                <a:solidFill>
                  <a:srgbClr val="7030A0"/>
                </a:solidFill>
              </a:rPr>
              <a:t>512 - 1024 бит. 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Это </a:t>
            </a:r>
            <a:r>
              <a:rPr lang="ru-RU" dirty="0"/>
              <a:t>значение   может быть представлено группе пользователей, которым придется доказывать свою подлинность.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 smtClean="0"/>
              <a:t> </a:t>
            </a:r>
            <a:r>
              <a:rPr lang="ru-RU" dirty="0"/>
              <a:t>процессе идентификации участвуют две стороны: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   сторона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, </a:t>
            </a:r>
            <a:r>
              <a:rPr lang="ru-RU" b="1" dirty="0">
                <a:solidFill>
                  <a:srgbClr val="7030A0"/>
                </a:solidFill>
              </a:rPr>
              <a:t>доказывающая</a:t>
            </a:r>
            <a:r>
              <a:rPr lang="ru-RU" dirty="0"/>
              <a:t> свою </a:t>
            </a:r>
            <a:r>
              <a:rPr lang="ru-RU" dirty="0">
                <a:solidFill>
                  <a:srgbClr val="7030A0"/>
                </a:solidFill>
              </a:rPr>
              <a:t>подлинность</a:t>
            </a:r>
            <a:r>
              <a:rPr lang="ru-RU" dirty="0"/>
              <a:t>,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   сторона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, </a:t>
            </a:r>
            <a:r>
              <a:rPr lang="ru-RU" b="1" dirty="0">
                <a:solidFill>
                  <a:srgbClr val="7030A0"/>
                </a:solidFill>
              </a:rPr>
              <a:t>проверяющая</a:t>
            </a:r>
            <a:r>
              <a:rPr lang="ru-RU" dirty="0"/>
              <a:t> представляемое стороной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</a:t>
            </a:r>
            <a:r>
              <a:rPr lang="ru-RU" dirty="0">
                <a:solidFill>
                  <a:srgbClr val="7030A0"/>
                </a:solidFill>
              </a:rPr>
              <a:t>доказательство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29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6014412"/>
            <a:ext cx="6512511" cy="843588"/>
          </a:xfrm>
        </p:spPr>
        <p:txBody>
          <a:bodyPr/>
          <a:lstStyle/>
          <a:p>
            <a:r>
              <a:rPr lang="ru-RU" sz="2400" dirty="0"/>
              <a:t>Упрощенная схема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260648"/>
            <a:ext cx="8640960" cy="5184576"/>
          </a:xfrm>
        </p:spPr>
        <p:txBody>
          <a:bodyPr>
            <a:normAutofit lnSpcReduction="10000"/>
          </a:bodyPr>
          <a:lstStyle/>
          <a:p>
            <a:pPr marL="502920" indent="-457200">
              <a:buFont typeface="+mj-lt"/>
              <a:buAutoNum type="arabicParenR" startAt="5"/>
            </a:pPr>
            <a:r>
              <a:rPr lang="ru-RU" dirty="0"/>
              <a:t>Для того чтобы сгенерировать открытый и секретный ключи для </a:t>
            </a:r>
            <a:r>
              <a:rPr lang="ru-RU" b="1" dirty="0" smtClean="0">
                <a:solidFill>
                  <a:srgbClr val="7030A0"/>
                </a:solidFill>
              </a:rPr>
              <a:t>А</a:t>
            </a:r>
            <a:r>
              <a:rPr lang="ru-RU" dirty="0"/>
              <a:t>, доверенный арбитр (Центр) выбирает некоторое число </a:t>
            </a:r>
            <a:r>
              <a:rPr lang="en-US" b="1" dirty="0" smtClean="0">
                <a:solidFill>
                  <a:srgbClr val="7030A0"/>
                </a:solidFill>
              </a:rPr>
              <a:t>V</a:t>
            </a:r>
            <a:r>
              <a:rPr lang="ru-RU" dirty="0" smtClean="0"/>
              <a:t>, </a:t>
            </a:r>
            <a:r>
              <a:rPr lang="ru-RU" dirty="0"/>
              <a:t>которое является </a:t>
            </a:r>
            <a:r>
              <a:rPr lang="ru-RU" u="sng" dirty="0">
                <a:solidFill>
                  <a:srgbClr val="7030A0"/>
                </a:solidFill>
              </a:rPr>
              <a:t>квадратичным вычетом </a:t>
            </a:r>
            <a:r>
              <a:rPr lang="ru-RU" dirty="0"/>
              <a:t>по </a:t>
            </a:r>
            <a:r>
              <a:rPr lang="ru-RU" dirty="0" smtClean="0"/>
              <a:t>модулю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7030A0"/>
                </a:solidFill>
              </a:rPr>
              <a:t>n</a:t>
            </a:r>
            <a:r>
              <a:rPr lang="ru-RU" dirty="0" smtClean="0"/>
              <a:t>. </a:t>
            </a:r>
            <a:endParaRPr lang="en-US" dirty="0" smtClean="0"/>
          </a:p>
          <a:p>
            <a:pPr marL="45720" indent="0">
              <a:buNone/>
            </a:pPr>
            <a:r>
              <a:rPr lang="ru-RU" dirty="0" smtClean="0"/>
              <a:t>Иначе </a:t>
            </a:r>
            <a:r>
              <a:rPr lang="ru-RU" dirty="0"/>
              <a:t>говоря, выбирается такое число </a:t>
            </a:r>
            <a:r>
              <a:rPr lang="en-US" b="1" dirty="0" smtClean="0">
                <a:solidFill>
                  <a:srgbClr val="7030A0"/>
                </a:solidFill>
              </a:rPr>
              <a:t>V</a:t>
            </a:r>
            <a:r>
              <a:rPr lang="ru-RU" dirty="0" smtClean="0"/>
              <a:t>, </a:t>
            </a:r>
            <a:r>
              <a:rPr lang="ru-RU" dirty="0"/>
              <a:t>что сравнение   </a:t>
            </a:r>
            <a:r>
              <a:rPr lang="en-US" dirty="0" smtClean="0"/>
              <a:t>                                          </a:t>
            </a:r>
          </a:p>
          <a:p>
            <a:pPr marL="502920" indent="-457200">
              <a:buFont typeface="+mj-lt"/>
              <a:buAutoNum type="arabicParenR" startAt="5"/>
            </a:pPr>
            <a:endParaRPr lang="en-US" dirty="0"/>
          </a:p>
          <a:p>
            <a:pPr marL="45720" indent="0">
              <a:buNone/>
            </a:pPr>
            <a:r>
              <a:rPr lang="ru-RU" dirty="0" smtClean="0"/>
              <a:t>имеет </a:t>
            </a:r>
            <a:r>
              <a:rPr lang="ru-RU" dirty="0"/>
              <a:t>решение и существует целое число </a:t>
            </a:r>
            <a:endParaRPr lang="en-US" dirty="0" smtClean="0"/>
          </a:p>
          <a:p>
            <a:pPr marL="45720" indent="0">
              <a:buNone/>
            </a:pPr>
            <a:r>
              <a:rPr lang="en-US" dirty="0" smtClean="0"/>
              <a:t>                                                     </a:t>
            </a:r>
          </a:p>
          <a:p>
            <a:pPr marL="502920" indent="-457200">
              <a:buFont typeface="+mj-lt"/>
              <a:buAutoNum type="arabicParenR" startAt="5"/>
            </a:pPr>
            <a:endParaRPr lang="en-US" dirty="0"/>
          </a:p>
          <a:p>
            <a:pPr marL="502920" indent="-457200">
              <a:buFont typeface="+mj-lt"/>
              <a:buAutoNum type="arabicParenR" startAt="6"/>
            </a:pPr>
            <a:r>
              <a:rPr lang="ru-RU" dirty="0"/>
              <a:t>Выбранное значение </a:t>
            </a:r>
            <a:r>
              <a:rPr lang="en-US" b="1" dirty="0" smtClean="0">
                <a:solidFill>
                  <a:srgbClr val="7030A0"/>
                </a:solidFill>
              </a:rPr>
              <a:t>V</a:t>
            </a:r>
            <a:r>
              <a:rPr lang="en-US" dirty="0" smtClean="0"/>
              <a:t> </a:t>
            </a:r>
            <a:r>
              <a:rPr lang="ru-RU" dirty="0" smtClean="0"/>
              <a:t>является </a:t>
            </a:r>
            <a:r>
              <a:rPr lang="ru-RU" dirty="0"/>
              <a:t>открытым ключом для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. </a:t>
            </a:r>
            <a:endParaRPr lang="en-US" dirty="0" smtClean="0"/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Вычисляют </a:t>
            </a:r>
            <a:r>
              <a:rPr lang="ru-RU" b="1" dirty="0">
                <a:solidFill>
                  <a:srgbClr val="7030A0"/>
                </a:solidFill>
              </a:rPr>
              <a:t>наименьшее</a:t>
            </a:r>
            <a:r>
              <a:rPr lang="ru-RU" dirty="0"/>
              <a:t> значение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, для которого  </a:t>
            </a:r>
            <a:endParaRPr lang="en-US" dirty="0" smtClean="0"/>
          </a:p>
          <a:p>
            <a:pPr marL="502920" indent="-457200">
              <a:buFont typeface="+mj-lt"/>
              <a:buAutoNum type="arabicParenR" startAt="6"/>
            </a:pPr>
            <a:endParaRPr lang="en-US" dirty="0"/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Это </a:t>
            </a:r>
            <a:r>
              <a:rPr lang="ru-RU" dirty="0"/>
              <a:t>значение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 является </a:t>
            </a:r>
            <a:r>
              <a:rPr lang="ru-RU" u="sng" dirty="0">
                <a:solidFill>
                  <a:srgbClr val="7030A0"/>
                </a:solidFill>
              </a:rPr>
              <a:t>секретным ключом для А</a:t>
            </a:r>
            <a:r>
              <a:rPr lang="ru-RU" dirty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69814"/>
            <a:ext cx="1944216" cy="48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48812"/>
            <a:ext cx="1728192" cy="55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293096"/>
            <a:ext cx="2736304" cy="61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0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7560840" cy="1143000"/>
          </a:xfrm>
        </p:spPr>
        <p:txBody>
          <a:bodyPr/>
          <a:lstStyle/>
          <a:p>
            <a:pPr algn="l"/>
            <a:r>
              <a:rPr lang="ru-RU" dirty="0" smtClean="0"/>
              <a:t>Организационные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340768"/>
            <a:ext cx="6120680" cy="3960440"/>
          </a:xfrm>
        </p:spPr>
        <p:txBody>
          <a:bodyPr>
            <a:noAutofit/>
          </a:bodyPr>
          <a:lstStyle/>
          <a:p>
            <a:r>
              <a:rPr lang="ru-RU" sz="2400" dirty="0"/>
              <a:t>Установленные в законах нормы реализуются через </a:t>
            </a:r>
            <a:r>
              <a:rPr lang="ru-RU" sz="2400" b="1" u="sng" dirty="0"/>
              <a:t>комплекс организационных мер</a:t>
            </a:r>
            <a:r>
              <a:rPr lang="ru-RU" sz="2400" dirty="0"/>
              <a:t>, проводимых прежде всего государством, ответственным за выполнение законов, и собственниками </a:t>
            </a:r>
            <a:r>
              <a:rPr lang="ru-RU" sz="2400" dirty="0" smtClean="0"/>
              <a:t>информации.</a:t>
            </a:r>
          </a:p>
          <a:p>
            <a:r>
              <a:rPr lang="ru-RU" sz="2400" dirty="0" smtClean="0"/>
              <a:t>К </a:t>
            </a:r>
            <a:r>
              <a:rPr lang="ru-RU" sz="2400" dirty="0"/>
              <a:t>таким мерам относятся </a:t>
            </a:r>
            <a:r>
              <a:rPr lang="ru-RU" sz="2400" b="1" u="sng" dirty="0"/>
              <a:t>издание подзаконных актов, регулирующих конкретные вопросы по защите информации </a:t>
            </a:r>
            <a:r>
              <a:rPr lang="ru-RU" sz="2400" dirty="0"/>
              <a:t>(положения, инструкции, стандарты и т. д.), и государственное регулирование сферы через систему лицензирования, сертификации, аттестации.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70" y="1484784"/>
            <a:ext cx="2851513" cy="21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59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/>
          <a:lstStyle/>
          <a:p>
            <a:r>
              <a:rPr lang="ru-RU" dirty="0" smtClean="0"/>
              <a:t>Протокол аккредитации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052736"/>
            <a:ext cx="8928992" cy="5793565"/>
          </a:xfrm>
        </p:spPr>
        <p:txBody>
          <a:bodyPr>
            <a:normAutofit/>
          </a:bodyPr>
          <a:lstStyle/>
          <a:p>
            <a:r>
              <a:rPr lang="ru-RU" dirty="0"/>
              <a:t>Теперь можно приступить к выполнению протокола идентификации.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А </a:t>
            </a:r>
            <a:r>
              <a:rPr lang="ru-RU" dirty="0"/>
              <a:t>выбирает некоторое случайное число </a:t>
            </a:r>
            <a:r>
              <a:rPr lang="en-US" b="1" dirty="0" smtClean="0">
                <a:solidFill>
                  <a:srgbClr val="7030A0"/>
                </a:solidFill>
              </a:rPr>
              <a:t>r</a:t>
            </a:r>
            <a:r>
              <a:rPr lang="ru-RU" dirty="0" smtClean="0"/>
              <a:t>, </a:t>
            </a:r>
            <a:r>
              <a:rPr lang="ru-RU" dirty="0"/>
              <a:t>где </a:t>
            </a:r>
            <a:r>
              <a:rPr lang="en-US" b="1" dirty="0" smtClean="0">
                <a:solidFill>
                  <a:srgbClr val="7030A0"/>
                </a:solidFill>
              </a:rPr>
              <a:t>r&lt;n</a:t>
            </a:r>
            <a:r>
              <a:rPr lang="ru-RU" dirty="0" smtClean="0"/>
              <a:t> </a:t>
            </a:r>
            <a:r>
              <a:rPr lang="ru-RU" dirty="0"/>
              <a:t>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en-US" b="1" dirty="0" smtClean="0">
                <a:solidFill>
                  <a:srgbClr val="7030A0"/>
                </a:solidFill>
              </a:rPr>
              <a:t>A</a:t>
            </a:r>
            <a:r>
              <a:rPr lang="en-US" dirty="0" smtClean="0"/>
              <a:t> </a:t>
            </a:r>
            <a:r>
              <a:rPr lang="ru-RU" dirty="0" smtClean="0"/>
              <a:t>вычисляет </a:t>
            </a:r>
            <a:r>
              <a:rPr lang="en-US" dirty="0" smtClean="0"/>
              <a:t> 		     </a:t>
            </a:r>
            <a:r>
              <a:rPr lang="ru-RU" dirty="0" smtClean="0"/>
              <a:t> </a:t>
            </a:r>
            <a:r>
              <a:rPr lang="ru-RU" dirty="0"/>
              <a:t>и отправляет </a:t>
            </a:r>
            <a:r>
              <a:rPr lang="en-US" b="1" dirty="0" smtClean="0">
                <a:solidFill>
                  <a:srgbClr val="7030A0"/>
                </a:solidFill>
              </a:rPr>
              <a:t>x</a:t>
            </a:r>
            <a:r>
              <a:rPr lang="ru-RU" dirty="0" smtClean="0"/>
              <a:t> </a:t>
            </a:r>
            <a:r>
              <a:rPr lang="ru-RU" dirty="0"/>
              <a:t>стороне В.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 smtClean="0"/>
              <a:t> </a:t>
            </a:r>
            <a:r>
              <a:rPr lang="ru-RU" dirty="0"/>
              <a:t>посылает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случайный бит </a:t>
            </a:r>
            <a:r>
              <a:rPr lang="en-US" b="1" dirty="0" smtClean="0">
                <a:solidFill>
                  <a:srgbClr val="7030A0"/>
                </a:solidFill>
              </a:rPr>
              <a:t>b</a:t>
            </a:r>
            <a:r>
              <a:rPr lang="ru-RU" dirty="0" smtClean="0"/>
              <a:t> </a:t>
            </a:r>
            <a:r>
              <a:rPr lang="ru-RU" dirty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en-US" b="1" dirty="0" smtClean="0">
                <a:solidFill>
                  <a:srgbClr val="7030A0"/>
                </a:solidFill>
              </a:rPr>
              <a:t>b=0</a:t>
            </a:r>
            <a:r>
              <a:rPr lang="ru-RU" dirty="0" smtClean="0"/>
              <a:t>, </a:t>
            </a:r>
            <a:r>
              <a:rPr lang="ru-RU" dirty="0"/>
              <a:t>тогда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отправляет </a:t>
            </a:r>
            <a:r>
              <a:rPr lang="en-US" b="1" dirty="0" smtClean="0">
                <a:solidFill>
                  <a:srgbClr val="7030A0"/>
                </a:solidFill>
              </a:rPr>
              <a:t>r</a:t>
            </a:r>
            <a:r>
              <a:rPr lang="ru-RU" b="1" dirty="0" smtClean="0">
                <a:solidFill>
                  <a:srgbClr val="7030A0"/>
                </a:solidFill>
              </a:rPr>
              <a:t>  </a:t>
            </a:r>
            <a:r>
              <a:rPr lang="ru-RU" dirty="0" smtClean="0"/>
              <a:t>стороне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 smtClean="0"/>
              <a:t>.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en-US" b="1" dirty="0" smtClean="0">
                <a:solidFill>
                  <a:srgbClr val="7030A0"/>
                </a:solidFill>
              </a:rPr>
              <a:t>b=1</a:t>
            </a:r>
            <a:r>
              <a:rPr lang="ru-RU" dirty="0" smtClean="0"/>
              <a:t>, </a:t>
            </a:r>
            <a:r>
              <a:rPr lang="ru-RU" dirty="0"/>
              <a:t>то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отправляет </a:t>
            </a:r>
            <a:r>
              <a:rPr lang="en-US" dirty="0" smtClean="0"/>
              <a:t>		  </a:t>
            </a:r>
            <a:r>
              <a:rPr lang="ru-RU" dirty="0" smtClean="0"/>
              <a:t>   стороне </a:t>
            </a: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 smtClean="0"/>
              <a:t>.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en-US" b="1" dirty="0" smtClean="0">
                <a:solidFill>
                  <a:srgbClr val="7030A0"/>
                </a:solidFill>
              </a:rPr>
              <a:t>b=0</a:t>
            </a:r>
            <a:r>
              <a:rPr lang="ru-RU" dirty="0" smtClean="0"/>
              <a:t>, </a:t>
            </a:r>
            <a:r>
              <a:rPr lang="ru-RU" dirty="0"/>
              <a:t>то сторона </a:t>
            </a:r>
            <a:r>
              <a:rPr lang="ru-RU" b="1" dirty="0">
                <a:solidFill>
                  <a:srgbClr val="7030A0"/>
                </a:solidFill>
              </a:rPr>
              <a:t>B</a:t>
            </a:r>
            <a:r>
              <a:rPr lang="ru-RU" dirty="0"/>
              <a:t> проверяет, что </a:t>
            </a:r>
            <a:r>
              <a:rPr lang="en-US" dirty="0" smtClean="0"/>
              <a:t>		</a:t>
            </a:r>
            <a:r>
              <a:rPr lang="ru-RU" dirty="0" smtClean="0"/>
              <a:t> </a:t>
            </a:r>
            <a:r>
              <a:rPr lang="ru-RU" dirty="0"/>
              <a:t>,чтобы </a:t>
            </a:r>
            <a:r>
              <a:rPr lang="ru-RU" dirty="0" smtClean="0"/>
              <a:t>убедиться</a:t>
            </a:r>
            <a:r>
              <a:rPr lang="en-US" dirty="0" smtClean="0"/>
              <a:t>	,</a:t>
            </a:r>
            <a:r>
              <a:rPr lang="ru-RU" dirty="0" smtClean="0"/>
              <a:t> </a:t>
            </a:r>
            <a:r>
              <a:rPr lang="ru-RU" dirty="0"/>
              <a:t>что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знает </a:t>
            </a:r>
            <a:r>
              <a:rPr lang="en-US" dirty="0" smtClean="0"/>
              <a:t>		</a:t>
            </a:r>
            <a:r>
              <a:rPr lang="ru-RU" dirty="0" smtClean="0"/>
              <a:t> </a:t>
            </a:r>
            <a:r>
              <a:rPr lang="ru-RU" dirty="0"/>
              <a:t>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en-US" b="1" dirty="0" smtClean="0">
                <a:solidFill>
                  <a:srgbClr val="7030A0"/>
                </a:solidFill>
              </a:rPr>
              <a:t>b=1</a:t>
            </a:r>
            <a:r>
              <a:rPr lang="ru-RU" dirty="0" smtClean="0"/>
              <a:t>, </a:t>
            </a:r>
            <a:r>
              <a:rPr lang="ru-RU" dirty="0"/>
              <a:t>сторона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проверяет, что  </a:t>
            </a:r>
            <a:r>
              <a:rPr lang="en-US" dirty="0" smtClean="0"/>
              <a:t>			</a:t>
            </a:r>
            <a:r>
              <a:rPr lang="ru-RU" dirty="0" smtClean="0"/>
              <a:t>, </a:t>
            </a:r>
            <a:r>
              <a:rPr lang="ru-RU" dirty="0"/>
              <a:t>чтобы быть уверенной, что А знает  </a:t>
            </a:r>
            <a:r>
              <a:rPr lang="en-US" dirty="0" smtClean="0"/>
              <a:t>		.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04864"/>
            <a:ext cx="1800200" cy="463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45024"/>
            <a:ext cx="1800200" cy="40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996255"/>
            <a:ext cx="1684070" cy="43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73" y="4365104"/>
            <a:ext cx="1138789" cy="53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763234"/>
            <a:ext cx="2016224" cy="48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554" y="5246461"/>
            <a:ext cx="1250590" cy="54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7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512511" cy="1143000"/>
          </a:xfrm>
        </p:spPr>
        <p:txBody>
          <a:bodyPr/>
          <a:lstStyle/>
          <a:p>
            <a:r>
              <a:rPr lang="ru-RU" sz="3600" dirty="0" smtClean="0"/>
              <a:t>Безопасность протокола аккредитации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196752"/>
            <a:ext cx="8856984" cy="532859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Описанные выше шаги </a:t>
            </a:r>
            <a:r>
              <a:rPr lang="ru-RU" sz="2800" dirty="0"/>
              <a:t>образуют </a:t>
            </a:r>
            <a:r>
              <a:rPr lang="ru-RU" sz="2800" dirty="0">
                <a:solidFill>
                  <a:srgbClr val="7030A0"/>
                </a:solidFill>
              </a:rPr>
              <a:t>один цикл протокола</a:t>
            </a:r>
            <a:r>
              <a:rPr lang="ru-RU" sz="2800" dirty="0"/>
              <a:t>, называемый </a:t>
            </a:r>
            <a:r>
              <a:rPr lang="ru-RU" sz="2800" b="1" dirty="0">
                <a:solidFill>
                  <a:srgbClr val="7030A0"/>
                </a:solidFill>
              </a:rPr>
              <a:t>аккредитацией</a:t>
            </a:r>
            <a:r>
              <a:rPr lang="ru-RU" sz="2800" dirty="0"/>
              <a:t>. </a:t>
            </a:r>
            <a:endParaRPr lang="en-US" sz="2800" dirty="0" smtClean="0"/>
          </a:p>
          <a:p>
            <a:r>
              <a:rPr lang="ru-RU" sz="2800" dirty="0" smtClean="0"/>
              <a:t>Стороны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и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повторяют этот цикл </a:t>
            </a:r>
            <a:r>
              <a:rPr lang="en-US" sz="2800" b="1" i="1" dirty="0" smtClean="0">
                <a:solidFill>
                  <a:srgbClr val="7030A0"/>
                </a:solidFill>
              </a:rPr>
              <a:t>t</a:t>
            </a:r>
            <a:r>
              <a:rPr lang="ru-RU" sz="2800" dirty="0" smtClean="0"/>
              <a:t> </a:t>
            </a:r>
            <a:r>
              <a:rPr lang="ru-RU" sz="2800" dirty="0"/>
              <a:t>раз при </a:t>
            </a:r>
            <a:r>
              <a:rPr lang="ru-RU" sz="2800" u="sng" dirty="0">
                <a:solidFill>
                  <a:srgbClr val="7030A0"/>
                </a:solidFill>
              </a:rPr>
              <a:t>разных</a:t>
            </a:r>
            <a:r>
              <a:rPr lang="ru-RU" sz="2800" dirty="0"/>
              <a:t> случайных значениях </a:t>
            </a:r>
            <a:r>
              <a:rPr lang="en-US" sz="2800" b="1" i="1" dirty="0" smtClean="0">
                <a:solidFill>
                  <a:srgbClr val="7030A0"/>
                </a:solidFill>
              </a:rPr>
              <a:t>r</a:t>
            </a:r>
            <a:r>
              <a:rPr lang="ru-RU" sz="2800" dirty="0" smtClean="0"/>
              <a:t> и </a:t>
            </a:r>
            <a:r>
              <a:rPr lang="en-US" sz="2800" b="1" i="1" dirty="0" smtClean="0">
                <a:solidFill>
                  <a:srgbClr val="7030A0"/>
                </a:solidFill>
              </a:rPr>
              <a:t>b</a:t>
            </a:r>
            <a:r>
              <a:rPr lang="ru-RU" sz="2800" dirty="0" smtClean="0"/>
              <a:t> </a:t>
            </a:r>
            <a:r>
              <a:rPr lang="ru-RU" sz="2800" dirty="0"/>
              <a:t>до тех пор, пока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не убедится, что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знает значение </a:t>
            </a:r>
            <a:r>
              <a:rPr lang="ru-RU" sz="2800" b="1" dirty="0">
                <a:solidFill>
                  <a:srgbClr val="7030A0"/>
                </a:solidFill>
              </a:rPr>
              <a:t>S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r>
              <a:rPr lang="ru-RU" sz="2800" dirty="0" smtClean="0"/>
              <a:t>Если </a:t>
            </a:r>
            <a:r>
              <a:rPr lang="ru-RU" sz="2800" dirty="0"/>
              <a:t>сторона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</a:t>
            </a:r>
            <a:r>
              <a:rPr lang="ru-RU" sz="2800" u="sng" dirty="0">
                <a:solidFill>
                  <a:srgbClr val="7030A0"/>
                </a:solidFill>
              </a:rPr>
              <a:t>не знает значения </a:t>
            </a:r>
            <a:r>
              <a:rPr lang="ru-RU" sz="2800" b="1" dirty="0">
                <a:solidFill>
                  <a:srgbClr val="7030A0"/>
                </a:solidFill>
              </a:rPr>
              <a:t>S</a:t>
            </a:r>
            <a:r>
              <a:rPr lang="ru-RU" sz="2800" dirty="0"/>
              <a:t>, она может выбрать такое значение </a:t>
            </a:r>
            <a:r>
              <a:rPr lang="en-US" sz="2800" b="1" dirty="0" smtClean="0">
                <a:solidFill>
                  <a:srgbClr val="7030A0"/>
                </a:solidFill>
              </a:rPr>
              <a:t>r</a:t>
            </a:r>
            <a:r>
              <a:rPr lang="ru-RU" sz="2800" dirty="0" smtClean="0"/>
              <a:t>, </a:t>
            </a:r>
            <a:r>
              <a:rPr lang="ru-RU" sz="2800" dirty="0"/>
              <a:t>которое позволит ей обмануть сторону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, если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отправит ей </a:t>
            </a:r>
            <a:r>
              <a:rPr lang="ru-RU" sz="2800" b="1" dirty="0">
                <a:solidFill>
                  <a:srgbClr val="7030A0"/>
                </a:solidFill>
              </a:rPr>
              <a:t>b=0</a:t>
            </a:r>
            <a:r>
              <a:rPr lang="ru-RU" sz="2800" dirty="0"/>
              <a:t>, либо </a:t>
            </a:r>
            <a:r>
              <a:rPr lang="ru-RU" sz="2800" dirty="0" smtClean="0"/>
              <a:t>отправит </a:t>
            </a:r>
            <a:r>
              <a:rPr lang="ru-RU" sz="2800" dirty="0"/>
              <a:t>ей </a:t>
            </a:r>
            <a:r>
              <a:rPr lang="ru-RU" sz="2800" b="1" dirty="0">
                <a:solidFill>
                  <a:srgbClr val="7030A0"/>
                </a:solidFill>
              </a:rPr>
              <a:t>b=1</a:t>
            </a:r>
            <a:r>
              <a:rPr lang="ru-RU" sz="2800" dirty="0"/>
              <a:t>. </a:t>
            </a:r>
            <a:endParaRPr lang="en-US" sz="2800" dirty="0" smtClean="0"/>
          </a:p>
          <a:p>
            <a:r>
              <a:rPr lang="ru-RU" sz="2800" dirty="0" smtClean="0"/>
              <a:t>Но </a:t>
            </a:r>
            <a:r>
              <a:rPr lang="ru-RU" sz="2800" dirty="0"/>
              <a:t>этого невозможно сделать в обоих случаях. </a:t>
            </a:r>
            <a:endParaRPr lang="en-US" sz="28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23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056" y="5730755"/>
            <a:ext cx="8496944" cy="1143000"/>
          </a:xfrm>
        </p:spPr>
        <p:txBody>
          <a:bodyPr/>
          <a:lstStyle/>
          <a:p>
            <a:r>
              <a:rPr lang="ru-RU" sz="3200" dirty="0"/>
              <a:t>Безопасность протокола аккредитации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16632"/>
            <a:ext cx="8352928" cy="5616624"/>
          </a:xfrm>
        </p:spPr>
        <p:txBody>
          <a:bodyPr>
            <a:normAutofit/>
          </a:bodyPr>
          <a:lstStyle/>
          <a:p>
            <a:r>
              <a:rPr lang="ru-RU" sz="2800" dirty="0"/>
              <a:t>Вероятность того, что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обманет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</a:t>
            </a:r>
            <a:r>
              <a:rPr lang="ru-RU" sz="2800" dirty="0" err="1"/>
              <a:t>в</a:t>
            </a:r>
            <a:r>
              <a:rPr lang="ru-RU" sz="2800" dirty="0"/>
              <a:t> одном цикле, составляет  </a:t>
            </a:r>
            <a:r>
              <a:rPr lang="ru-RU" sz="2800" b="1" i="1" dirty="0">
                <a:solidFill>
                  <a:srgbClr val="7030A0"/>
                </a:solidFill>
              </a:rPr>
              <a:t>1/2</a:t>
            </a:r>
          </a:p>
          <a:p>
            <a:r>
              <a:rPr lang="ru-RU" sz="2800" dirty="0"/>
              <a:t>Вероятность обмануть </a:t>
            </a:r>
            <a:r>
              <a:rPr lang="ru-RU" sz="2800" b="1" dirty="0">
                <a:solidFill>
                  <a:srgbClr val="7030A0"/>
                </a:solidFill>
              </a:rPr>
              <a:t>B</a:t>
            </a:r>
            <a:r>
              <a:rPr lang="ru-RU" sz="2800" dirty="0"/>
              <a:t> </a:t>
            </a:r>
            <a:r>
              <a:rPr lang="ru-RU" sz="2800" i="1" dirty="0">
                <a:solidFill>
                  <a:srgbClr val="7030A0"/>
                </a:solidFill>
              </a:rPr>
              <a:t>t</a:t>
            </a:r>
            <a:r>
              <a:rPr lang="ru-RU" sz="2800" dirty="0"/>
              <a:t> циклах равна </a:t>
            </a:r>
          </a:p>
          <a:p>
            <a:r>
              <a:rPr lang="ru-RU" sz="2800" dirty="0"/>
              <a:t>Для того чтобы этот протокол работал, сторона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</a:t>
            </a:r>
            <a:r>
              <a:rPr lang="ru-RU" sz="2800" u="sng" dirty="0">
                <a:solidFill>
                  <a:srgbClr val="7030A0"/>
                </a:solidFill>
              </a:rPr>
              <a:t>никогда не должна повторно использовать </a:t>
            </a:r>
            <a:r>
              <a:rPr lang="ru-RU" sz="2800" dirty="0"/>
              <a:t>значение </a:t>
            </a:r>
            <a:r>
              <a:rPr lang="ru-RU" sz="2800" b="1" i="1" dirty="0">
                <a:solidFill>
                  <a:srgbClr val="7030A0"/>
                </a:solidFill>
              </a:rPr>
              <a:t>r</a:t>
            </a:r>
            <a:r>
              <a:rPr lang="ru-RU" sz="2800" dirty="0"/>
              <a:t>. </a:t>
            </a:r>
          </a:p>
          <a:p>
            <a:r>
              <a:rPr lang="ru-RU" sz="2800" dirty="0"/>
              <a:t>Если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поступила бы таким образом, а сторона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отправила бы стороне А на шаге 2 другой случайный бит b, то В имела бы </a:t>
            </a:r>
            <a:r>
              <a:rPr lang="ru-RU" sz="2800" b="1" dirty="0">
                <a:solidFill>
                  <a:srgbClr val="7030A0"/>
                </a:solidFill>
              </a:rPr>
              <a:t>оба ответа А</a:t>
            </a:r>
            <a:r>
              <a:rPr lang="ru-RU" sz="2800" dirty="0"/>
              <a:t>. </a:t>
            </a:r>
          </a:p>
          <a:p>
            <a:r>
              <a:rPr lang="ru-RU" sz="2800" dirty="0"/>
              <a:t>После этого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может вычислить значение </a:t>
            </a:r>
            <a:r>
              <a:rPr lang="ru-RU" sz="2800" b="1" dirty="0">
                <a:solidFill>
                  <a:srgbClr val="7030A0"/>
                </a:solidFill>
              </a:rPr>
              <a:t>S</a:t>
            </a:r>
            <a:r>
              <a:rPr lang="ru-RU" sz="2800" dirty="0"/>
              <a:t>, и для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все закончено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024125"/>
            <a:ext cx="936104" cy="67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7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268"/>
            <a:ext cx="9144000" cy="1143000"/>
          </a:xfrm>
        </p:spPr>
        <p:txBody>
          <a:bodyPr/>
          <a:lstStyle/>
          <a:p>
            <a:r>
              <a:rPr lang="ru-RU" dirty="0"/>
              <a:t>Параллельная схема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276872"/>
            <a:ext cx="8496944" cy="4581128"/>
          </a:xfrm>
        </p:spPr>
        <p:txBody>
          <a:bodyPr>
            <a:normAutofit/>
          </a:bodyPr>
          <a:lstStyle/>
          <a:p>
            <a:r>
              <a:rPr lang="ru-RU" dirty="0"/>
              <a:t>Параллельная схема идентификации </a:t>
            </a:r>
            <a:r>
              <a:rPr lang="ru-RU" b="1" u="sng" dirty="0">
                <a:solidFill>
                  <a:srgbClr val="7030A0"/>
                </a:solidFill>
              </a:rPr>
              <a:t>позволяет увеличить число аккредитаций, выполняемых за один цикл</a:t>
            </a:r>
            <a:r>
              <a:rPr lang="ru-RU" dirty="0"/>
              <a:t>, и тем самым </a:t>
            </a:r>
            <a:r>
              <a:rPr lang="ru-RU" b="1" dirty="0">
                <a:solidFill>
                  <a:srgbClr val="7030A0"/>
                </a:solidFill>
              </a:rPr>
              <a:t>уменьшить длительност</a:t>
            </a:r>
            <a:r>
              <a:rPr lang="ru-RU" dirty="0">
                <a:solidFill>
                  <a:srgbClr val="7030A0"/>
                </a:solidFill>
              </a:rPr>
              <a:t>ь</a:t>
            </a:r>
            <a:r>
              <a:rPr lang="ru-RU" dirty="0"/>
              <a:t> процесса </a:t>
            </a:r>
            <a:r>
              <a:rPr lang="ru-RU" dirty="0">
                <a:solidFill>
                  <a:srgbClr val="7030A0"/>
                </a:solidFill>
              </a:rPr>
              <a:t>идентификации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ru-RU" dirty="0"/>
              <a:t>Как и в предыдущем случае, сначала генерируется число n как произведение двух больших чисел. </a:t>
            </a:r>
            <a:endParaRPr lang="en-US" dirty="0" smtClean="0"/>
          </a:p>
          <a:p>
            <a:r>
              <a:rPr lang="ru-RU" dirty="0" smtClean="0"/>
              <a:t>Для </a:t>
            </a:r>
            <a:r>
              <a:rPr lang="ru-RU" dirty="0"/>
              <a:t>того, чтобы сгенерировать открытый и секретный ключи для стороны А, сначала выбирают К различных чисел </a:t>
            </a:r>
            <a:r>
              <a:rPr lang="en-US" dirty="0" smtClean="0"/>
              <a:t> 		    </a:t>
            </a:r>
            <a:r>
              <a:rPr lang="ru-RU" dirty="0" smtClean="0"/>
              <a:t>                                         </a:t>
            </a:r>
            <a:r>
              <a:rPr lang="ru-RU" dirty="0"/>
              <a:t>, </a:t>
            </a:r>
            <a:endParaRPr lang="en-US" dirty="0" smtClean="0"/>
          </a:p>
          <a:p>
            <a:r>
              <a:rPr lang="ru-RU" dirty="0" smtClean="0"/>
              <a:t>где </a:t>
            </a:r>
            <a:r>
              <a:rPr lang="ru-RU" dirty="0"/>
              <a:t>каждое  </a:t>
            </a:r>
            <a:r>
              <a:rPr lang="en-US" dirty="0" smtClean="0"/>
              <a:t>	</a:t>
            </a:r>
            <a:r>
              <a:rPr lang="ru-RU" dirty="0" smtClean="0"/>
              <a:t>, </a:t>
            </a:r>
            <a:r>
              <a:rPr lang="ru-RU" dirty="0"/>
              <a:t>является квадратичным вычетом по модулю </a:t>
            </a:r>
            <a:r>
              <a:rPr lang="ru-RU" b="1" dirty="0">
                <a:solidFill>
                  <a:srgbClr val="7030A0"/>
                </a:solidFill>
              </a:rPr>
              <a:t>n</a:t>
            </a:r>
            <a:r>
              <a:rPr lang="ru-RU" dirty="0"/>
              <a:t>. Иначе говоря, выбирают значение  </a:t>
            </a:r>
            <a:r>
              <a:rPr lang="en-US" dirty="0" smtClean="0"/>
              <a:t>  </a:t>
            </a:r>
            <a:r>
              <a:rPr lang="ru-RU" dirty="0" smtClean="0"/>
              <a:t>, </a:t>
            </a:r>
            <a:r>
              <a:rPr lang="ru-RU" dirty="0"/>
              <a:t>таким, что сравнение </a:t>
            </a:r>
            <a:r>
              <a:rPr lang="en-US" dirty="0" smtClean="0"/>
              <a:t>		</a:t>
            </a:r>
            <a:r>
              <a:rPr lang="ru-RU" dirty="0" smtClean="0"/>
              <a:t>  </a:t>
            </a:r>
            <a:r>
              <a:rPr lang="en-US" dirty="0" smtClean="0"/>
              <a:t>	</a:t>
            </a:r>
            <a:r>
              <a:rPr lang="ru-RU" dirty="0" smtClean="0"/>
              <a:t>имеет </a:t>
            </a:r>
            <a:r>
              <a:rPr lang="ru-RU" dirty="0"/>
              <a:t>решение и существует  </a:t>
            </a:r>
            <a:r>
              <a:rPr lang="en-US" dirty="0" smtClean="0"/>
              <a:t>			</a:t>
            </a:r>
            <a:r>
              <a:rPr lang="ru-RU" dirty="0" smtClean="0"/>
              <a:t> </a:t>
            </a:r>
          </a:p>
          <a:p>
            <a:endParaRPr lang="ru-RU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42" y="4887008"/>
            <a:ext cx="1213083" cy="394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63" y="5239344"/>
            <a:ext cx="373757" cy="53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98" y="6021288"/>
            <a:ext cx="1638444" cy="46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563650"/>
            <a:ext cx="313121" cy="45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6317977"/>
            <a:ext cx="1231972" cy="458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6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268"/>
            <a:ext cx="9144000" cy="1143000"/>
          </a:xfrm>
        </p:spPr>
        <p:txBody>
          <a:bodyPr/>
          <a:lstStyle/>
          <a:p>
            <a:r>
              <a:rPr lang="ru-RU" dirty="0"/>
              <a:t>Параллельная схема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276872"/>
            <a:ext cx="8712968" cy="33123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Полученная </a:t>
            </a:r>
            <a:r>
              <a:rPr lang="ru-RU" dirty="0"/>
              <a:t>строка  </a:t>
            </a:r>
            <a:r>
              <a:rPr lang="en-US" dirty="0" smtClean="0"/>
              <a:t>		</a:t>
            </a:r>
            <a:r>
              <a:rPr lang="ru-RU" dirty="0" smtClean="0"/>
              <a:t>является </a:t>
            </a:r>
            <a:r>
              <a:rPr lang="ru-RU" b="1" dirty="0">
                <a:solidFill>
                  <a:srgbClr val="7030A0"/>
                </a:solidFill>
              </a:rPr>
              <a:t>открытым ключом</a:t>
            </a:r>
            <a:r>
              <a:rPr lang="ru-RU" dirty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Затем </a:t>
            </a:r>
            <a:r>
              <a:rPr lang="ru-RU" dirty="0"/>
              <a:t>вычисляют такие </a:t>
            </a:r>
            <a:r>
              <a:rPr lang="ru-RU" b="1" dirty="0">
                <a:solidFill>
                  <a:srgbClr val="7030A0"/>
                </a:solidFill>
              </a:rPr>
              <a:t>наименьшие значения  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, </a:t>
            </a:r>
            <a:r>
              <a:rPr lang="ru-RU" dirty="0" smtClean="0"/>
              <a:t>что</a:t>
            </a:r>
            <a:r>
              <a:rPr lang="en-US" dirty="0" smtClean="0"/>
              <a:t> 	</a:t>
            </a:r>
            <a:r>
              <a:rPr lang="ru-RU" dirty="0" smtClean="0"/>
              <a:t>   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Эта </a:t>
            </a:r>
            <a:r>
              <a:rPr lang="ru-RU" dirty="0"/>
              <a:t>строка  </a:t>
            </a:r>
            <a:r>
              <a:rPr lang="en-US" dirty="0" smtClean="0"/>
              <a:t>			</a:t>
            </a:r>
            <a:r>
              <a:rPr lang="ru-RU" dirty="0" smtClean="0">
                <a:solidFill>
                  <a:schemeClr val="tx1"/>
                </a:solidFill>
              </a:rPr>
              <a:t>является </a:t>
            </a:r>
            <a:r>
              <a:rPr lang="ru-RU" b="1" dirty="0">
                <a:solidFill>
                  <a:srgbClr val="7030A0"/>
                </a:solidFill>
              </a:rPr>
              <a:t>секретным ключом </a:t>
            </a:r>
            <a:r>
              <a:rPr lang="ru-RU" dirty="0"/>
              <a:t>стороны А.</a:t>
            </a:r>
            <a:endParaRPr lang="ru-RU" dirty="0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904"/>
            <a:ext cx="1389366" cy="45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17" y="3484092"/>
            <a:ext cx="335645" cy="43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676" y="3920431"/>
            <a:ext cx="2632436" cy="57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00" y="4642816"/>
            <a:ext cx="1424100" cy="45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9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/>
              <a:t>Процесс идентификации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80728"/>
            <a:ext cx="8640960" cy="5877272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А </a:t>
            </a:r>
            <a:r>
              <a:rPr lang="ru-RU" sz="2800" dirty="0"/>
              <a:t>выбирает некоторое случайное число </a:t>
            </a:r>
            <a:r>
              <a:rPr lang="en-US" sz="2800" b="1" i="1" dirty="0" smtClean="0">
                <a:solidFill>
                  <a:srgbClr val="7030A0"/>
                </a:solidFill>
              </a:rPr>
              <a:t>r</a:t>
            </a:r>
            <a:r>
              <a:rPr lang="ru-RU" sz="2800" dirty="0" smtClean="0"/>
              <a:t>, </a:t>
            </a:r>
            <a:r>
              <a:rPr lang="ru-RU" sz="2800" dirty="0"/>
              <a:t>где </a:t>
            </a:r>
            <a:r>
              <a:rPr lang="en-US" sz="2800" b="1" i="1" dirty="0" smtClean="0">
                <a:solidFill>
                  <a:srgbClr val="7030A0"/>
                </a:solidFill>
              </a:rPr>
              <a:t>r&lt;n</a:t>
            </a:r>
            <a:r>
              <a:rPr lang="ru-RU" sz="2800" b="1" i="1" dirty="0" smtClean="0">
                <a:solidFill>
                  <a:srgbClr val="7030A0"/>
                </a:solidFill>
              </a:rPr>
              <a:t>  </a:t>
            </a:r>
            <a:endParaRPr lang="en-US" sz="2800" b="1" i="1" dirty="0" smtClean="0">
              <a:solidFill>
                <a:srgbClr val="7030A0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en-US" sz="2800" b="1" dirty="0">
                <a:solidFill>
                  <a:srgbClr val="7030A0"/>
                </a:solidFill>
              </a:rPr>
              <a:t>A</a:t>
            </a:r>
            <a:r>
              <a:rPr lang="ru-RU" sz="2800" dirty="0" smtClean="0"/>
              <a:t> </a:t>
            </a:r>
            <a:r>
              <a:rPr lang="ru-RU" sz="2800" dirty="0"/>
              <a:t>вычисляет  </a:t>
            </a:r>
            <a:r>
              <a:rPr lang="en-US" sz="2800" dirty="0" smtClean="0"/>
              <a:t>		</a:t>
            </a:r>
            <a:r>
              <a:rPr lang="ru-RU" sz="2800" dirty="0" smtClean="0"/>
              <a:t>и </a:t>
            </a:r>
            <a:r>
              <a:rPr lang="ru-RU" sz="2800" dirty="0"/>
              <a:t>посылает  </a:t>
            </a:r>
            <a:r>
              <a:rPr lang="en-US" sz="2800" dirty="0" smtClean="0"/>
              <a:t>x</a:t>
            </a:r>
            <a:r>
              <a:rPr lang="ru-RU" sz="2800" dirty="0" smtClean="0"/>
              <a:t>    </a:t>
            </a: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 smtClean="0"/>
              <a:t> </a:t>
            </a:r>
            <a:r>
              <a:rPr lang="ru-RU" sz="2800" dirty="0"/>
              <a:t>отправляет стороне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некоторую случайную двоичную строку из </a:t>
            </a:r>
            <a:r>
              <a:rPr lang="ru-RU" sz="2800" b="1" i="1" dirty="0">
                <a:solidFill>
                  <a:srgbClr val="7030A0"/>
                </a:solidFill>
              </a:rPr>
              <a:t>К</a:t>
            </a:r>
            <a:r>
              <a:rPr lang="ru-RU" sz="2800" dirty="0"/>
              <a:t> бит:  </a:t>
            </a:r>
            <a:r>
              <a:rPr lang="en-US" sz="2800" dirty="0" smtClean="0"/>
              <a:t>	  </a:t>
            </a:r>
            <a:r>
              <a:rPr lang="ru-RU" sz="2800" dirty="0" smtClean="0"/>
              <a:t>          </a:t>
            </a:r>
            <a:endParaRPr lang="ru-RU" sz="2800" dirty="0"/>
          </a:p>
          <a:p>
            <a:pPr marL="502920" indent="-457200">
              <a:buFont typeface="+mj-lt"/>
              <a:buAutoNum type="arabicParenR"/>
            </a:pPr>
            <a:r>
              <a:rPr lang="ru-RU" sz="2800" b="1" dirty="0" smtClean="0">
                <a:solidFill>
                  <a:srgbClr val="7030A0"/>
                </a:solidFill>
              </a:rPr>
              <a:t>А</a:t>
            </a:r>
            <a:r>
              <a:rPr lang="ru-RU" sz="2800" dirty="0" smtClean="0"/>
              <a:t> вычисляет</a:t>
            </a:r>
            <a:r>
              <a:rPr lang="en-US" sz="2800" dirty="0" smtClean="0"/>
              <a:t>   </a:t>
            </a:r>
            <a:r>
              <a:rPr lang="ru-RU" sz="2800" dirty="0" smtClean="0"/>
              <a:t> </a:t>
            </a:r>
            <a:r>
              <a:rPr lang="en-US" sz="2800" dirty="0" smtClean="0"/>
              <a:t>		</a:t>
            </a:r>
            <a:r>
              <a:rPr lang="ru-RU" sz="2800" dirty="0" smtClean="0"/>
              <a:t> </a:t>
            </a:r>
            <a:r>
              <a:rPr lang="en-US" sz="2800" dirty="0" smtClean="0"/>
              <a:t>	</a:t>
            </a:r>
            <a:r>
              <a:rPr lang="ru-RU" sz="2800" dirty="0" smtClean="0"/>
              <a:t>.</a:t>
            </a:r>
            <a:endParaRPr lang="ru-RU" sz="2800" dirty="0"/>
          </a:p>
          <a:p>
            <a:pPr marL="502920" indent="-457200">
              <a:buFont typeface="+mj-lt"/>
              <a:buAutoNum type="arabicParenR"/>
            </a:pPr>
            <a:r>
              <a:rPr lang="ru-RU" sz="2800" dirty="0"/>
              <a:t>Перемножаются только те значения </a:t>
            </a:r>
            <a:r>
              <a:rPr lang="en-US" sz="2800" i="1" dirty="0" smtClean="0">
                <a:solidFill>
                  <a:srgbClr val="7030A0"/>
                </a:solidFill>
              </a:rPr>
              <a:t>Si</a:t>
            </a:r>
            <a:r>
              <a:rPr lang="ru-RU" sz="2800" dirty="0" smtClean="0"/>
              <a:t>, </a:t>
            </a:r>
            <a:r>
              <a:rPr lang="ru-RU" sz="2800" dirty="0"/>
              <a:t>для которых </a:t>
            </a:r>
            <a:r>
              <a:rPr lang="en-US" sz="2800" dirty="0" smtClean="0"/>
              <a:t>	</a:t>
            </a:r>
            <a:r>
              <a:rPr lang="ru-RU" sz="2800" dirty="0" smtClean="0"/>
              <a:t> </a:t>
            </a:r>
            <a:r>
              <a:rPr lang="ru-RU" sz="2800" dirty="0"/>
              <a:t>. </a:t>
            </a:r>
            <a:endParaRPr lang="ru-RU" sz="2800" dirty="0" smtClean="0"/>
          </a:p>
          <a:p>
            <a:pPr marL="45720" indent="0">
              <a:buNone/>
            </a:pPr>
            <a:r>
              <a:rPr lang="ru-RU" sz="2800" dirty="0" smtClean="0"/>
              <a:t>Например</a:t>
            </a:r>
            <a:r>
              <a:rPr lang="ru-RU" sz="2800" dirty="0"/>
              <a:t>, если </a:t>
            </a:r>
            <a:r>
              <a:rPr lang="en-US" sz="2800" dirty="0" smtClean="0"/>
              <a:t>		</a:t>
            </a:r>
            <a:r>
              <a:rPr lang="ru-RU" sz="2800" dirty="0" smtClean="0"/>
              <a:t> </a:t>
            </a:r>
            <a:r>
              <a:rPr lang="ru-RU" sz="2800" dirty="0"/>
              <a:t>, то сомножитель </a:t>
            </a:r>
            <a:r>
              <a:rPr lang="en-US" sz="2800" i="1" dirty="0" smtClean="0">
                <a:solidFill>
                  <a:srgbClr val="7030A0"/>
                </a:solidFill>
              </a:rPr>
              <a:t>Si</a:t>
            </a:r>
            <a:r>
              <a:rPr lang="ru-RU" sz="2800" dirty="0" smtClean="0"/>
              <a:t> </a:t>
            </a:r>
            <a:r>
              <a:rPr lang="ru-RU" sz="2800" dirty="0"/>
              <a:t>входит в произведение, если </a:t>
            </a:r>
            <a:r>
              <a:rPr lang="ru-RU" sz="2800" dirty="0" smtClean="0"/>
              <a:t>же</a:t>
            </a:r>
            <a:r>
              <a:rPr lang="en-US" sz="2800" dirty="0" smtClean="0"/>
              <a:t> </a:t>
            </a:r>
            <a:r>
              <a:rPr lang="ru-RU" sz="2800" dirty="0" smtClean="0"/>
              <a:t> </a:t>
            </a:r>
            <a:r>
              <a:rPr lang="en-US" sz="2800" dirty="0" smtClean="0"/>
              <a:t>	</a:t>
            </a:r>
            <a:r>
              <a:rPr lang="ru-RU" sz="2800" dirty="0" smtClean="0"/>
              <a:t> </a:t>
            </a:r>
            <a:r>
              <a:rPr lang="en-US" sz="2800" dirty="0" smtClean="0"/>
              <a:t> </a:t>
            </a:r>
            <a:r>
              <a:rPr lang="ru-RU" sz="2800" dirty="0" smtClean="0"/>
              <a:t>, </a:t>
            </a:r>
            <a:r>
              <a:rPr lang="ru-RU" sz="2800" dirty="0"/>
              <a:t>то </a:t>
            </a:r>
            <a:r>
              <a:rPr lang="en-US" sz="2800" i="1" dirty="0" smtClean="0">
                <a:solidFill>
                  <a:srgbClr val="7030A0"/>
                </a:solidFill>
              </a:rPr>
              <a:t>Si</a:t>
            </a:r>
            <a:r>
              <a:rPr lang="ru-RU" sz="2800" i="1" dirty="0" smtClean="0">
                <a:solidFill>
                  <a:srgbClr val="7030A0"/>
                </a:solidFill>
              </a:rPr>
              <a:t> </a:t>
            </a:r>
            <a:r>
              <a:rPr lang="ru-RU" sz="2800" dirty="0"/>
              <a:t>не входит в произведение, и т.д</a:t>
            </a:r>
            <a:r>
              <a:rPr lang="ru-RU" sz="2800" dirty="0" smtClean="0"/>
              <a:t>..</a:t>
            </a:r>
            <a:endParaRPr lang="ru-RU" sz="2800" dirty="0"/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96" y="1936130"/>
            <a:ext cx="1762727" cy="45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37" y="2996952"/>
            <a:ext cx="1490464" cy="50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824" y="3503239"/>
            <a:ext cx="4464496" cy="67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09120"/>
            <a:ext cx="888072" cy="54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604" y="5084269"/>
            <a:ext cx="964109" cy="48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97" y="5540338"/>
            <a:ext cx="936104" cy="42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99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/>
              <a:t>Процесс идентификации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80728"/>
            <a:ext cx="8640960" cy="5877272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arenR" startAt="6"/>
            </a:pPr>
            <a:r>
              <a:rPr lang="ru-RU" sz="2800" dirty="0" smtClean="0"/>
              <a:t>Вычисленное </a:t>
            </a:r>
            <a:r>
              <a:rPr lang="ru-RU" sz="2800" dirty="0"/>
              <a:t>значение  </a:t>
            </a:r>
            <a:r>
              <a:rPr lang="en-US" sz="2800" dirty="0" smtClean="0"/>
              <a:t>y</a:t>
            </a:r>
            <a:r>
              <a:rPr lang="ru-RU" sz="2800" dirty="0" smtClean="0"/>
              <a:t> </a:t>
            </a:r>
            <a:r>
              <a:rPr lang="ru-RU" sz="2800" dirty="0"/>
              <a:t>отправляется стороне </a:t>
            </a: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 marL="560070" indent="-514350">
              <a:buFont typeface="+mj-lt"/>
              <a:buAutoNum type="arabicParenR" startAt="6"/>
            </a:pP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 smtClean="0"/>
              <a:t> </a:t>
            </a:r>
            <a:r>
              <a:rPr lang="ru-RU" sz="2800" dirty="0"/>
              <a:t>проверяет, </a:t>
            </a:r>
            <a:r>
              <a:rPr lang="ru-RU" sz="2800" dirty="0" smtClean="0"/>
              <a:t>что</a:t>
            </a:r>
            <a:endParaRPr lang="ru-RU" sz="2800" dirty="0"/>
          </a:p>
          <a:p>
            <a:pPr marL="560070" indent="-514350">
              <a:buFont typeface="+mj-lt"/>
              <a:buAutoNum type="arabicParenR" startAt="6"/>
            </a:pPr>
            <a:r>
              <a:rPr lang="ru-RU" sz="2800" dirty="0"/>
              <a:t>Фактически </a:t>
            </a: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 smtClean="0"/>
              <a:t> </a:t>
            </a:r>
            <a:r>
              <a:rPr lang="ru-RU" sz="2800" dirty="0"/>
              <a:t>перемножает только те значения </a:t>
            </a:r>
            <a:r>
              <a:rPr lang="en-US" sz="2800" dirty="0" smtClean="0"/>
              <a:t>	</a:t>
            </a:r>
            <a:r>
              <a:rPr lang="ru-RU" sz="2800" dirty="0" smtClean="0"/>
              <a:t> </a:t>
            </a:r>
            <a:r>
              <a:rPr lang="ru-RU" sz="2800" dirty="0"/>
              <a:t>, для которых  </a:t>
            </a:r>
            <a:r>
              <a:rPr lang="en-US" sz="2800" dirty="0" smtClean="0"/>
              <a:t>		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pPr marL="560070" indent="-514350">
              <a:buFont typeface="+mj-lt"/>
              <a:buAutoNum type="arabicParenR" startAt="6"/>
            </a:pPr>
            <a:r>
              <a:rPr lang="ru-RU" sz="2800" b="1" dirty="0" smtClean="0">
                <a:solidFill>
                  <a:srgbClr val="7030A0"/>
                </a:solidFill>
              </a:rPr>
              <a:t>А</a:t>
            </a:r>
            <a:r>
              <a:rPr lang="ru-RU" sz="2800" dirty="0" smtClean="0"/>
              <a:t> </a:t>
            </a:r>
            <a:r>
              <a:rPr lang="ru-RU" sz="2800" dirty="0"/>
              <a:t>и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повторяют этот протокол </a:t>
            </a:r>
            <a:r>
              <a:rPr lang="en-US" sz="2800" i="1" dirty="0" smtClean="0">
                <a:solidFill>
                  <a:srgbClr val="7030A0"/>
                </a:solidFill>
              </a:rPr>
              <a:t>t</a:t>
            </a:r>
            <a:r>
              <a:rPr lang="ru-RU" sz="2800" dirty="0" smtClean="0"/>
              <a:t>  </a:t>
            </a:r>
            <a:r>
              <a:rPr lang="ru-RU" sz="2800" dirty="0"/>
              <a:t>раз, пока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не убедится, что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знает </a:t>
            </a:r>
            <a:r>
              <a:rPr lang="en-US" sz="2800" dirty="0" smtClean="0"/>
              <a:t>		</a:t>
            </a:r>
            <a:r>
              <a:rPr lang="en-US" dirty="0" smtClean="0"/>
              <a:t>	</a:t>
            </a:r>
            <a:endParaRPr lang="ru-RU" dirty="0"/>
          </a:p>
          <a:p>
            <a:pPr marL="502920" indent="-457200">
              <a:buFont typeface="+mj-lt"/>
              <a:buAutoNum type="arabicParenR" startAt="6"/>
            </a:pPr>
            <a:endParaRPr lang="ru-RU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62" y="1988838"/>
            <a:ext cx="4522145" cy="62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24944"/>
            <a:ext cx="373757" cy="53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929898"/>
            <a:ext cx="864096" cy="53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39090"/>
            <a:ext cx="2041362" cy="595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0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035" y="123441"/>
            <a:ext cx="8353453" cy="1143000"/>
          </a:xfrm>
        </p:spPr>
        <p:txBody>
          <a:bodyPr/>
          <a:lstStyle/>
          <a:p>
            <a:r>
              <a:rPr lang="ru-RU" dirty="0"/>
              <a:t>Безопасность протокола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340768"/>
            <a:ext cx="8352928" cy="5202912"/>
          </a:xfrm>
        </p:spPr>
        <p:txBody>
          <a:bodyPr>
            <a:normAutofit/>
          </a:bodyPr>
          <a:lstStyle/>
          <a:p>
            <a:r>
              <a:rPr lang="ru-RU" dirty="0"/>
              <a:t>Вероятность того, что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может обмануть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, равна  </a:t>
            </a:r>
            <a:r>
              <a:rPr lang="en-US" dirty="0" smtClean="0"/>
              <a:t>	</a:t>
            </a:r>
            <a:r>
              <a:rPr lang="ru-RU" dirty="0" smtClean="0"/>
              <a:t>. </a:t>
            </a:r>
            <a:r>
              <a:rPr lang="ru-RU" dirty="0"/>
              <a:t>Рекомендуется в качестве контрольного значения брать вероятность обмана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равной </a:t>
            </a:r>
            <a:r>
              <a:rPr lang="en-US" dirty="0" smtClean="0"/>
              <a:t>             </a:t>
            </a:r>
            <a:r>
              <a:rPr lang="ru-RU" dirty="0" smtClean="0"/>
              <a:t>при </a:t>
            </a:r>
            <a:r>
              <a:rPr lang="ru-RU" b="1" i="1" dirty="0">
                <a:solidFill>
                  <a:srgbClr val="7030A0"/>
                </a:solidFill>
              </a:rPr>
              <a:t>K=5</a:t>
            </a:r>
            <a:r>
              <a:rPr lang="ru-RU" i="1" dirty="0"/>
              <a:t> </a:t>
            </a:r>
            <a:r>
              <a:rPr lang="ru-RU" dirty="0"/>
              <a:t>и</a:t>
            </a:r>
            <a:r>
              <a:rPr lang="ru-RU" i="1" dirty="0"/>
              <a:t> </a:t>
            </a:r>
            <a:r>
              <a:rPr lang="ru-RU" b="1" i="1" dirty="0">
                <a:solidFill>
                  <a:srgbClr val="7030A0"/>
                </a:solidFill>
              </a:rPr>
              <a:t>t=4</a:t>
            </a:r>
            <a:r>
              <a:rPr lang="ru-RU" dirty="0"/>
              <a:t>.</a:t>
            </a:r>
          </a:p>
          <a:p>
            <a:r>
              <a:rPr lang="ru-RU" dirty="0"/>
              <a:t>Стороны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и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повторяют этот протокол </a:t>
            </a:r>
            <a:r>
              <a:rPr lang="ru-RU" b="1" i="1" dirty="0">
                <a:solidFill>
                  <a:srgbClr val="7030A0"/>
                </a:solidFill>
              </a:rPr>
              <a:t>t</a:t>
            </a:r>
            <a:r>
              <a:rPr lang="ru-RU" dirty="0"/>
              <a:t> раз, каждый раз с разным случайным числом </a:t>
            </a:r>
            <a:r>
              <a:rPr lang="ru-RU" b="1" i="1" dirty="0">
                <a:solidFill>
                  <a:srgbClr val="7030A0"/>
                </a:solidFill>
              </a:rPr>
              <a:t>r</a:t>
            </a:r>
            <a:r>
              <a:rPr lang="ru-RU" i="1" dirty="0">
                <a:solidFill>
                  <a:srgbClr val="7030A0"/>
                </a:solidFill>
              </a:rPr>
              <a:t>,</a:t>
            </a:r>
            <a:r>
              <a:rPr lang="ru-RU" i="1" dirty="0"/>
              <a:t> </a:t>
            </a:r>
            <a:r>
              <a:rPr lang="ru-RU" dirty="0"/>
              <a:t>пока сторона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не будет удовлетворена.</a:t>
            </a:r>
          </a:p>
          <a:p>
            <a:r>
              <a:rPr lang="ru-RU" u="sng" dirty="0">
                <a:solidFill>
                  <a:srgbClr val="7030A0"/>
                </a:solidFill>
              </a:rPr>
              <a:t>При малых значениях величин</a:t>
            </a:r>
            <a:r>
              <a:rPr lang="ru-RU" dirty="0"/>
              <a:t>, как в данном примере, </a:t>
            </a:r>
            <a:r>
              <a:rPr lang="ru-RU" b="1" dirty="0">
                <a:solidFill>
                  <a:srgbClr val="7030A0"/>
                </a:solidFill>
              </a:rPr>
              <a:t>не достигается настоящей безопасности.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dirty="0" smtClean="0"/>
              <a:t>Но </a:t>
            </a:r>
            <a:r>
              <a:rPr lang="ru-RU" dirty="0"/>
              <a:t>если </a:t>
            </a:r>
            <a:r>
              <a:rPr lang="ru-RU" b="1" i="1" dirty="0">
                <a:solidFill>
                  <a:srgbClr val="7030A0"/>
                </a:solidFill>
              </a:rPr>
              <a:t>n</a:t>
            </a:r>
            <a:r>
              <a:rPr lang="ru-RU" dirty="0"/>
              <a:t> представляет собой число </a:t>
            </a:r>
            <a:r>
              <a:rPr lang="ru-RU" u="sng" dirty="0">
                <a:solidFill>
                  <a:srgbClr val="7030A0"/>
                </a:solidFill>
              </a:rPr>
              <a:t>длиной 512 бит и более</a:t>
            </a:r>
            <a:r>
              <a:rPr lang="ru-RU" dirty="0"/>
              <a:t>, сторона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не сможет узнать ничего о секретном ключе стороны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, кроме того факта, что сторона А знает этот ключ.</a:t>
            </a:r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68760"/>
            <a:ext cx="761231" cy="46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761231" cy="46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1208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512511" cy="11430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836712"/>
            <a:ext cx="8640960" cy="5760640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Рассмотрим работу этого протокола для небольших числовых значений. </a:t>
            </a:r>
            <a:endParaRPr lang="ru-RU" b="1" dirty="0" smtClean="0"/>
          </a:p>
          <a:p>
            <a:r>
              <a:rPr lang="ru-RU" b="1" dirty="0" smtClean="0"/>
              <a:t>Если </a:t>
            </a:r>
            <a:r>
              <a:rPr lang="ru-RU" b="1" dirty="0"/>
              <a:t>n=35 (n - произведение двух простых чисел 5 и 7), то возможные квадратичные вычеты будут следующими: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1: х</a:t>
            </a:r>
            <a:r>
              <a:rPr lang="ru-RU" b="1" baseline="30000" dirty="0"/>
              <a:t>2</a:t>
            </a:r>
            <a:r>
              <a:rPr lang="ru-RU" b="1" dirty="0"/>
              <a:t> = 1 (</a:t>
            </a:r>
            <a:r>
              <a:rPr lang="ru-RU" b="1" dirty="0" err="1"/>
              <a:t>mod</a:t>
            </a:r>
            <a:r>
              <a:rPr lang="ru-RU" b="1" dirty="0"/>
              <a:t> 35) имеет решения: х =1, 6, 29, 34;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4: х</a:t>
            </a:r>
            <a:r>
              <a:rPr lang="ru-RU" b="1" baseline="30000" dirty="0"/>
              <a:t>2</a:t>
            </a:r>
            <a:r>
              <a:rPr lang="ru-RU" b="1" dirty="0"/>
              <a:t> = 4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2, 12, 23, 33;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9: х</a:t>
            </a:r>
            <a:r>
              <a:rPr lang="ru-RU" b="1" baseline="30000" dirty="0"/>
              <a:t>2</a:t>
            </a:r>
            <a:r>
              <a:rPr lang="ru-RU" b="1" dirty="0"/>
              <a:t> = 9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3,17,18, 32;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11: x</a:t>
            </a:r>
            <a:r>
              <a:rPr lang="ru-RU" b="1" baseline="30000" dirty="0"/>
              <a:t>2</a:t>
            </a:r>
            <a:r>
              <a:rPr lang="ru-RU" b="1" dirty="0"/>
              <a:t> = 11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9,16,19, 26;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14: x</a:t>
            </a:r>
            <a:r>
              <a:rPr lang="ru-RU" b="1" baseline="30000" dirty="0"/>
              <a:t>2 </a:t>
            </a:r>
            <a:r>
              <a:rPr lang="ru-RU" b="1" dirty="0"/>
              <a:t>=</a:t>
            </a:r>
            <a:r>
              <a:rPr lang="ru-RU" b="1" baseline="30000" dirty="0"/>
              <a:t> </a:t>
            </a:r>
            <a:r>
              <a:rPr lang="ru-RU" b="1" dirty="0"/>
              <a:t>14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7, 28;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15: x</a:t>
            </a:r>
            <a:r>
              <a:rPr lang="ru-RU" b="1" baseline="30000" dirty="0"/>
              <a:t>2</a:t>
            </a:r>
            <a:r>
              <a:rPr lang="ru-RU" b="1" dirty="0"/>
              <a:t> = 15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15, 20;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16: x</a:t>
            </a:r>
            <a:r>
              <a:rPr lang="ru-RU" b="1" baseline="30000" dirty="0"/>
              <a:t>2 </a:t>
            </a:r>
            <a:r>
              <a:rPr lang="ru-RU" b="1" dirty="0"/>
              <a:t>= 16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4,11,24,31;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21: x</a:t>
            </a:r>
            <a:r>
              <a:rPr lang="ru-RU" b="1" baseline="30000" dirty="0"/>
              <a:t>2 </a:t>
            </a:r>
            <a:r>
              <a:rPr lang="ru-RU" b="1" dirty="0"/>
              <a:t>= 21 (</a:t>
            </a:r>
            <a:r>
              <a:rPr lang="ru-RU" b="1" dirty="0" err="1"/>
              <a:t>mod</a:t>
            </a:r>
            <a:r>
              <a:rPr lang="ru-RU" b="1" dirty="0"/>
              <a:t> 35) имеет решения: х =14, 21;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25: x</a:t>
            </a:r>
            <a:r>
              <a:rPr lang="ru-RU" b="1" baseline="30000" dirty="0"/>
              <a:t>2 </a:t>
            </a:r>
            <a:r>
              <a:rPr lang="ru-RU" b="1" dirty="0"/>
              <a:t>= 25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5, 30;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29: x</a:t>
            </a:r>
            <a:r>
              <a:rPr lang="ru-RU" b="1" baseline="30000" dirty="0"/>
              <a:t>2 </a:t>
            </a:r>
            <a:r>
              <a:rPr lang="ru-RU" b="1" dirty="0"/>
              <a:t>= 29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</a:t>
            </a:r>
            <a:r>
              <a:rPr lang="ru-RU" b="1" dirty="0" smtClean="0"/>
              <a:t>8</a:t>
            </a:r>
            <a:r>
              <a:rPr lang="en-US" b="1" dirty="0" smtClean="0"/>
              <a:t>,</a:t>
            </a:r>
            <a:r>
              <a:rPr lang="ru-RU" b="1" dirty="0" smtClean="0"/>
              <a:t>13</a:t>
            </a:r>
            <a:r>
              <a:rPr lang="ru-RU" b="1" dirty="0"/>
              <a:t>, 22, 27;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30: x</a:t>
            </a:r>
            <a:r>
              <a:rPr lang="ru-RU" b="1" baseline="30000" dirty="0"/>
              <a:t>2 </a:t>
            </a:r>
            <a:r>
              <a:rPr lang="ru-RU" b="1" dirty="0"/>
              <a:t>= 30 (</a:t>
            </a:r>
            <a:r>
              <a:rPr lang="ru-RU" b="1" dirty="0" err="1"/>
              <a:t>mod</a:t>
            </a:r>
            <a:r>
              <a:rPr lang="ru-RU" b="1" dirty="0"/>
              <a:t> 35) имеет решения: х =10, 25.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97957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5715000"/>
            <a:ext cx="7805339" cy="1143000"/>
          </a:xfrm>
        </p:spPr>
        <p:txBody>
          <a:bodyPr/>
          <a:lstStyle/>
          <a:p>
            <a:r>
              <a:rPr lang="ru-RU" dirty="0" smtClean="0"/>
              <a:t>Пример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268760"/>
            <a:ext cx="7940352" cy="2952328"/>
          </a:xfrm>
        </p:spPr>
        <p:txBody>
          <a:bodyPr/>
          <a:lstStyle/>
          <a:p>
            <a:r>
              <a:rPr lang="ru-RU" b="1" dirty="0"/>
              <a:t>Заметим, что 14, 15, 21, 25 и 30 не имеют обратных </a:t>
            </a:r>
            <a:r>
              <a:rPr lang="ru-RU" b="1" dirty="0" smtClean="0"/>
              <a:t>значений </a:t>
            </a:r>
            <a:r>
              <a:rPr lang="ru-RU" b="1" dirty="0"/>
              <a:t>по модулю 35, потому что они не являются взаимно простыми с 35. </a:t>
            </a:r>
            <a:endParaRPr lang="ru-RU" b="1" dirty="0" smtClean="0"/>
          </a:p>
          <a:p>
            <a:r>
              <a:rPr lang="ru-RU" b="1" dirty="0" smtClean="0"/>
              <a:t>Следует </a:t>
            </a:r>
            <a:r>
              <a:rPr lang="ru-RU" b="1" dirty="0"/>
              <a:t>также отметить, что число квадратичных вычетов по модулю 35, взаимно простых с </a:t>
            </a:r>
            <a:r>
              <a:rPr lang="ru-RU" b="1" dirty="0" smtClean="0"/>
              <a:t>		    </a:t>
            </a:r>
            <a:r>
              <a:rPr lang="ru-RU" b="1" dirty="0" smtClean="0">
                <a:solidFill>
                  <a:srgbClr val="7030A0"/>
                </a:solidFill>
              </a:rPr>
              <a:t>n </a:t>
            </a:r>
            <a:r>
              <a:rPr lang="ru-RU" b="1" dirty="0">
                <a:solidFill>
                  <a:srgbClr val="7030A0"/>
                </a:solidFill>
              </a:rPr>
              <a:t>= </a:t>
            </a:r>
            <a:r>
              <a:rPr lang="ru-RU" b="1" dirty="0" smtClean="0">
                <a:solidFill>
                  <a:srgbClr val="7030A0"/>
                </a:solidFill>
              </a:rPr>
              <a:t>р*q </a:t>
            </a:r>
            <a:r>
              <a:rPr lang="ru-RU" b="1" dirty="0">
                <a:solidFill>
                  <a:srgbClr val="7030A0"/>
                </a:solidFill>
              </a:rPr>
              <a:t>=5*7 = 35 </a:t>
            </a:r>
            <a:r>
              <a:rPr lang="ru-RU" b="1" dirty="0"/>
              <a:t>(для которых НОД (х, 35) =1), равно</a:t>
            </a:r>
            <a:endParaRPr lang="ru-RU" dirty="0"/>
          </a:p>
          <a:p>
            <a:pPr algn="ctr"/>
            <a:r>
              <a:rPr lang="ru-RU" b="1" dirty="0">
                <a:solidFill>
                  <a:srgbClr val="7030A0"/>
                </a:solidFill>
              </a:rPr>
              <a:t>(р-1)(q-1)/4=(5-1)(7-1)/4 = 6. </a:t>
            </a:r>
            <a:endParaRPr lang="ru-RU" b="1" dirty="0" smtClean="0">
              <a:solidFill>
                <a:srgbClr val="7030A0"/>
              </a:solidFill>
            </a:endParaRPr>
          </a:p>
          <a:p>
            <a:pPr algn="ctr"/>
            <a:endParaRPr lang="ru-RU" b="1" dirty="0">
              <a:solidFill>
                <a:srgbClr val="7030A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67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60648"/>
            <a:ext cx="3203028" cy="27330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04664"/>
            <a:ext cx="6512511" cy="1143000"/>
          </a:xfrm>
        </p:spPr>
        <p:txBody>
          <a:bodyPr/>
          <a:lstStyle/>
          <a:p>
            <a:pPr algn="l"/>
            <a:r>
              <a:rPr lang="ru-RU" dirty="0" smtClean="0"/>
              <a:t>Технические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340768"/>
            <a:ext cx="5472608" cy="5274920"/>
          </a:xfrm>
        </p:spPr>
        <p:txBody>
          <a:bodyPr>
            <a:normAutofit fontScale="92500" lnSpcReduction="20000"/>
          </a:bodyPr>
          <a:lstStyle/>
          <a:p>
            <a:r>
              <a:rPr lang="ru-RU" sz="2800" dirty="0"/>
              <a:t>Поскольку в настоящее время основное количество информации генерируется, обрабатывается, передается и хранится с помощью технических средств, то для конкретной ее защиты в информационных объектах необходимы технические устройства. </a:t>
            </a:r>
            <a:endParaRPr lang="ru-RU" sz="2800" dirty="0" smtClean="0"/>
          </a:p>
          <a:p>
            <a:r>
              <a:rPr lang="ru-RU" sz="2800" dirty="0" smtClean="0"/>
              <a:t>В </a:t>
            </a:r>
            <a:r>
              <a:rPr lang="ru-RU" sz="2800" dirty="0"/>
              <a:t>силу многообразия технических средств нападения приходится использовать обширный арсенал технических средств защиты. </a:t>
            </a:r>
            <a:endParaRPr lang="ru-RU" sz="28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99459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5715000"/>
            <a:ext cx="7805339" cy="1143000"/>
          </a:xfrm>
        </p:spPr>
        <p:txBody>
          <a:bodyPr/>
          <a:lstStyle/>
          <a:p>
            <a:r>
              <a:rPr lang="ru-RU" dirty="0" smtClean="0"/>
              <a:t>Пример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88640"/>
            <a:ext cx="8012360" cy="5289768"/>
          </a:xfrm>
        </p:spPr>
        <p:txBody>
          <a:bodyPr/>
          <a:lstStyle/>
          <a:p>
            <a:pPr algn="ctr"/>
            <a:endParaRPr lang="ru-RU" b="1" dirty="0">
              <a:solidFill>
                <a:srgbClr val="7030A0"/>
              </a:solidFill>
            </a:endParaRPr>
          </a:p>
          <a:p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11560" y="332656"/>
            <a:ext cx="8136904" cy="5328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Составим таблицу квадратичных вычетов по модулю 35, обратных к ним значений по модулю 35 и их квадратных корней.</a:t>
            </a:r>
          </a:p>
          <a:p>
            <a:endParaRPr lang="ru-RU" b="1" dirty="0"/>
          </a:p>
          <a:p>
            <a:endParaRPr lang="ru-RU" b="1" dirty="0" smtClean="0"/>
          </a:p>
          <a:p>
            <a:endParaRPr lang="ru-RU" b="1" dirty="0"/>
          </a:p>
          <a:p>
            <a:endParaRPr lang="ru-RU" b="1" dirty="0" smtClean="0"/>
          </a:p>
          <a:p>
            <a:endParaRPr lang="ru-RU" b="1" dirty="0"/>
          </a:p>
          <a:p>
            <a:endParaRPr lang="ru-RU" b="1" dirty="0" smtClean="0"/>
          </a:p>
          <a:p>
            <a:endParaRPr lang="ru-RU" b="1" dirty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r>
              <a:rPr lang="ru-RU" dirty="0" smtClean="0"/>
              <a:t>Итак</a:t>
            </a:r>
            <a:r>
              <a:rPr lang="ru-RU" dirty="0"/>
              <a:t>, сторона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получает открытый ключ, состоящий из </a:t>
            </a:r>
            <a:r>
              <a:rPr lang="ru-RU" b="1" i="1" dirty="0">
                <a:solidFill>
                  <a:srgbClr val="7030A0"/>
                </a:solidFill>
              </a:rPr>
              <a:t>К=4 </a:t>
            </a:r>
            <a:r>
              <a:rPr lang="ru-RU" dirty="0"/>
              <a:t>значений </a:t>
            </a:r>
            <a:r>
              <a:rPr lang="ru-RU" b="1" dirty="0">
                <a:solidFill>
                  <a:srgbClr val="7030A0"/>
                </a:solidFill>
              </a:rPr>
              <a:t>V</a:t>
            </a:r>
            <a:r>
              <a:rPr lang="ru-RU" dirty="0" smtClean="0"/>
              <a:t>: </a:t>
            </a:r>
            <a:r>
              <a:rPr lang="ru-RU" b="1" dirty="0" smtClean="0">
                <a:solidFill>
                  <a:srgbClr val="7030A0"/>
                </a:solidFill>
              </a:rPr>
              <a:t>[</a:t>
            </a:r>
            <a:r>
              <a:rPr lang="ru-RU" b="1" dirty="0">
                <a:solidFill>
                  <a:srgbClr val="7030A0"/>
                </a:solidFill>
              </a:rPr>
              <a:t>4,11,16,29].</a:t>
            </a:r>
          </a:p>
          <a:p>
            <a:r>
              <a:rPr lang="ru-RU" dirty="0" smtClean="0"/>
              <a:t>Соответствующий </a:t>
            </a:r>
            <a:r>
              <a:rPr lang="ru-RU" dirty="0"/>
              <a:t>секретный ключ, состоящий из </a:t>
            </a:r>
            <a:r>
              <a:rPr lang="ru-RU" b="1" i="1" dirty="0">
                <a:solidFill>
                  <a:srgbClr val="7030A0"/>
                </a:solidFill>
              </a:rPr>
              <a:t>К = 4 </a:t>
            </a:r>
            <a:r>
              <a:rPr lang="ru-RU" dirty="0"/>
              <a:t>значений </a:t>
            </a:r>
            <a:r>
              <a:rPr lang="en-US" dirty="0" smtClean="0"/>
              <a:t>  </a:t>
            </a:r>
            <a:r>
              <a:rPr lang="ru-RU" b="1" dirty="0" smtClean="0">
                <a:solidFill>
                  <a:srgbClr val="7030A0"/>
                </a:solidFill>
              </a:rPr>
              <a:t>S</a:t>
            </a:r>
            <a:r>
              <a:rPr lang="ru-RU" dirty="0" smtClean="0"/>
              <a:t>: </a:t>
            </a:r>
            <a:r>
              <a:rPr lang="ru-RU" b="1" dirty="0" smtClean="0">
                <a:solidFill>
                  <a:srgbClr val="7030A0"/>
                </a:solidFill>
              </a:rPr>
              <a:t>[3</a:t>
            </a:r>
            <a:r>
              <a:rPr lang="en-US" b="1" dirty="0">
                <a:solidFill>
                  <a:srgbClr val="7030A0"/>
                </a:solidFill>
              </a:rPr>
              <a:t>,</a:t>
            </a:r>
            <a:r>
              <a:rPr lang="ru-RU" b="1" dirty="0" smtClean="0">
                <a:solidFill>
                  <a:srgbClr val="7030A0"/>
                </a:solidFill>
              </a:rPr>
              <a:t> 4</a:t>
            </a:r>
            <a:r>
              <a:rPr lang="en-US" b="1" dirty="0" smtClean="0">
                <a:solidFill>
                  <a:srgbClr val="7030A0"/>
                </a:solidFill>
              </a:rPr>
              <a:t>,</a:t>
            </a:r>
            <a:r>
              <a:rPr lang="ru-RU" b="1" dirty="0" smtClean="0">
                <a:solidFill>
                  <a:srgbClr val="7030A0"/>
                </a:solidFill>
              </a:rPr>
              <a:t> 9</a:t>
            </a:r>
            <a:r>
              <a:rPr lang="en-US" b="1" dirty="0" smtClean="0">
                <a:solidFill>
                  <a:srgbClr val="7030A0"/>
                </a:solidFill>
              </a:rPr>
              <a:t>,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b="1" dirty="0">
                <a:solidFill>
                  <a:srgbClr val="7030A0"/>
                </a:solidFill>
              </a:rPr>
              <a:t>8].</a:t>
            </a:r>
            <a:endParaRPr lang="ru-RU" b="1" dirty="0" smtClean="0">
              <a:solidFill>
                <a:srgbClr val="7030A0"/>
              </a:solidFill>
            </a:endParaRPr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57173"/>
              </p:ext>
            </p:extLst>
          </p:nvPr>
        </p:nvGraphicFramePr>
        <p:xfrm>
          <a:off x="1259632" y="980727"/>
          <a:ext cx="6912768" cy="3326073"/>
        </p:xfrm>
        <a:graphic>
          <a:graphicData uri="http://schemas.openxmlformats.org/drawingml/2006/table">
            <a:tbl>
              <a:tblPr/>
              <a:tblGrid>
                <a:gridCol w="2304256"/>
                <a:gridCol w="2304256"/>
                <a:gridCol w="2304256"/>
              </a:tblGrid>
              <a:tr h="48734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 </a:t>
                      </a:r>
                      <a:endParaRPr lang="en-US" sz="2400" dirty="0"/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</a:t>
                      </a:r>
                      <a:r>
                        <a:rPr lang="en-US" sz="2400" b="1" baseline="30000" dirty="0"/>
                        <a:t>-1 </a:t>
                      </a:r>
                      <a:endParaRPr lang="en-US" sz="2400" dirty="0"/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 = </a:t>
                      </a:r>
                      <a:r>
                        <a:rPr lang="en-US" sz="2400" b="1" dirty="0" err="1" smtClean="0"/>
                        <a:t>sqrt</a:t>
                      </a:r>
                      <a:r>
                        <a:rPr lang="en-US" sz="2400" b="1" dirty="0" smtClean="0"/>
                        <a:t>(V</a:t>
                      </a:r>
                      <a:r>
                        <a:rPr lang="en-US" sz="2400" b="1" baseline="30000" dirty="0" smtClean="0"/>
                        <a:t>-1</a:t>
                      </a:r>
                      <a:r>
                        <a:rPr lang="en-US" sz="2400" b="1" dirty="0" smtClean="0"/>
                        <a:t>)</a:t>
                      </a:r>
                      <a:r>
                        <a:rPr lang="en-US" sz="1000" b="1" dirty="0" smtClean="0"/>
                        <a:t>mod</a:t>
                      </a:r>
                      <a:r>
                        <a:rPr lang="en-US" sz="1000" b="1" baseline="0" dirty="0" smtClean="0"/>
                        <a:t> 35</a:t>
                      </a:r>
                      <a:endParaRPr lang="en-US" sz="2400" dirty="0"/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 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/>
                        <a:t>1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4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9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3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9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4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2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11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16 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4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16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11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9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29 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29 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8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8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5715000"/>
            <a:ext cx="7805339" cy="1143000"/>
          </a:xfrm>
        </p:spPr>
        <p:txBody>
          <a:bodyPr/>
          <a:lstStyle/>
          <a:p>
            <a:r>
              <a:rPr lang="ru-RU" dirty="0" smtClean="0"/>
              <a:t>Пример (окончание)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764704"/>
            <a:ext cx="8928992" cy="3456384"/>
          </a:xfrm>
        </p:spPr>
        <p:txBody>
          <a:bodyPr>
            <a:noAutofit/>
          </a:bodyPr>
          <a:lstStyle/>
          <a:p>
            <a:r>
              <a:rPr lang="ru-RU" sz="2000" b="1" dirty="0"/>
              <a:t>Рассмотрим один цикл протокола.</a:t>
            </a:r>
            <a:endParaRPr lang="ru-RU" sz="2000" dirty="0"/>
          </a:p>
          <a:p>
            <a:pPr marL="45720" indent="0">
              <a:buNone/>
            </a:pPr>
            <a:r>
              <a:rPr lang="ru-RU" sz="2000" b="1" dirty="0"/>
              <a:t>І</a:t>
            </a:r>
            <a:r>
              <a:rPr lang="ru-RU" sz="2000" b="1" dirty="0" smtClean="0"/>
              <a:t>. Сторона </a:t>
            </a:r>
            <a:r>
              <a:rPr lang="ru-RU" sz="2000" b="1" dirty="0">
                <a:solidFill>
                  <a:srgbClr val="7030A0"/>
                </a:solidFill>
              </a:rPr>
              <a:t>А</a:t>
            </a:r>
            <a:r>
              <a:rPr lang="ru-RU" sz="2000" b="1" dirty="0"/>
              <a:t> выбирает некоторое случайное число </a:t>
            </a:r>
            <a:r>
              <a:rPr lang="ru-RU" sz="2000" b="1" i="1" dirty="0">
                <a:solidFill>
                  <a:srgbClr val="7030A0"/>
                </a:solidFill>
              </a:rPr>
              <a:t>r = 16</a:t>
            </a:r>
            <a:r>
              <a:rPr lang="ru-RU" sz="2000" b="1" dirty="0"/>
              <a:t>, вычисляет </a:t>
            </a:r>
            <a:endParaRPr lang="ru-RU" sz="2000" dirty="0"/>
          </a:p>
          <a:p>
            <a:pPr marL="45720" indent="0" algn="ctr">
              <a:buNone/>
            </a:pPr>
            <a:r>
              <a:rPr lang="ru-RU" sz="2000" b="1" i="1" dirty="0">
                <a:solidFill>
                  <a:srgbClr val="7030A0"/>
                </a:solidFill>
              </a:rPr>
              <a:t>х = 16</a:t>
            </a:r>
            <a:r>
              <a:rPr lang="ru-RU" sz="2000" b="1" i="1" baseline="30000" dirty="0">
                <a:solidFill>
                  <a:srgbClr val="7030A0"/>
                </a:solidFill>
              </a:rPr>
              <a:t>2</a:t>
            </a:r>
            <a:r>
              <a:rPr lang="ru-RU" sz="2000" b="1" i="1" dirty="0">
                <a:solidFill>
                  <a:srgbClr val="7030A0"/>
                </a:solidFill>
              </a:rPr>
              <a:t> </a:t>
            </a:r>
            <a:r>
              <a:rPr lang="ru-RU" sz="2000" b="1" i="1" dirty="0" err="1">
                <a:solidFill>
                  <a:srgbClr val="7030A0"/>
                </a:solidFill>
              </a:rPr>
              <a:t>mod</a:t>
            </a:r>
            <a:r>
              <a:rPr lang="ru-RU" sz="2000" b="1" i="1" dirty="0">
                <a:solidFill>
                  <a:srgbClr val="7030A0"/>
                </a:solidFill>
              </a:rPr>
              <a:t> 35 = 11</a:t>
            </a:r>
            <a:endParaRPr lang="ru-RU" sz="2000" i="1" dirty="0">
              <a:solidFill>
                <a:srgbClr val="7030A0"/>
              </a:solidFill>
            </a:endParaRPr>
          </a:p>
          <a:p>
            <a:pPr marL="45720" indent="0">
              <a:buNone/>
            </a:pPr>
            <a:r>
              <a:rPr lang="ru-RU" sz="2000" b="1" dirty="0"/>
              <a:t>и посылает это </a:t>
            </a:r>
            <a:r>
              <a:rPr lang="ru-RU" sz="2000" b="1" dirty="0" smtClean="0"/>
              <a:t>значение </a:t>
            </a:r>
            <a:r>
              <a:rPr lang="ru-RU" sz="2000" b="1" dirty="0"/>
              <a:t>х стороне В.</a:t>
            </a:r>
            <a:endParaRPr lang="ru-RU" sz="2000" dirty="0"/>
          </a:p>
          <a:p>
            <a:pPr marL="45720" indent="0">
              <a:buNone/>
            </a:pPr>
            <a:r>
              <a:rPr lang="ru-RU" sz="2000" b="1" dirty="0"/>
              <a:t>2. Сторона </a:t>
            </a:r>
            <a:r>
              <a:rPr lang="ru-RU" sz="2000" b="1" dirty="0">
                <a:solidFill>
                  <a:srgbClr val="7030A0"/>
                </a:solidFill>
              </a:rPr>
              <a:t>В</a:t>
            </a:r>
            <a:r>
              <a:rPr lang="ru-RU" sz="2000" b="1" dirty="0"/>
              <a:t> отправляет стороне </a:t>
            </a:r>
            <a:r>
              <a:rPr lang="ru-RU" sz="2000" b="1" dirty="0">
                <a:solidFill>
                  <a:srgbClr val="7030A0"/>
                </a:solidFill>
              </a:rPr>
              <a:t>А</a:t>
            </a:r>
            <a:r>
              <a:rPr lang="ru-RU" sz="2000" b="1" dirty="0"/>
              <a:t> некоторую случайную двоичную строку</a:t>
            </a:r>
            <a:endParaRPr lang="ru-RU" sz="2000" dirty="0"/>
          </a:p>
          <a:p>
            <a:pPr marL="45720" indent="0" algn="ctr">
              <a:buNone/>
            </a:pPr>
            <a:r>
              <a:rPr lang="ru-RU" sz="2000" b="1" i="1" dirty="0">
                <a:solidFill>
                  <a:srgbClr val="7030A0"/>
                </a:solidFill>
              </a:rPr>
              <a:t>[1, 1, 0, 1].</a:t>
            </a:r>
            <a:endParaRPr lang="ru-RU" sz="2000" i="1" dirty="0">
              <a:solidFill>
                <a:srgbClr val="7030A0"/>
              </a:solidFill>
            </a:endParaRPr>
          </a:p>
          <a:p>
            <a:pPr marL="45720" indent="0">
              <a:buNone/>
            </a:pPr>
            <a:r>
              <a:rPr lang="ru-RU" sz="2000" b="1" dirty="0"/>
              <a:t>3. Сторона </a:t>
            </a:r>
            <a:r>
              <a:rPr lang="ru-RU" sz="2000" b="1" dirty="0">
                <a:solidFill>
                  <a:srgbClr val="7030A0"/>
                </a:solidFill>
              </a:rPr>
              <a:t>А</a:t>
            </a:r>
            <a:r>
              <a:rPr lang="ru-RU" sz="2000" b="1" dirty="0"/>
              <a:t> вычисляет значение</a:t>
            </a:r>
            <a:endParaRPr lang="ru-RU" sz="2000" dirty="0"/>
          </a:p>
          <a:p>
            <a:pPr marL="45720" indent="0" algn="ctr">
              <a:buNone/>
            </a:pPr>
            <a:r>
              <a:rPr lang="ru-RU" sz="2000" dirty="0">
                <a:solidFill>
                  <a:srgbClr val="7030A0"/>
                </a:solidFill>
              </a:rPr>
              <a:t>у = r * (S</a:t>
            </a:r>
            <a:r>
              <a:rPr lang="ru-RU" sz="2000" baseline="-25000" dirty="0">
                <a:solidFill>
                  <a:srgbClr val="7030A0"/>
                </a:solidFill>
              </a:rPr>
              <a:t>1</a:t>
            </a:r>
            <a:r>
              <a:rPr lang="ru-RU" sz="2000" baseline="30000" dirty="0">
                <a:solidFill>
                  <a:srgbClr val="7030A0"/>
                </a:solidFill>
              </a:rPr>
              <a:t>b1</a:t>
            </a:r>
            <a:r>
              <a:rPr lang="ru-RU" sz="2000" dirty="0">
                <a:solidFill>
                  <a:srgbClr val="7030A0"/>
                </a:solidFill>
              </a:rPr>
              <a:t> * S</a:t>
            </a:r>
            <a:r>
              <a:rPr lang="ru-RU" sz="2000" baseline="-25000" dirty="0">
                <a:solidFill>
                  <a:srgbClr val="7030A0"/>
                </a:solidFill>
              </a:rPr>
              <a:t>2</a:t>
            </a:r>
            <a:r>
              <a:rPr lang="ru-RU" sz="2000" baseline="30000" dirty="0">
                <a:solidFill>
                  <a:srgbClr val="7030A0"/>
                </a:solidFill>
              </a:rPr>
              <a:t>b2</a:t>
            </a:r>
            <a:r>
              <a:rPr lang="ru-RU" sz="2000" dirty="0">
                <a:solidFill>
                  <a:srgbClr val="7030A0"/>
                </a:solidFill>
              </a:rPr>
              <a:t> * ...* </a:t>
            </a:r>
            <a:r>
              <a:rPr lang="ru-RU" sz="2000" dirty="0" err="1">
                <a:solidFill>
                  <a:srgbClr val="7030A0"/>
                </a:solidFill>
              </a:rPr>
              <a:t>S</a:t>
            </a:r>
            <a:r>
              <a:rPr lang="ru-RU" sz="2000" baseline="-25000" dirty="0" err="1">
                <a:solidFill>
                  <a:srgbClr val="7030A0"/>
                </a:solidFill>
              </a:rPr>
              <a:t>K</a:t>
            </a:r>
            <a:r>
              <a:rPr lang="ru-RU" sz="2000" baseline="30000" dirty="0" err="1">
                <a:solidFill>
                  <a:srgbClr val="7030A0"/>
                </a:solidFill>
              </a:rPr>
              <a:t>bK</a:t>
            </a:r>
            <a:r>
              <a:rPr lang="ru-RU" sz="2000" dirty="0">
                <a:solidFill>
                  <a:srgbClr val="7030A0"/>
                </a:solidFill>
              </a:rPr>
              <a:t>) </a:t>
            </a:r>
            <a:r>
              <a:rPr lang="ru-RU" sz="2000" dirty="0" err="1">
                <a:solidFill>
                  <a:srgbClr val="7030A0"/>
                </a:solidFill>
              </a:rPr>
              <a:t>mod</a:t>
            </a:r>
            <a:r>
              <a:rPr lang="ru-RU" sz="2000" dirty="0">
                <a:solidFill>
                  <a:srgbClr val="7030A0"/>
                </a:solidFill>
              </a:rPr>
              <a:t> n = 16 * (3</a:t>
            </a:r>
            <a:r>
              <a:rPr lang="ru-RU" sz="2000" baseline="30000" dirty="0">
                <a:solidFill>
                  <a:srgbClr val="7030A0"/>
                </a:solidFill>
              </a:rPr>
              <a:t>1</a:t>
            </a:r>
            <a:r>
              <a:rPr lang="ru-RU" sz="2000" dirty="0">
                <a:solidFill>
                  <a:srgbClr val="7030A0"/>
                </a:solidFill>
              </a:rPr>
              <a:t> * 4</a:t>
            </a:r>
            <a:r>
              <a:rPr lang="ru-RU" sz="2000" baseline="30000" dirty="0">
                <a:solidFill>
                  <a:srgbClr val="7030A0"/>
                </a:solidFill>
              </a:rPr>
              <a:t>1</a:t>
            </a:r>
            <a:r>
              <a:rPr lang="ru-RU" sz="2000" dirty="0">
                <a:solidFill>
                  <a:srgbClr val="7030A0"/>
                </a:solidFill>
              </a:rPr>
              <a:t> * 9</a:t>
            </a:r>
            <a:r>
              <a:rPr lang="ru-RU" sz="2000" baseline="30000" dirty="0">
                <a:solidFill>
                  <a:srgbClr val="7030A0"/>
                </a:solidFill>
              </a:rPr>
              <a:t>0</a:t>
            </a:r>
            <a:r>
              <a:rPr lang="ru-RU" sz="2000" dirty="0">
                <a:solidFill>
                  <a:srgbClr val="7030A0"/>
                </a:solidFill>
              </a:rPr>
              <a:t> * 8</a:t>
            </a:r>
            <a:r>
              <a:rPr lang="ru-RU" sz="2000" baseline="30000" dirty="0">
                <a:solidFill>
                  <a:srgbClr val="7030A0"/>
                </a:solidFill>
              </a:rPr>
              <a:t>1</a:t>
            </a:r>
            <a:r>
              <a:rPr lang="ru-RU" sz="2000" dirty="0">
                <a:solidFill>
                  <a:srgbClr val="7030A0"/>
                </a:solidFill>
              </a:rPr>
              <a:t>) </a:t>
            </a:r>
            <a:r>
              <a:rPr lang="ru-RU" sz="2000" dirty="0" err="1">
                <a:solidFill>
                  <a:srgbClr val="7030A0"/>
                </a:solidFill>
              </a:rPr>
              <a:t>mod</a:t>
            </a:r>
            <a:r>
              <a:rPr lang="ru-RU" sz="2000" dirty="0">
                <a:solidFill>
                  <a:srgbClr val="7030A0"/>
                </a:solidFill>
              </a:rPr>
              <a:t> 35 = 31</a:t>
            </a:r>
          </a:p>
          <a:p>
            <a:pPr marL="45720" indent="0">
              <a:buNone/>
            </a:pPr>
            <a:r>
              <a:rPr lang="ru-RU" sz="2000" b="1" dirty="0"/>
              <a:t>и отправляет это значение у стороне </a:t>
            </a:r>
            <a:r>
              <a:rPr lang="ru-RU" sz="2000" b="1" dirty="0">
                <a:solidFill>
                  <a:srgbClr val="7030A0"/>
                </a:solidFill>
              </a:rPr>
              <a:t>В</a:t>
            </a:r>
            <a:r>
              <a:rPr lang="ru-RU" sz="2000" b="1" dirty="0"/>
              <a:t>.</a:t>
            </a:r>
            <a:endParaRPr lang="ru-RU" sz="2000" dirty="0"/>
          </a:p>
          <a:p>
            <a:pPr marL="45720" indent="0">
              <a:buNone/>
            </a:pPr>
            <a:r>
              <a:rPr lang="ru-RU" sz="2000" b="1" dirty="0"/>
              <a:t>4. Сторона В проверяет, что</a:t>
            </a:r>
            <a:endParaRPr lang="ru-RU" sz="2000" dirty="0"/>
          </a:p>
          <a:p>
            <a:pPr marL="45720" indent="0" algn="ctr">
              <a:buNone/>
            </a:pPr>
            <a:r>
              <a:rPr lang="ru-RU" sz="2000" dirty="0">
                <a:solidFill>
                  <a:srgbClr val="7030A0"/>
                </a:solidFill>
              </a:rPr>
              <a:t>х = y</a:t>
            </a:r>
            <a:r>
              <a:rPr lang="ru-RU" sz="2000" baseline="30000" dirty="0">
                <a:solidFill>
                  <a:srgbClr val="7030A0"/>
                </a:solidFill>
              </a:rPr>
              <a:t>2</a:t>
            </a:r>
            <a:r>
              <a:rPr lang="ru-RU" sz="2000" dirty="0">
                <a:solidFill>
                  <a:srgbClr val="7030A0"/>
                </a:solidFill>
              </a:rPr>
              <a:t> * (V</a:t>
            </a:r>
            <a:r>
              <a:rPr lang="ru-RU" sz="2000" baseline="-25000" dirty="0">
                <a:solidFill>
                  <a:srgbClr val="7030A0"/>
                </a:solidFill>
              </a:rPr>
              <a:t>1</a:t>
            </a:r>
            <a:r>
              <a:rPr lang="ru-RU" sz="2000" baseline="30000" dirty="0">
                <a:solidFill>
                  <a:srgbClr val="7030A0"/>
                </a:solidFill>
              </a:rPr>
              <a:t>b1</a:t>
            </a:r>
            <a:r>
              <a:rPr lang="ru-RU" sz="2000" dirty="0">
                <a:solidFill>
                  <a:srgbClr val="7030A0"/>
                </a:solidFill>
              </a:rPr>
              <a:t> * V</a:t>
            </a:r>
            <a:r>
              <a:rPr lang="ru-RU" sz="2000" baseline="-25000" dirty="0">
                <a:solidFill>
                  <a:srgbClr val="7030A0"/>
                </a:solidFill>
              </a:rPr>
              <a:t>2</a:t>
            </a:r>
            <a:r>
              <a:rPr lang="ru-RU" sz="2000" baseline="30000" dirty="0">
                <a:solidFill>
                  <a:srgbClr val="7030A0"/>
                </a:solidFill>
              </a:rPr>
              <a:t>b2</a:t>
            </a:r>
            <a:r>
              <a:rPr lang="ru-RU" sz="2000" dirty="0">
                <a:solidFill>
                  <a:srgbClr val="7030A0"/>
                </a:solidFill>
              </a:rPr>
              <a:t> * ... * </a:t>
            </a:r>
            <a:r>
              <a:rPr lang="ru-RU" sz="2000" dirty="0" err="1">
                <a:solidFill>
                  <a:srgbClr val="7030A0"/>
                </a:solidFill>
              </a:rPr>
              <a:t>V</a:t>
            </a:r>
            <a:r>
              <a:rPr lang="ru-RU" sz="2000" baseline="-25000" dirty="0" err="1">
                <a:solidFill>
                  <a:srgbClr val="7030A0"/>
                </a:solidFill>
              </a:rPr>
              <a:t>K</a:t>
            </a:r>
            <a:r>
              <a:rPr lang="ru-RU" sz="2000" baseline="30000" dirty="0" err="1">
                <a:solidFill>
                  <a:srgbClr val="7030A0"/>
                </a:solidFill>
              </a:rPr>
              <a:t>bK</a:t>
            </a:r>
            <a:r>
              <a:rPr lang="ru-RU" sz="2000" dirty="0">
                <a:solidFill>
                  <a:srgbClr val="7030A0"/>
                </a:solidFill>
              </a:rPr>
              <a:t>) </a:t>
            </a:r>
            <a:r>
              <a:rPr lang="ru-RU" sz="2000" dirty="0" err="1">
                <a:solidFill>
                  <a:srgbClr val="7030A0"/>
                </a:solidFill>
              </a:rPr>
              <a:t>mod</a:t>
            </a:r>
            <a:r>
              <a:rPr lang="ru-RU" sz="2000" dirty="0">
                <a:solidFill>
                  <a:srgbClr val="7030A0"/>
                </a:solidFill>
              </a:rPr>
              <a:t> n = 31</a:t>
            </a:r>
            <a:r>
              <a:rPr lang="ru-RU" sz="2000" baseline="30000" dirty="0">
                <a:solidFill>
                  <a:srgbClr val="7030A0"/>
                </a:solidFill>
              </a:rPr>
              <a:t>2</a:t>
            </a:r>
            <a:r>
              <a:rPr lang="ru-RU" sz="2000" dirty="0">
                <a:solidFill>
                  <a:srgbClr val="7030A0"/>
                </a:solidFill>
              </a:rPr>
              <a:t> * (4</a:t>
            </a:r>
            <a:r>
              <a:rPr lang="ru-RU" sz="2000" baseline="30000" dirty="0">
                <a:solidFill>
                  <a:srgbClr val="7030A0"/>
                </a:solidFill>
              </a:rPr>
              <a:t>1 </a:t>
            </a:r>
            <a:r>
              <a:rPr lang="ru-RU" sz="2000" dirty="0">
                <a:solidFill>
                  <a:srgbClr val="7030A0"/>
                </a:solidFill>
              </a:rPr>
              <a:t>* 11</a:t>
            </a:r>
            <a:r>
              <a:rPr lang="ru-RU" sz="2000" baseline="30000" dirty="0">
                <a:solidFill>
                  <a:srgbClr val="7030A0"/>
                </a:solidFill>
              </a:rPr>
              <a:t>1 </a:t>
            </a:r>
            <a:r>
              <a:rPr lang="ru-RU" sz="2000" dirty="0">
                <a:solidFill>
                  <a:srgbClr val="7030A0"/>
                </a:solidFill>
              </a:rPr>
              <a:t>* 16</a:t>
            </a:r>
            <a:r>
              <a:rPr lang="ru-RU" sz="2000" baseline="30000" dirty="0">
                <a:solidFill>
                  <a:srgbClr val="7030A0"/>
                </a:solidFill>
              </a:rPr>
              <a:t>0 </a:t>
            </a:r>
            <a:r>
              <a:rPr lang="ru-RU" sz="2000" dirty="0">
                <a:solidFill>
                  <a:srgbClr val="7030A0"/>
                </a:solidFill>
              </a:rPr>
              <a:t>* 29</a:t>
            </a:r>
            <a:r>
              <a:rPr lang="ru-RU" sz="2000" baseline="30000" dirty="0">
                <a:solidFill>
                  <a:srgbClr val="7030A0"/>
                </a:solidFill>
              </a:rPr>
              <a:t>1</a:t>
            </a:r>
            <a:r>
              <a:rPr lang="ru-RU" sz="2000" dirty="0">
                <a:solidFill>
                  <a:srgbClr val="7030A0"/>
                </a:solidFill>
              </a:rPr>
              <a:t>) </a:t>
            </a:r>
            <a:r>
              <a:rPr lang="ru-RU" sz="2000" dirty="0" err="1">
                <a:solidFill>
                  <a:srgbClr val="7030A0"/>
                </a:solidFill>
              </a:rPr>
              <a:t>mod</a:t>
            </a:r>
            <a:r>
              <a:rPr lang="ru-RU" sz="2000" dirty="0">
                <a:solidFill>
                  <a:srgbClr val="7030A0"/>
                </a:solidFill>
              </a:rPr>
              <a:t> 35 = 11.</a:t>
            </a:r>
          </a:p>
          <a:p>
            <a:pPr algn="ctr"/>
            <a:endParaRPr lang="ru-RU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4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527"/>
            <a:ext cx="8449816" cy="1143000"/>
          </a:xfrm>
        </p:spPr>
        <p:txBody>
          <a:bodyPr/>
          <a:lstStyle/>
          <a:p>
            <a:r>
              <a:rPr lang="ru-RU" dirty="0"/>
              <a:t>Биометрические системы </a:t>
            </a:r>
            <a:r>
              <a:rPr lang="ru-RU" dirty="0" smtClean="0"/>
              <a:t>идентификации</a:t>
            </a:r>
            <a:endParaRPr lang="ru-RU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772816"/>
            <a:ext cx="8753277" cy="4248472"/>
          </a:xfrm>
          <a:prstGeom prst="rect">
            <a:avLst/>
          </a:prstGeom>
        </p:spPr>
        <p:txBody>
          <a:bodyPr/>
          <a:lstStyle/>
          <a:p>
            <a:pPr marL="0" indent="0" algn="just">
              <a:spcBef>
                <a:spcPts val="650"/>
              </a:spcBef>
              <a:buClr>
                <a:srgbClr val="FFFFFF"/>
              </a:buClr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</a:pPr>
            <a:r>
              <a:rPr lang="ru-RU" sz="2400" dirty="0" smtClean="0"/>
              <a:t>Это </a:t>
            </a:r>
            <a:r>
              <a:rPr lang="ru-RU" sz="2400" b="1" dirty="0">
                <a:solidFill>
                  <a:srgbClr val="7030A0"/>
                </a:solidFill>
              </a:rPr>
              <a:t>системы контроля доступа</a:t>
            </a:r>
            <a:r>
              <a:rPr lang="ru-RU" sz="2400" dirty="0"/>
              <a:t>, основанные на идентификации и аутентификации человека </a:t>
            </a:r>
            <a:r>
              <a:rPr lang="ru-RU" sz="2400" b="1" dirty="0">
                <a:solidFill>
                  <a:srgbClr val="7030A0"/>
                </a:solidFill>
              </a:rPr>
              <a:t>по биологическим признакам</a:t>
            </a:r>
            <a:r>
              <a:rPr lang="ru-RU" sz="2400" dirty="0"/>
              <a:t>, таким как структура ДНК, рисунок радужной оболочки глаза, сетчатка глаза, геометрия и температурная карта лица, отпечаток пальца, геометрия </a:t>
            </a:r>
            <a:r>
              <a:rPr lang="ru-RU" sz="2400" dirty="0" smtClean="0"/>
              <a:t>ладони (статические методы). </a:t>
            </a:r>
          </a:p>
          <a:p>
            <a:pPr marL="0" indent="0" algn="just">
              <a:spcBef>
                <a:spcPts val="650"/>
              </a:spcBef>
              <a:buClr>
                <a:srgbClr val="FFFFFF"/>
              </a:buClr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</a:pPr>
            <a:r>
              <a:rPr lang="ru-RU" sz="2400" dirty="0" smtClean="0"/>
              <a:t>Часто </a:t>
            </a:r>
            <a:r>
              <a:rPr lang="ru-RU" sz="2400" dirty="0"/>
              <a:t>используются еще и уникальные динамические методы биометрической аутентификации – </a:t>
            </a:r>
            <a:r>
              <a:rPr lang="ru-RU" sz="2400" u="sng" dirty="0">
                <a:solidFill>
                  <a:srgbClr val="7030A0"/>
                </a:solidFill>
              </a:rPr>
              <a:t>подпись, клавиатурный почерк, голос и походка</a:t>
            </a:r>
            <a:r>
              <a:rPr lang="ru-RU" sz="2400" dirty="0"/>
              <a:t>, которые основаны на </a:t>
            </a:r>
            <a:r>
              <a:rPr lang="ru-RU" sz="2400" b="1" dirty="0">
                <a:solidFill>
                  <a:srgbClr val="7030A0"/>
                </a:solidFill>
              </a:rPr>
              <a:t>поведенческих характеристиках людей</a:t>
            </a:r>
            <a:r>
              <a:rPr lang="ru-RU" sz="2400" dirty="0"/>
              <a:t>.</a:t>
            </a:r>
          </a:p>
          <a:p>
            <a:pPr marL="328613" indent="-328613" algn="just">
              <a:spcBef>
                <a:spcPts val="650"/>
              </a:spcBef>
              <a:buClr>
                <a:srgbClr val="FFFFFF"/>
              </a:buClr>
              <a:buFont typeface="Arial" charset="0"/>
              <a:buChar char="•"/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</a:pPr>
            <a:endParaRPr lang="ru-RU" sz="2600" dirty="0" smtClean="0"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1468"/>
            <a:ext cx="9143999" cy="1143000"/>
          </a:xfrm>
        </p:spPr>
        <p:txBody>
          <a:bodyPr/>
          <a:lstStyle/>
          <a:p>
            <a:r>
              <a:rPr lang="ru-RU" dirty="0" smtClean="0"/>
              <a:t>Сегментация биометрического </a:t>
            </a:r>
            <a:r>
              <a:rPr lang="ru-RU" dirty="0"/>
              <a:t>рынка по методам </a:t>
            </a:r>
            <a:r>
              <a:rPr lang="ru-RU" dirty="0" smtClean="0"/>
              <a:t>идентификации</a:t>
            </a:r>
            <a:endParaRPr lang="ru-RU" dirty="0"/>
          </a:p>
        </p:txBody>
      </p:sp>
      <p:pic>
        <p:nvPicPr>
          <p:cNvPr id="1027" name="Диаграмма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2" y="2449091"/>
            <a:ext cx="7056784" cy="440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5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60648"/>
            <a:ext cx="6512511" cy="1143000"/>
          </a:xfrm>
        </p:spPr>
        <p:txBody>
          <a:bodyPr/>
          <a:lstStyle/>
          <a:p>
            <a:r>
              <a:rPr lang="ru-RU" dirty="0" smtClean="0"/>
              <a:t>Отпечатки пальцев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556792"/>
            <a:ext cx="7558409" cy="5035064"/>
          </a:xfrm>
        </p:spPr>
      </p:pic>
    </p:spTree>
    <p:extLst>
      <p:ext uri="{BB962C8B-B14F-4D97-AF65-F5344CB8AC3E}">
        <p14:creationId xmlns:p14="http://schemas.microsoft.com/office/powerpoint/2010/main" val="171767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1468"/>
            <a:ext cx="6512511" cy="1143000"/>
          </a:xfrm>
        </p:spPr>
        <p:txBody>
          <a:bodyPr/>
          <a:lstStyle/>
          <a:p>
            <a:r>
              <a:rPr lang="ru-RU" dirty="0" smtClean="0"/>
              <a:t>Геометрия лица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45463"/>
            <a:ext cx="6120680" cy="5502429"/>
          </a:xfrm>
        </p:spPr>
      </p:pic>
    </p:spTree>
    <p:extLst>
      <p:ext uri="{BB962C8B-B14F-4D97-AF65-F5344CB8AC3E}">
        <p14:creationId xmlns:p14="http://schemas.microsoft.com/office/powerpoint/2010/main" val="40051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3045"/>
            <a:ext cx="6512511" cy="1143000"/>
          </a:xfrm>
        </p:spPr>
        <p:txBody>
          <a:bodyPr/>
          <a:lstStyle/>
          <a:p>
            <a:r>
              <a:rPr lang="ru-RU" dirty="0" smtClean="0"/>
              <a:t>Радужная оболочка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500944" cy="4896544"/>
          </a:xfrm>
        </p:spPr>
      </p:pic>
    </p:spTree>
    <p:extLst>
      <p:ext uri="{BB962C8B-B14F-4D97-AF65-F5344CB8AC3E}">
        <p14:creationId xmlns:p14="http://schemas.microsoft.com/office/powerpoint/2010/main" val="28537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766248" cy="1143000"/>
          </a:xfrm>
        </p:spPr>
        <p:txBody>
          <a:bodyPr/>
          <a:lstStyle/>
          <a:p>
            <a:r>
              <a:rPr lang="ru-RU" dirty="0" smtClean="0"/>
              <a:t>Почерк работы на клавиатуре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843200" cy="3816423"/>
          </a:xfrm>
        </p:spPr>
      </p:pic>
    </p:spTree>
    <p:extLst>
      <p:ext uri="{BB962C8B-B14F-4D97-AF65-F5344CB8AC3E}">
        <p14:creationId xmlns:p14="http://schemas.microsoft.com/office/powerpoint/2010/main" val="27156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/>
              <a:t>Идентификация </a:t>
            </a:r>
            <a:r>
              <a:rPr lang="ru-RU" dirty="0" smtClean="0"/>
              <a:t>в </a:t>
            </a:r>
            <a:r>
              <a:rPr lang="ru-RU" dirty="0"/>
              <a:t>биометрической </a:t>
            </a:r>
            <a:r>
              <a:rPr lang="ru-RU" dirty="0" smtClean="0"/>
              <a:t>системе</a:t>
            </a:r>
            <a:endParaRPr lang="ru-RU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628800"/>
            <a:ext cx="8213725" cy="50958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400" b="1" dirty="0" smtClean="0">
                <a:solidFill>
                  <a:srgbClr val="7030A0"/>
                </a:solidFill>
              </a:rPr>
              <a:t>Регистрация </a:t>
            </a:r>
            <a:r>
              <a:rPr lang="ru-RU" sz="2400" b="1" dirty="0">
                <a:solidFill>
                  <a:srgbClr val="7030A0"/>
                </a:solidFill>
              </a:rPr>
              <a:t>идентификатора </a:t>
            </a:r>
            <a:r>
              <a:rPr lang="ru-RU" sz="2400" dirty="0"/>
              <a:t>– сведение о физиологической или поведенческой характеристике преобразуется в </a:t>
            </a:r>
            <a:r>
              <a:rPr lang="ru-RU" sz="2400" u="sng" dirty="0">
                <a:solidFill>
                  <a:srgbClr val="7030A0"/>
                </a:solidFill>
              </a:rPr>
              <a:t>форму, доступную компьютерным технологиям</a:t>
            </a:r>
            <a:r>
              <a:rPr lang="ru-RU" sz="2400" dirty="0"/>
              <a:t>, и вносятся в память биометрической системы;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>
                <a:solidFill>
                  <a:srgbClr val="7030A0"/>
                </a:solidFill>
              </a:rPr>
              <a:t>Выделение</a:t>
            </a:r>
            <a:r>
              <a:rPr lang="ru-RU" sz="2400" dirty="0"/>
              <a:t> – из вновь предъявленного идентификатора выделяются </a:t>
            </a:r>
            <a:r>
              <a:rPr lang="ru-RU" sz="2400" u="sng" dirty="0">
                <a:solidFill>
                  <a:srgbClr val="7030A0"/>
                </a:solidFill>
              </a:rPr>
              <a:t>уникальные признаки, анализируемые системой</a:t>
            </a:r>
            <a:r>
              <a:rPr lang="ru-RU" sz="2400" dirty="0"/>
              <a:t>;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>
                <a:solidFill>
                  <a:srgbClr val="7030A0"/>
                </a:solidFill>
              </a:rPr>
              <a:t>Сравнение</a:t>
            </a:r>
            <a:r>
              <a:rPr lang="ru-RU" sz="2400" dirty="0"/>
              <a:t> – сопоставляются сведения о </a:t>
            </a:r>
            <a:r>
              <a:rPr lang="ru-RU" sz="2400" u="sng" dirty="0">
                <a:solidFill>
                  <a:srgbClr val="7030A0"/>
                </a:solidFill>
              </a:rPr>
              <a:t>вновь предъявленном</a:t>
            </a:r>
            <a:r>
              <a:rPr lang="ru-RU" sz="2400" dirty="0"/>
              <a:t> и </a:t>
            </a:r>
            <a:r>
              <a:rPr lang="ru-RU" sz="2400" u="sng" dirty="0">
                <a:solidFill>
                  <a:srgbClr val="7030A0"/>
                </a:solidFill>
              </a:rPr>
              <a:t>ранее зарегистрированном </a:t>
            </a:r>
            <a:r>
              <a:rPr lang="ru-RU" sz="2400" dirty="0" smtClean="0"/>
              <a:t>идентификаторах;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>
                <a:solidFill>
                  <a:srgbClr val="7030A0"/>
                </a:solidFill>
              </a:rPr>
              <a:t>Решение</a:t>
            </a:r>
            <a:r>
              <a:rPr lang="ru-RU" sz="2400" dirty="0"/>
              <a:t> – выносится заключение о том, </a:t>
            </a:r>
            <a:r>
              <a:rPr lang="ru-RU" sz="2400" u="sng" dirty="0">
                <a:solidFill>
                  <a:srgbClr val="7030A0"/>
                </a:solidFill>
              </a:rPr>
              <a:t>совпадают или не совпадают</a:t>
            </a:r>
            <a:r>
              <a:rPr lang="ru-RU" sz="2400" dirty="0"/>
              <a:t> </a:t>
            </a:r>
            <a:r>
              <a:rPr lang="ru-RU" sz="2400" dirty="0" smtClean="0"/>
              <a:t>идентификаторы.</a:t>
            </a:r>
            <a:endParaRPr lang="ru-RU" sz="2400" dirty="0"/>
          </a:p>
          <a:p>
            <a:pPr marL="328613" indent="-328613" algn="just">
              <a:spcBef>
                <a:spcPts val="650"/>
              </a:spcBef>
              <a:buClr>
                <a:srgbClr val="FFFFFF"/>
              </a:buClr>
              <a:buFont typeface="Arial" charset="0"/>
              <a:buChar char="•"/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</a:pPr>
            <a:endParaRPr lang="ru-RU" sz="2600" dirty="0" smtClean="0"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25116"/>
            <a:ext cx="6512511" cy="1143000"/>
          </a:xfrm>
        </p:spPr>
        <p:txBody>
          <a:bodyPr/>
          <a:lstStyle/>
          <a:p>
            <a:r>
              <a:rPr lang="ru-RU" dirty="0" smtClean="0"/>
              <a:t>Надежность систем </a:t>
            </a:r>
            <a:endParaRPr lang="ru-RU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25539"/>
            <a:ext cx="8213725" cy="3383582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rPr lang="ru-RU" dirty="0"/>
              <a:t>Одна из самых важных характеристик систем защиты информации, основанных на биометрических технологиях, является высокая надежность, то есть способность системы достоверно различать биометрические характеристики, принадлежащие разным людям, и надежно находить совпадения</a:t>
            </a:r>
            <a:r>
              <a:rPr lang="ru-RU" dirty="0" smtClean="0"/>
              <a:t>.</a:t>
            </a:r>
          </a:p>
          <a:p>
            <a:pPr marL="0" indent="0"/>
            <a:r>
              <a:rPr lang="ru-RU" dirty="0" smtClean="0"/>
              <a:t>В </a:t>
            </a:r>
            <a:r>
              <a:rPr lang="ru-RU" dirty="0"/>
              <a:t>биометрии эти параметры называются </a:t>
            </a:r>
            <a:r>
              <a:rPr lang="ru-RU" u="sng" dirty="0">
                <a:solidFill>
                  <a:srgbClr val="7030A0"/>
                </a:solidFill>
              </a:rPr>
              <a:t>ошибкой первого рода</a:t>
            </a:r>
            <a:r>
              <a:rPr lang="ru-RU" dirty="0"/>
              <a:t> (</a:t>
            </a:r>
            <a:r>
              <a:rPr lang="ru-RU" dirty="0" err="1"/>
              <a:t>False</a:t>
            </a:r>
            <a:r>
              <a:rPr lang="ru-RU" dirty="0"/>
              <a:t> </a:t>
            </a:r>
            <a:r>
              <a:rPr lang="ru-RU" dirty="0" err="1"/>
              <a:t>Reject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/>
              <a:t>, FRR) и </a:t>
            </a:r>
            <a:r>
              <a:rPr lang="ru-RU" u="sng" dirty="0">
                <a:solidFill>
                  <a:srgbClr val="7030A0"/>
                </a:solidFill>
              </a:rPr>
              <a:t>ошибкой второго рода </a:t>
            </a:r>
            <a:r>
              <a:rPr lang="ru-RU" dirty="0"/>
              <a:t>(</a:t>
            </a:r>
            <a:r>
              <a:rPr lang="ru-RU" dirty="0" err="1"/>
              <a:t>False</a:t>
            </a:r>
            <a:r>
              <a:rPr lang="ru-RU" dirty="0"/>
              <a:t> </a:t>
            </a:r>
            <a:r>
              <a:rPr lang="ru-RU" dirty="0" err="1"/>
              <a:t>Accept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/>
              <a:t>, FAR).</a:t>
            </a:r>
          </a:p>
        </p:txBody>
      </p:sp>
    </p:spTree>
    <p:extLst>
      <p:ext uri="{BB962C8B-B14F-4D97-AF65-F5344CB8AC3E}">
        <p14:creationId xmlns:p14="http://schemas.microsoft.com/office/powerpoint/2010/main" val="22183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512511" cy="1143000"/>
          </a:xfrm>
        </p:spPr>
        <p:txBody>
          <a:bodyPr/>
          <a:lstStyle/>
          <a:p>
            <a:r>
              <a:rPr lang="ru-RU" dirty="0" smtClean="0"/>
              <a:t>Задачи дисциплины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5719" y="1064176"/>
            <a:ext cx="9144000" cy="5793824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В результате изучения учебной дисциплины студент должен</a:t>
            </a:r>
          </a:p>
          <a:p>
            <a:r>
              <a:rPr lang="ru-RU" b="1" dirty="0"/>
              <a:t>знать: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технические </a:t>
            </a:r>
            <a:r>
              <a:rPr lang="ru-RU" dirty="0"/>
              <a:t>каналы утечки информации, их обнаружение и обеспечение информационной безопасности;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основы </a:t>
            </a:r>
            <a:r>
              <a:rPr lang="ru-RU" dirty="0"/>
              <a:t>криптографической и </a:t>
            </a:r>
            <a:r>
              <a:rPr lang="ru-RU" dirty="0" err="1"/>
              <a:t>стеганографической</a:t>
            </a:r>
            <a:r>
              <a:rPr lang="ru-RU" dirty="0"/>
              <a:t> защиты информационных ресурсов;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типы </a:t>
            </a:r>
            <a:r>
              <a:rPr lang="ru-RU" dirty="0"/>
              <a:t>удаленных атак на распределенные компьютерные системы и способы защиты от них;</a:t>
            </a:r>
          </a:p>
          <a:p>
            <a:r>
              <a:rPr lang="ru-RU" b="1" dirty="0"/>
              <a:t>уметь: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проводить </a:t>
            </a:r>
            <a:r>
              <a:rPr lang="ru-RU" dirty="0"/>
              <a:t>анализ вероятных угроз информационной безопасности для заданных объектов;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обнаруживать </a:t>
            </a:r>
            <a:r>
              <a:rPr lang="ru-RU" dirty="0"/>
              <a:t>и устранять уязвимости, приводящие к реализации атак на программные продукты, компьютерные системы и сети;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качественно </a:t>
            </a:r>
            <a:r>
              <a:rPr lang="ru-RU" dirty="0"/>
              <a:t>оценивать алгоритмы, реализующие криптографическую защиту информационных ресурсов, процедуры аутентификации и контроля целостности;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разрабатывать </a:t>
            </a:r>
            <a:r>
              <a:rPr lang="ru-RU" dirty="0"/>
              <a:t>рекомендации по защите от несанкционированного доступа объектов различного типа.</a:t>
            </a:r>
          </a:p>
          <a:p>
            <a:r>
              <a:rPr lang="ru-RU" b="1" dirty="0"/>
              <a:t>владеть: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базовыми </a:t>
            </a:r>
            <a:r>
              <a:rPr lang="ru-RU" dirty="0"/>
              <a:t>представлениями о различных видах угроз информационной безопасности и способах их предотвращения в современных компьютерных системах и сетях.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8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712968" cy="1143000"/>
          </a:xfrm>
        </p:spPr>
        <p:txBody>
          <a:bodyPr/>
          <a:lstStyle/>
          <a:p>
            <a:pPr algn="l"/>
            <a:r>
              <a:rPr lang="ru-RU" dirty="0" smtClean="0"/>
              <a:t>Критерий </a:t>
            </a:r>
            <a:br>
              <a:rPr lang="ru-RU" dirty="0" smtClean="0"/>
            </a:br>
            <a:r>
              <a:rPr lang="ru-RU" dirty="0" smtClean="0"/>
              <a:t>"эффективность-стоимость</a:t>
            </a:r>
            <a:r>
              <a:rPr lang="ru-RU" dirty="0"/>
              <a:t>"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2060848"/>
            <a:ext cx="7992888" cy="4410824"/>
          </a:xfrm>
        </p:spPr>
        <p:txBody>
          <a:bodyPr>
            <a:normAutofit/>
          </a:bodyPr>
          <a:lstStyle/>
          <a:p>
            <a:r>
              <a:rPr lang="ru-RU" dirty="0"/>
              <a:t>Принципиальным вопросом при определении уровня защищенности объекта является выбор критериев. Рассмотрим один из них   широко известный критерий "эффективность - стоимость".</a:t>
            </a:r>
          </a:p>
          <a:p>
            <a:r>
              <a:rPr lang="ru-RU" dirty="0" smtClean="0"/>
              <a:t>Пусть </a:t>
            </a:r>
            <a:r>
              <a:rPr lang="ru-RU" dirty="0"/>
              <a:t>имеется информационный объект, который при нормальном (</a:t>
            </a:r>
            <a:r>
              <a:rPr lang="ru-RU" dirty="0" smtClean="0"/>
              <a:t>идеальном</a:t>
            </a:r>
            <a:r>
              <a:rPr lang="ru-RU" dirty="0"/>
              <a:t>) функционировании создает положительный эффект (экономический, политический, технический и т.д.). </a:t>
            </a:r>
            <a:endParaRPr lang="ru-RU" dirty="0" smtClean="0"/>
          </a:p>
          <a:p>
            <a:r>
              <a:rPr lang="ru-RU" dirty="0" smtClean="0"/>
              <a:t>Этот </a:t>
            </a:r>
            <a:r>
              <a:rPr lang="ru-RU" dirty="0"/>
              <a:t>эффект обозначим через Е0.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4745180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 smtClean="0"/>
              <a:t>Зависимость надежности системы от удобства использования </a:t>
            </a:r>
            <a:endParaRPr lang="ru-RU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25538"/>
            <a:ext cx="8213725" cy="5095875"/>
          </a:xfrm>
          <a:prstGeom prst="rect">
            <a:avLst/>
          </a:prstGeom>
        </p:spPr>
        <p:txBody>
          <a:bodyPr/>
          <a:lstStyle/>
          <a:p>
            <a:pPr marL="0" indent="0"/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8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0"/>
            <a:ext cx="6512511" cy="1143000"/>
          </a:xfrm>
        </p:spPr>
        <p:txBody>
          <a:bodyPr/>
          <a:lstStyle/>
          <a:p>
            <a:r>
              <a:rPr lang="ru-RU" dirty="0" smtClean="0"/>
              <a:t>Модуль регистрации </a:t>
            </a:r>
            <a:endParaRPr lang="ru-RU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980729"/>
            <a:ext cx="8208912" cy="3600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/>
            <a:r>
              <a:rPr lang="ru-RU" sz="2800" b="1" dirty="0" smtClean="0">
                <a:solidFill>
                  <a:srgbClr val="7030A0"/>
                </a:solidFill>
              </a:rPr>
              <a:t>«Обучает</a:t>
            </a:r>
            <a:r>
              <a:rPr lang="ru-RU" sz="2800" b="1" dirty="0">
                <a:solidFill>
                  <a:srgbClr val="7030A0"/>
                </a:solidFill>
              </a:rPr>
              <a:t>» систему идентифицировать конкретного человека</a:t>
            </a:r>
            <a:r>
              <a:rPr lang="ru-RU" sz="2800" b="1" dirty="0" smtClean="0">
                <a:solidFill>
                  <a:srgbClr val="7030A0"/>
                </a:solidFill>
              </a:rPr>
              <a:t>.</a:t>
            </a:r>
          </a:p>
          <a:p>
            <a:pPr marL="0" indent="0"/>
            <a:r>
              <a:rPr lang="ru-RU" sz="2800" dirty="0" smtClean="0"/>
              <a:t> </a:t>
            </a:r>
            <a:r>
              <a:rPr lang="ru-RU" sz="2800" dirty="0"/>
              <a:t>На этапе регистрации видеокамера или иные датчики сканируют человека для того, чтобы создать цифровое представление его облика</a:t>
            </a:r>
            <a:r>
              <a:rPr lang="ru-RU" sz="2800" dirty="0" smtClean="0"/>
              <a:t>.</a:t>
            </a:r>
          </a:p>
          <a:p>
            <a:pPr marL="0" indent="0"/>
            <a:r>
              <a:rPr lang="ru-RU" sz="2800" dirty="0" smtClean="0"/>
              <a:t> </a:t>
            </a:r>
            <a:r>
              <a:rPr lang="ru-RU" sz="2800" dirty="0"/>
              <a:t>В результате сканирования </a:t>
            </a:r>
            <a:r>
              <a:rPr lang="ru-RU" sz="2800" dirty="0" smtClean="0"/>
              <a:t>формируются </a:t>
            </a:r>
            <a:r>
              <a:rPr lang="ru-RU" sz="2800" dirty="0"/>
              <a:t>несколько изображений. </a:t>
            </a:r>
            <a:endParaRPr lang="ru-RU" sz="2800" dirty="0" smtClean="0"/>
          </a:p>
          <a:p>
            <a:pPr marL="0" indent="0"/>
            <a:r>
              <a:rPr lang="ru-RU" sz="2800" dirty="0" smtClean="0"/>
              <a:t>В </a:t>
            </a:r>
            <a:r>
              <a:rPr lang="ru-RU" sz="2800" dirty="0"/>
              <a:t>идеальном случае, эти изображения будут иметь слегка различные ракурсы и выражения лица, что позволит получить более точные данные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087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11468"/>
            <a:ext cx="6512511" cy="1143000"/>
          </a:xfrm>
        </p:spPr>
        <p:txBody>
          <a:bodyPr/>
          <a:lstStyle/>
          <a:p>
            <a:r>
              <a:rPr lang="ru-RU" dirty="0" smtClean="0"/>
              <a:t>Модуль идентификации </a:t>
            </a:r>
            <a:endParaRPr lang="ru-RU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700809"/>
            <a:ext cx="8352928" cy="5157192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rPr lang="ru-RU" sz="2400" b="1" i="1" dirty="0">
                <a:solidFill>
                  <a:srgbClr val="7030A0"/>
                </a:solidFill>
              </a:rPr>
              <a:t>Модуль идентификации</a:t>
            </a:r>
            <a:r>
              <a:rPr lang="ru-RU" sz="2400" b="1" dirty="0">
                <a:solidFill>
                  <a:srgbClr val="7030A0"/>
                </a:solidFill>
              </a:rPr>
              <a:t> получает от видеокамеры изображение человека и преобразует его в тот же цифровой формат</a:t>
            </a:r>
            <a:r>
              <a:rPr lang="ru-RU" sz="2400" dirty="0"/>
              <a:t>, в котором хранится шаблон. </a:t>
            </a:r>
            <a:endParaRPr lang="ru-RU" sz="2400" dirty="0" smtClean="0"/>
          </a:p>
          <a:p>
            <a:pPr marL="0" indent="0"/>
            <a:r>
              <a:rPr lang="ru-RU" sz="2400" dirty="0" smtClean="0"/>
              <a:t>Полученные </a:t>
            </a:r>
            <a:r>
              <a:rPr lang="ru-RU" sz="2400" dirty="0"/>
              <a:t>данные сравниваются с хранимым в базе данных шаблоном для того, чтобы определить, соответствуют ли эти изображения друг другу. </a:t>
            </a:r>
            <a:endParaRPr lang="ru-RU" sz="2400" dirty="0" smtClean="0"/>
          </a:p>
          <a:p>
            <a:pPr marL="0" indent="0"/>
            <a:r>
              <a:rPr lang="ru-RU" sz="2400" dirty="0" smtClean="0"/>
              <a:t>Степень </a:t>
            </a:r>
            <a:r>
              <a:rPr lang="ru-RU" sz="2400" dirty="0"/>
              <a:t>подобия, требуемая для проверки, представляет собой некий порог, который может быть отрегулирован для различного типа персонала, мощности PC, времени суток и ряда иных </a:t>
            </a:r>
            <a:r>
              <a:rPr lang="ru-RU" sz="2400" dirty="0" smtClean="0"/>
              <a:t>факторов.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44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96944" cy="1143000"/>
          </a:xfrm>
        </p:spPr>
        <p:txBody>
          <a:bodyPr/>
          <a:lstStyle/>
          <a:p>
            <a:r>
              <a:rPr lang="ru-RU" dirty="0" smtClean="0"/>
              <a:t>Тема 4 Сетевые </a:t>
            </a:r>
            <a:r>
              <a:rPr lang="ru-RU" dirty="0"/>
              <a:t>протоколы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268760"/>
            <a:ext cx="8136904" cy="5274920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400" dirty="0"/>
              <a:t>Многоуровневые </a:t>
            </a:r>
            <a:r>
              <a:rPr lang="ru-RU" sz="2400" dirty="0" smtClean="0"/>
              <a:t>модели. Модель </a:t>
            </a:r>
            <a:r>
              <a:rPr lang="ru-RU" sz="2400" dirty="0"/>
              <a:t>OSI. </a:t>
            </a:r>
            <a:endParaRPr lang="ru-RU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Физический </a:t>
            </a:r>
            <a:r>
              <a:rPr lang="ru-RU" sz="2400" dirty="0"/>
              <a:t>уровень. </a:t>
            </a:r>
            <a:r>
              <a:rPr lang="ru-RU" sz="2400" dirty="0" smtClean="0"/>
              <a:t>Канальный </a:t>
            </a:r>
            <a:r>
              <a:rPr lang="ru-RU" sz="2400" dirty="0"/>
              <a:t>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 err="1"/>
              <a:t>Ethernet</a:t>
            </a:r>
            <a:r>
              <a:rPr lang="ru-RU" sz="2400" dirty="0"/>
              <a:t>. </a:t>
            </a:r>
            <a:r>
              <a:rPr lang="ru-RU" sz="2400" dirty="0" smtClean="0"/>
              <a:t>Сетевой </a:t>
            </a:r>
            <a:r>
              <a:rPr lang="ru-RU" sz="2400" dirty="0"/>
              <a:t>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/>
              <a:t>IP. Транспортный 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/>
              <a:t>TCP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/>
              <a:t>UDP. Сеансовый 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Уровень </a:t>
            </a:r>
            <a:r>
              <a:rPr lang="ru-RU" sz="2400" dirty="0"/>
              <a:t>представления.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Прикладной </a:t>
            </a:r>
            <a:r>
              <a:rPr lang="ru-RU" sz="2400" dirty="0"/>
              <a:t>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/>
              <a:t>HTTP.</a:t>
            </a:r>
          </a:p>
        </p:txBody>
      </p:sp>
    </p:spTree>
    <p:extLst>
      <p:ext uri="{BB962C8B-B14F-4D97-AF65-F5344CB8AC3E}">
        <p14:creationId xmlns:p14="http://schemas.microsoft.com/office/powerpoint/2010/main" val="21045112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198296" cy="1143000"/>
          </a:xfrm>
        </p:spPr>
        <p:txBody>
          <a:bodyPr/>
          <a:lstStyle/>
          <a:p>
            <a:r>
              <a:rPr lang="ru-RU" dirty="0" smtClean="0"/>
              <a:t>4.1	Многоуровневые </a:t>
            </a:r>
            <a:r>
              <a:rPr lang="ru-RU" dirty="0"/>
              <a:t>модели.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700808"/>
            <a:ext cx="9144000" cy="529149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accent1"/>
                </a:solidFill>
                <a:ea typeface="TimesNewRoman"/>
              </a:rPr>
              <a:t>Эталонная модель OSI </a:t>
            </a:r>
            <a:r>
              <a:rPr lang="ru-RU" sz="2400" dirty="0">
                <a:ea typeface="TimesNewRoman"/>
              </a:rPr>
              <a:t>— это описательная схема сети; ее стандарты гарантируют </a:t>
            </a:r>
            <a:r>
              <a:rPr lang="ru-RU" sz="2400" u="sng" dirty="0">
                <a:solidFill>
                  <a:srgbClr val="7030A0"/>
                </a:solidFill>
                <a:ea typeface="TimesNewRoman"/>
              </a:rPr>
              <a:t>высокую совместимость </a:t>
            </a:r>
            <a:r>
              <a:rPr lang="ru-RU" sz="2400" dirty="0">
                <a:ea typeface="TimesNewRoman"/>
              </a:rPr>
              <a:t>и </a:t>
            </a:r>
            <a:r>
              <a:rPr lang="ru-RU" sz="2400" u="sng" dirty="0">
                <a:solidFill>
                  <a:srgbClr val="7030A0"/>
                </a:solidFill>
                <a:ea typeface="TimesNewRoman"/>
              </a:rPr>
              <a:t>способность к взаимодействию </a:t>
            </a:r>
            <a:r>
              <a:rPr lang="ru-RU" sz="2400" dirty="0">
                <a:ea typeface="TimesNewRoman"/>
              </a:rPr>
              <a:t>различных типов сетевых </a:t>
            </a:r>
            <a:r>
              <a:rPr lang="ru-RU" sz="2400" dirty="0" smtClean="0">
                <a:ea typeface="TimesNewRoman"/>
              </a:rPr>
              <a:t>технологий:</a:t>
            </a:r>
          </a:p>
          <a:p>
            <a:pPr>
              <a:buFont typeface="Wingdings" pitchFamily="2" charset="2"/>
              <a:buChar char="Ø"/>
            </a:pPr>
            <a:r>
              <a:rPr lang="ru-RU" sz="2400" dirty="0" smtClean="0">
                <a:ea typeface="TimesNewRoman"/>
              </a:rPr>
              <a:t>иллюстрирует </a:t>
            </a:r>
            <a:r>
              <a:rPr lang="ru-RU" sz="2400" dirty="0">
                <a:ea typeface="TimesNewRoman"/>
              </a:rPr>
              <a:t>процесс перемещения информации по сетям. </a:t>
            </a:r>
            <a:endParaRPr lang="ru-RU" sz="2400" dirty="0" smtClean="0">
              <a:ea typeface="TimesNewRoman"/>
            </a:endParaRPr>
          </a:p>
          <a:p>
            <a:pPr>
              <a:buFont typeface="Wingdings" pitchFamily="2" charset="2"/>
              <a:buChar char="Ø"/>
            </a:pPr>
            <a:r>
              <a:rPr lang="ru-RU" sz="2400" dirty="0" smtClean="0">
                <a:ea typeface="TimesNewRoman"/>
              </a:rPr>
              <a:t>определяет </a:t>
            </a:r>
            <a:r>
              <a:rPr lang="ru-RU" sz="2400" dirty="0">
                <a:ea typeface="TimesNewRoman"/>
              </a:rPr>
              <a:t>сетевые функции, реализуемые на каждом ее уровне. </a:t>
            </a:r>
            <a:endParaRPr lang="ru-RU" sz="2400" dirty="0" smtClean="0">
              <a:ea typeface="TimesNewRoman"/>
            </a:endParaRPr>
          </a:p>
          <a:p>
            <a:r>
              <a:rPr lang="ru-RU" sz="2400" dirty="0" smtClean="0">
                <a:ea typeface="TimesNewRoman"/>
              </a:rPr>
              <a:t>Модель </a:t>
            </a:r>
            <a:r>
              <a:rPr lang="ru-RU" sz="2400" dirty="0">
                <a:ea typeface="TimesNewRoman"/>
              </a:rPr>
              <a:t>OSI описывает, каким образом информация проделывает путь через сетевую среду (например, провода) от одной прикладной программы (например, программы обработки таблиц) к другой прикладной программе, находящейся в другом подключенном к сети компьютере. </a:t>
            </a:r>
            <a:endParaRPr lang="ru-RU" sz="2400" dirty="0" smtClean="0">
              <a:ea typeface="TimesNewRoman"/>
            </a:endParaRPr>
          </a:p>
        </p:txBody>
      </p:sp>
    </p:spTree>
    <p:extLst>
      <p:ext uri="{BB962C8B-B14F-4D97-AF65-F5344CB8AC3E}">
        <p14:creationId xmlns:p14="http://schemas.microsoft.com/office/powerpoint/2010/main" val="7219593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5116"/>
            <a:ext cx="8748463" cy="1143000"/>
          </a:xfrm>
        </p:spPr>
        <p:txBody>
          <a:bodyPr/>
          <a:lstStyle/>
          <a:p>
            <a:r>
              <a:rPr lang="ru-RU" dirty="0" smtClean="0"/>
              <a:t>Преимущества многоуровневых моделей: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360" y="1700808"/>
            <a:ext cx="9134640" cy="5157192"/>
          </a:xfrm>
        </p:spPr>
        <p:txBody>
          <a:bodyPr>
            <a:normAutofit/>
          </a:bodyPr>
          <a:lstStyle/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b="1" dirty="0" smtClean="0">
                <a:solidFill>
                  <a:srgbClr val="7030A0"/>
                </a:solidFill>
                <a:latin typeface="Times New Roman"/>
                <a:ea typeface="TimesNewRoman"/>
              </a:rPr>
              <a:t>Разбиение </a:t>
            </a:r>
            <a:r>
              <a:rPr lang="ru-RU" sz="2800" b="1" dirty="0">
                <a:solidFill>
                  <a:srgbClr val="7030A0"/>
                </a:solidFill>
                <a:latin typeface="Times New Roman"/>
                <a:ea typeface="TimesNewRoman"/>
              </a:rPr>
              <a:t>работы сети на подзадачи</a:t>
            </a:r>
            <a:r>
              <a:rPr lang="ru-RU" sz="2800" dirty="0">
                <a:latin typeface="Times New Roman"/>
                <a:ea typeface="TimesNewRoman"/>
              </a:rPr>
              <a:t>, что облегчает организацию и функционирование </a:t>
            </a:r>
            <a:r>
              <a:rPr lang="ru-RU" sz="2800" dirty="0" smtClean="0">
                <a:latin typeface="Times New Roman"/>
                <a:ea typeface="TimesNewRoman"/>
              </a:rPr>
              <a:t>сети</a:t>
            </a:r>
            <a:endParaRPr lang="ru-RU" sz="2800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b="1" dirty="0" smtClean="0">
                <a:solidFill>
                  <a:srgbClr val="7030A0"/>
                </a:solidFill>
                <a:latin typeface="Times New Roman"/>
                <a:ea typeface="TimesNewRoman"/>
              </a:rPr>
              <a:t>Обеспечение </a:t>
            </a:r>
            <a:r>
              <a:rPr lang="ru-RU" sz="2800" b="1" dirty="0">
                <a:solidFill>
                  <a:srgbClr val="7030A0"/>
                </a:solidFill>
                <a:latin typeface="Times New Roman"/>
                <a:ea typeface="TimesNewRoman"/>
              </a:rPr>
              <a:t>совместимости </a:t>
            </a:r>
            <a:r>
              <a:rPr lang="ru-RU" sz="2800" dirty="0">
                <a:latin typeface="Times New Roman"/>
                <a:ea typeface="TimesNewRoman"/>
              </a:rPr>
              <a:t>сетевых продуктов разных </a:t>
            </a:r>
            <a:r>
              <a:rPr lang="ru-RU" sz="2800" dirty="0" smtClean="0">
                <a:latin typeface="Times New Roman"/>
                <a:ea typeface="TimesNewRoman"/>
              </a:rPr>
              <a:t>производителей</a:t>
            </a:r>
            <a:endParaRPr lang="ru-RU" sz="2800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dirty="0" smtClean="0">
                <a:solidFill>
                  <a:schemeClr val="tx1"/>
                </a:solidFill>
                <a:latin typeface="Times New Roman"/>
                <a:ea typeface="TimesNewRoman"/>
              </a:rPr>
              <a:t>Создание </a:t>
            </a:r>
            <a:r>
              <a:rPr lang="ru-RU" sz="2800" b="1" dirty="0">
                <a:solidFill>
                  <a:srgbClr val="7030A0"/>
                </a:solidFill>
                <a:latin typeface="Times New Roman"/>
                <a:ea typeface="TimesNewRoman"/>
              </a:rPr>
              <a:t>отдельных модулей</a:t>
            </a:r>
            <a:r>
              <a:rPr lang="ru-RU" sz="2800" dirty="0">
                <a:latin typeface="Times New Roman"/>
                <a:ea typeface="TimesNewRoman"/>
              </a:rPr>
              <a:t>, каждый из которых исполняет некоторый комплекс </a:t>
            </a:r>
            <a:r>
              <a:rPr lang="ru-RU" sz="2800" dirty="0" smtClean="0">
                <a:latin typeface="Times New Roman"/>
                <a:ea typeface="TimesNewRoman"/>
              </a:rPr>
              <a:t>операций</a:t>
            </a:r>
            <a:endParaRPr lang="ru-RU" sz="2800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dirty="0" smtClean="0">
                <a:latin typeface="Times New Roman"/>
                <a:ea typeface="TimesNewRoman"/>
              </a:rPr>
              <a:t>Внесение </a:t>
            </a:r>
            <a:r>
              <a:rPr lang="ru-RU" sz="2800" b="1" dirty="0" smtClean="0">
                <a:solidFill>
                  <a:srgbClr val="7030A0"/>
                </a:solidFill>
                <a:latin typeface="Times New Roman"/>
                <a:ea typeface="TimesNewRoman"/>
              </a:rPr>
              <a:t>изменений </a:t>
            </a:r>
            <a:r>
              <a:rPr lang="ru-RU" sz="2800" b="1" dirty="0">
                <a:solidFill>
                  <a:srgbClr val="7030A0"/>
                </a:solidFill>
                <a:latin typeface="Times New Roman"/>
                <a:ea typeface="TimesNewRoman"/>
              </a:rPr>
              <a:t>в отдельные модули</a:t>
            </a:r>
            <a:r>
              <a:rPr lang="ru-RU" sz="2800" dirty="0">
                <a:latin typeface="Times New Roman"/>
                <a:ea typeface="TimesNewRoman"/>
              </a:rPr>
              <a:t>, не затрагивая при этом другие, что ускоряет модернизацию отдельных частей сети.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556867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53826"/>
          </a:xfrm>
        </p:spPr>
        <p:txBody>
          <a:bodyPr/>
          <a:lstStyle/>
          <a:p>
            <a:pPr algn="l"/>
            <a:r>
              <a:rPr lang="ru-RU" sz="2400" dirty="0" smtClean="0"/>
              <a:t>Модель </a:t>
            </a:r>
            <a:r>
              <a:rPr lang="en-US" sz="2400" dirty="0" smtClean="0"/>
              <a:t>OSI</a:t>
            </a:r>
            <a:r>
              <a:rPr lang="ru-RU" sz="2400" dirty="0" smtClean="0"/>
              <a:t> делит </a:t>
            </a:r>
            <a:r>
              <a:rPr lang="ru-RU" sz="2400" dirty="0"/>
              <a:t>задачу перемещения информации между компьютерами через сетевую среду на </a:t>
            </a:r>
            <a:r>
              <a:rPr lang="ru-RU" sz="2400" dirty="0" smtClean="0"/>
              <a:t>семь </a:t>
            </a:r>
            <a:r>
              <a:rPr lang="ru-RU" sz="2400" dirty="0"/>
              <a:t>более легко разрешимых подзадач. </a:t>
            </a:r>
            <a:endParaRPr lang="en-US" sz="2400" dirty="0"/>
          </a:p>
        </p:txBody>
      </p:sp>
      <p:pic>
        <p:nvPicPr>
          <p:cNvPr id="8" name="Picture 7" descr="osi-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0" y="1553826"/>
            <a:ext cx="3698382" cy="5171091"/>
          </a:xfrm>
          <a:prstGeom prst="rect">
            <a:avLst/>
          </a:prstGeom>
        </p:spPr>
      </p:pic>
      <p:pic>
        <p:nvPicPr>
          <p:cNvPr id="9" name="Picture 8" descr="osi-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618" y="1553826"/>
            <a:ext cx="3698382" cy="517109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920107" y="2540185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20107" y="3172620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20107" y="3755051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20107" y="4377486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920107" y="4949916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20107" y="5542349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7084" y="6174784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4969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9143999" cy="1143000"/>
          </a:xfrm>
        </p:spPr>
        <p:txBody>
          <a:bodyPr/>
          <a:lstStyle/>
          <a:p>
            <a:r>
              <a:rPr lang="ru-RU" dirty="0"/>
              <a:t>Прикладная </a:t>
            </a:r>
            <a:r>
              <a:rPr lang="ru-RU" dirty="0" smtClean="0"/>
              <a:t>и транспортная подсистемы модели </a:t>
            </a:r>
            <a:r>
              <a:rPr lang="en-US" dirty="0" smtClean="0"/>
              <a:t>OSI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628800"/>
            <a:ext cx="8640960" cy="3672408"/>
          </a:xfrm>
        </p:spPr>
        <p:txBody>
          <a:bodyPr>
            <a:normAutofit/>
          </a:bodyPr>
          <a:lstStyle/>
          <a:p>
            <a:r>
              <a:rPr lang="ru-RU" sz="2400" dirty="0"/>
              <a:t>Протоколы четырех нижних уровней обобщенно называют </a:t>
            </a:r>
            <a:r>
              <a:rPr lang="ru-RU" sz="2400" b="1" dirty="0">
                <a:solidFill>
                  <a:schemeClr val="accent1"/>
                </a:solidFill>
              </a:rPr>
              <a:t>сетевым транспортом </a:t>
            </a:r>
            <a:r>
              <a:rPr lang="ru-RU" sz="2400" dirty="0"/>
              <a:t>или </a:t>
            </a:r>
            <a:r>
              <a:rPr lang="ru-RU" sz="2400" u="sng" dirty="0">
                <a:solidFill>
                  <a:schemeClr val="accent1"/>
                </a:solidFill>
              </a:rPr>
              <a:t>транспортной подсистемой</a:t>
            </a:r>
            <a:r>
              <a:rPr lang="ru-RU" sz="2400" dirty="0"/>
              <a:t>, так как они полностью решают задачу транспортировки сообщений с заданным уровнем качества в составных сетях с произвольной топологией и различными технологиями. </a:t>
            </a:r>
            <a:endParaRPr lang="ru-RU" sz="2400" dirty="0" smtClean="0"/>
          </a:p>
          <a:p>
            <a:r>
              <a:rPr lang="ru-RU" sz="2400" dirty="0" smtClean="0"/>
              <a:t>Остальные </a:t>
            </a:r>
            <a:r>
              <a:rPr lang="ru-RU" sz="2400" dirty="0"/>
              <a:t>три верхних уровня решают </a:t>
            </a:r>
            <a:r>
              <a:rPr lang="ru-RU" sz="2400" b="1" dirty="0">
                <a:solidFill>
                  <a:schemeClr val="accent1"/>
                </a:solidFill>
              </a:rPr>
              <a:t>задачи предоставления прикладных сервисов</a:t>
            </a:r>
            <a:r>
              <a:rPr lang="ru-RU" sz="2400" dirty="0"/>
              <a:t> на основании имеющейся транспортной подсистемы.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73334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" y="4134227"/>
            <a:ext cx="4844623" cy="272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80" y="4226492"/>
            <a:ext cx="4680520" cy="263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43000"/>
          </a:xfrm>
        </p:spPr>
        <p:txBody>
          <a:bodyPr/>
          <a:lstStyle/>
          <a:p>
            <a:pPr algn="l"/>
            <a:r>
              <a:rPr lang="ru-RU" dirty="0"/>
              <a:t>Уровень 7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(</a:t>
            </a:r>
            <a:r>
              <a:rPr lang="ru-RU" dirty="0"/>
              <a:t>прикладной уровень</a:t>
            </a:r>
            <a:r>
              <a:rPr lang="ru-RU" dirty="0" smtClean="0"/>
              <a:t>)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5227" y="1628800"/>
            <a:ext cx="8856984" cy="4581128"/>
          </a:xfrm>
        </p:spPr>
        <p:txBody>
          <a:bodyPr>
            <a:normAutofit/>
          </a:bodyPr>
          <a:lstStyle/>
          <a:p>
            <a:r>
              <a:rPr lang="ru-RU" dirty="0" smtClean="0"/>
              <a:t>Самый </a:t>
            </a:r>
            <a:r>
              <a:rPr lang="ru-RU" dirty="0"/>
              <a:t>близкий к пользователю уровень </a:t>
            </a:r>
            <a:r>
              <a:rPr lang="ru-RU" b="1" dirty="0">
                <a:solidFill>
                  <a:schemeClr val="accent1"/>
                </a:solidFill>
              </a:rPr>
              <a:t>OSI. </a:t>
            </a:r>
            <a:endParaRPr lang="en-US" b="1" dirty="0" smtClean="0">
              <a:solidFill>
                <a:schemeClr val="accent1"/>
              </a:solidFill>
            </a:endParaRPr>
          </a:p>
          <a:p>
            <a:r>
              <a:rPr lang="ru-RU" dirty="0"/>
              <a:t>Н</a:t>
            </a:r>
            <a:r>
              <a:rPr lang="ru-RU" dirty="0" smtClean="0"/>
              <a:t>е </a:t>
            </a:r>
            <a:r>
              <a:rPr lang="ru-RU" dirty="0"/>
              <a:t>обеспечивает услуг ни одному из других уровней </a:t>
            </a:r>
            <a:r>
              <a:rPr lang="ru-RU" b="1" dirty="0">
                <a:solidFill>
                  <a:schemeClr val="accent1"/>
                </a:solidFill>
              </a:rPr>
              <a:t>OSI</a:t>
            </a:r>
            <a:r>
              <a:rPr lang="ru-RU" b="1" dirty="0" smtClean="0">
                <a:solidFill>
                  <a:schemeClr val="accent1"/>
                </a:solidFill>
              </a:rPr>
              <a:t>;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Обеспечивает услугами </a:t>
            </a:r>
            <a:r>
              <a:rPr lang="ru-RU" dirty="0"/>
              <a:t>прикладные </a:t>
            </a:r>
            <a:r>
              <a:rPr lang="ru-RU" u="sng" dirty="0">
                <a:solidFill>
                  <a:schemeClr val="accent1"/>
                </a:solidFill>
              </a:rPr>
              <a:t>процессы, лежащие за пределами масштаба модели OSI. </a:t>
            </a:r>
            <a:endParaRPr lang="ru-RU" u="sng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Примерами </a:t>
            </a:r>
            <a:r>
              <a:rPr lang="ru-RU" dirty="0"/>
              <a:t>таких прикладных процессов могут служить программы обработки крупномасштабных таблиц, программы обработки слов, программы банковских терминалов и т.д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52448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92" y="5373216"/>
            <a:ext cx="9136586" cy="1143000"/>
          </a:xfrm>
        </p:spPr>
        <p:txBody>
          <a:bodyPr/>
          <a:lstStyle/>
          <a:p>
            <a:r>
              <a:rPr lang="ru-RU" dirty="0" smtClean="0"/>
              <a:t>Прикладной уровень</a:t>
            </a:r>
            <a:br>
              <a:rPr lang="ru-RU" dirty="0" smtClean="0"/>
            </a:br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332656"/>
            <a:ext cx="8640960" cy="5040560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arenR"/>
            </a:pPr>
            <a:r>
              <a:rPr lang="ru-RU" sz="2800" dirty="0" smtClean="0">
                <a:solidFill>
                  <a:schemeClr val="accent1"/>
                </a:solidFill>
              </a:rPr>
              <a:t>Идентифицирует</a:t>
            </a:r>
            <a:r>
              <a:rPr lang="ru-RU" sz="2800" dirty="0" smtClean="0"/>
              <a:t> </a:t>
            </a:r>
            <a:r>
              <a:rPr lang="ru-RU" sz="2800" dirty="0"/>
              <a:t>и устанавливает наличие предполагаемых партнеров для связи</a:t>
            </a:r>
            <a:r>
              <a:rPr lang="ru-RU" sz="2800" dirty="0" smtClean="0"/>
              <a:t>,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 smtClean="0">
                <a:solidFill>
                  <a:schemeClr val="accent1"/>
                </a:solidFill>
              </a:rPr>
              <a:t>Синхронизирует</a:t>
            </a:r>
            <a:r>
              <a:rPr lang="ru-RU" sz="2800" dirty="0" smtClean="0"/>
              <a:t> </a:t>
            </a:r>
            <a:r>
              <a:rPr lang="ru-RU" sz="2800" dirty="0"/>
              <a:t>совместно работающие прикладные </a:t>
            </a:r>
            <a:r>
              <a:rPr lang="ru-RU" sz="2800" dirty="0" smtClean="0"/>
              <a:t>программы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У</a:t>
            </a:r>
            <a:r>
              <a:rPr lang="ru-RU" sz="2800" dirty="0" smtClean="0"/>
              <a:t>станавливает </a:t>
            </a:r>
            <a:r>
              <a:rPr lang="ru-RU" sz="2800" dirty="0">
                <a:solidFill>
                  <a:schemeClr val="accent1"/>
                </a:solidFill>
              </a:rPr>
              <a:t>соглашение по процедурам устранения ошибок </a:t>
            </a:r>
            <a:r>
              <a:rPr lang="ru-RU" sz="2800" dirty="0"/>
              <a:t>и управления целостностью </a:t>
            </a:r>
            <a:r>
              <a:rPr lang="ru-RU" sz="2800" dirty="0" smtClean="0"/>
              <a:t>информации</a:t>
            </a:r>
            <a:endParaRPr lang="ru-RU" sz="2800" dirty="0"/>
          </a:p>
          <a:p>
            <a:pPr marL="560070" indent="-514350">
              <a:buFont typeface="+mj-lt"/>
              <a:buAutoNum type="arabicParenR"/>
            </a:pPr>
            <a:r>
              <a:rPr lang="ru-RU" sz="2800" dirty="0" smtClean="0"/>
              <a:t>Определяет</a:t>
            </a:r>
            <a:r>
              <a:rPr lang="ru-RU" sz="2800" dirty="0"/>
              <a:t>, имеется ли в наличии </a:t>
            </a:r>
            <a:r>
              <a:rPr lang="ru-RU" sz="2800" dirty="0">
                <a:solidFill>
                  <a:schemeClr val="accent1"/>
                </a:solidFill>
              </a:rPr>
              <a:t>достаточно ресурсов</a:t>
            </a:r>
            <a:r>
              <a:rPr lang="ru-RU" sz="2800" dirty="0"/>
              <a:t> для предполагаемой </a:t>
            </a:r>
            <a:r>
              <a:rPr lang="ru-RU" sz="2800" dirty="0" smtClean="0"/>
              <a:t>связи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34425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920880" cy="1143000"/>
          </a:xfrm>
        </p:spPr>
        <p:txBody>
          <a:bodyPr/>
          <a:lstStyle/>
          <a:p>
            <a:pPr algn="l"/>
            <a:r>
              <a:rPr lang="ru-RU" sz="4000" dirty="0" smtClean="0"/>
              <a:t>Эффективность </a:t>
            </a:r>
            <a:r>
              <a:rPr lang="ru-RU" sz="4000" dirty="0"/>
              <a:t>функционирования объекта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700808"/>
            <a:ext cx="7704856" cy="4482832"/>
          </a:xfrm>
        </p:spPr>
        <p:txBody>
          <a:bodyPr/>
          <a:lstStyle/>
          <a:p>
            <a:r>
              <a:rPr lang="ru-RU" dirty="0"/>
              <a:t>Несанкционированный доступ к объекту уменьшает полезный эффект от его функционирования (нарушается нормальная работа, наносится ущерб из-за утечки информации и т.д.) на величину </a:t>
            </a:r>
            <a:r>
              <a:rPr lang="ru-RU" dirty="0" smtClean="0">
                <a:sym typeface="Symbol"/>
              </a:rPr>
              <a:t></a:t>
            </a:r>
            <a:r>
              <a:rPr lang="ru-RU" dirty="0" smtClean="0"/>
              <a:t>Е</a:t>
            </a:r>
            <a:r>
              <a:rPr lang="ru-RU" dirty="0"/>
              <a:t>. </a:t>
            </a:r>
          </a:p>
          <a:p>
            <a:r>
              <a:rPr lang="ru-RU" dirty="0"/>
              <a:t>Тогда </a:t>
            </a:r>
            <a:r>
              <a:rPr lang="ru-RU" b="1" u="sng" dirty="0"/>
              <a:t>эффективность функционирования </a:t>
            </a:r>
            <a:r>
              <a:rPr lang="ru-RU" dirty="0"/>
              <a:t>объекта с учетом воздействия несанкционированного доступа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(1)</a:t>
            </a:r>
          </a:p>
          <a:p>
            <a:r>
              <a:rPr lang="ru-RU" b="1" u="sng" dirty="0" smtClean="0"/>
              <a:t>Относительная </a:t>
            </a:r>
            <a:r>
              <a:rPr lang="ru-RU" b="1" u="sng" dirty="0"/>
              <a:t>эффективность</a:t>
            </a:r>
            <a:r>
              <a:rPr lang="ru-RU" dirty="0" smtClean="0"/>
              <a:t>:</a:t>
            </a:r>
            <a:endParaRPr lang="ru-RU" dirty="0"/>
          </a:p>
          <a:p>
            <a:endParaRPr lang="ru-RU" dirty="0" smtClean="0"/>
          </a:p>
          <a:p>
            <a:pPr marL="45720" indent="0" algn="r">
              <a:buNone/>
            </a:pPr>
            <a:r>
              <a:rPr lang="ru-RU" dirty="0" smtClean="0"/>
              <a:t>(2)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060" y="3933056"/>
            <a:ext cx="1728192" cy="45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79" y="5085184"/>
            <a:ext cx="343238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29448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6 (Представительный уровень)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37782" y="1772816"/>
            <a:ext cx="8626706" cy="508518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отвечает за то, </a:t>
            </a:r>
            <a:r>
              <a:rPr lang="ru-RU" b="1" dirty="0">
                <a:solidFill>
                  <a:srgbClr val="7030A0"/>
                </a:solidFill>
              </a:rPr>
              <a:t>чтобы информация</a:t>
            </a:r>
            <a:r>
              <a:rPr lang="ru-RU" dirty="0"/>
              <a:t>, посылаемая из прикладного уровня одной системы, </a:t>
            </a:r>
            <a:r>
              <a:rPr lang="ru-RU" u="sng" dirty="0">
                <a:solidFill>
                  <a:srgbClr val="7030A0"/>
                </a:solidFill>
              </a:rPr>
              <a:t>была читаемой </a:t>
            </a:r>
            <a:r>
              <a:rPr lang="ru-RU" dirty="0"/>
              <a:t>для прикладного уровня другой системы. </a:t>
            </a:r>
            <a:endParaRPr lang="ru-RU" dirty="0" smtClean="0"/>
          </a:p>
          <a:p>
            <a:r>
              <a:rPr lang="ru-RU" dirty="0" smtClean="0"/>
              <a:t>Данный </a:t>
            </a:r>
            <a:r>
              <a:rPr lang="ru-RU" dirty="0"/>
              <a:t>уровень </a:t>
            </a:r>
            <a:r>
              <a:rPr lang="ru-RU" b="1" dirty="0">
                <a:solidFill>
                  <a:schemeClr val="accent1"/>
                </a:solidFill>
              </a:rPr>
              <a:t>имеет дело с формой представления </a:t>
            </a:r>
            <a:r>
              <a:rPr lang="ru-RU" dirty="0"/>
              <a:t>передаваемой по сети информации, </a:t>
            </a:r>
            <a:r>
              <a:rPr lang="ru-RU" u="sng" dirty="0">
                <a:solidFill>
                  <a:schemeClr val="accent1"/>
                </a:solidFill>
              </a:rPr>
              <a:t>не меняя при этом ее содержания. </a:t>
            </a:r>
            <a:endParaRPr lang="ru-RU" u="sng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С </a:t>
            </a:r>
            <a:r>
              <a:rPr lang="ru-RU" dirty="0"/>
              <a:t>помощью средств данного уровня </a:t>
            </a:r>
            <a:r>
              <a:rPr lang="ru-RU" u="sng" dirty="0">
                <a:solidFill>
                  <a:schemeClr val="accent1"/>
                </a:solidFill>
              </a:rPr>
              <a:t>протоколы прикладных уровней </a:t>
            </a:r>
            <a:r>
              <a:rPr lang="ru-RU" dirty="0"/>
              <a:t>могут </a:t>
            </a:r>
            <a:r>
              <a:rPr lang="ru-RU" b="1" dirty="0">
                <a:solidFill>
                  <a:schemeClr val="accent1"/>
                </a:solidFill>
              </a:rPr>
              <a:t>преодолеть синтаксические различия </a:t>
            </a:r>
            <a:r>
              <a:rPr lang="ru-RU" dirty="0"/>
              <a:t>в представлении данных или же различия в кодах символов, например в кодах </a:t>
            </a:r>
            <a:r>
              <a:rPr lang="ru-RU" b="1" dirty="0">
                <a:solidFill>
                  <a:srgbClr val="7030A0"/>
                </a:solidFill>
              </a:rPr>
              <a:t>ASCII </a:t>
            </a:r>
            <a:r>
              <a:rPr lang="ru-RU" dirty="0">
                <a:solidFill>
                  <a:srgbClr val="18381C"/>
                </a:solidFill>
              </a:rPr>
              <a:t>и</a:t>
            </a:r>
            <a:r>
              <a:rPr lang="ru-RU" b="1" dirty="0">
                <a:solidFill>
                  <a:srgbClr val="7030A0"/>
                </a:solidFill>
              </a:rPr>
              <a:t> EBCDIC. </a:t>
            </a:r>
            <a:endParaRPr lang="ru-RU" b="1" dirty="0" smtClean="0">
              <a:solidFill>
                <a:srgbClr val="7030A0"/>
              </a:solidFill>
            </a:endParaRPr>
          </a:p>
          <a:p>
            <a:r>
              <a:rPr lang="ru-RU" dirty="0" smtClean="0"/>
              <a:t>На </a:t>
            </a:r>
            <a:r>
              <a:rPr lang="ru-RU" dirty="0"/>
              <a:t>этом уровне может выполняться </a:t>
            </a:r>
            <a:r>
              <a:rPr lang="ru-RU" u="sng" dirty="0">
                <a:solidFill>
                  <a:schemeClr val="accent1"/>
                </a:solidFill>
              </a:rPr>
              <a:t>шифрование и дешифрование данных</a:t>
            </a:r>
            <a:r>
              <a:rPr lang="ru-RU" dirty="0"/>
              <a:t>, благодаря которому секретность обмена данными обеспечивается сразу для всех прикладных служб. 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0039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6781" y="5301208"/>
            <a:ext cx="7740352" cy="1143000"/>
          </a:xfrm>
        </p:spPr>
        <p:txBody>
          <a:bodyPr/>
          <a:lstStyle/>
          <a:p>
            <a:r>
              <a:rPr lang="ru-RU" dirty="0" smtClean="0"/>
              <a:t>Уровень представления.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260648"/>
            <a:ext cx="8424936" cy="4914880"/>
          </a:xfrm>
        </p:spPr>
        <p:txBody>
          <a:bodyPr/>
          <a:lstStyle/>
          <a:p>
            <a:r>
              <a:rPr lang="ru-RU" sz="2400" dirty="0"/>
              <a:t>Уровень представления — </a:t>
            </a:r>
            <a:r>
              <a:rPr lang="ru-RU" sz="2400" b="1" dirty="0">
                <a:solidFill>
                  <a:schemeClr val="accent1"/>
                </a:solidFill>
              </a:rPr>
              <a:t>согласовывает представление (синтаксис)</a:t>
            </a:r>
            <a:r>
              <a:rPr lang="ru-RU" sz="2400" dirty="0"/>
              <a:t> </a:t>
            </a:r>
            <a:r>
              <a:rPr lang="ru-RU" sz="2400" b="1" dirty="0">
                <a:solidFill>
                  <a:schemeClr val="accent1"/>
                </a:solidFill>
              </a:rPr>
              <a:t>данных </a:t>
            </a:r>
            <a:r>
              <a:rPr lang="ru-RU" sz="2400" dirty="0"/>
              <a:t>при взаимодействии двух прикладных процессов:</a:t>
            </a:r>
          </a:p>
          <a:p>
            <a:pPr>
              <a:buFont typeface="Wingdings" pitchFamily="2" charset="2"/>
              <a:buChar char="Ø"/>
            </a:pPr>
            <a:r>
              <a:rPr lang="ru-RU" sz="2400" dirty="0"/>
              <a:t>преобразование данных из внешнего формата во внутренний;</a:t>
            </a:r>
          </a:p>
          <a:p>
            <a:pPr>
              <a:buFont typeface="Wingdings" pitchFamily="2" charset="2"/>
              <a:buChar char="Ø"/>
            </a:pPr>
            <a:r>
              <a:rPr lang="ru-RU" sz="2400" dirty="0"/>
              <a:t>шифрование и расшифровка данных</a:t>
            </a:r>
            <a:r>
              <a:rPr lang="ru-RU" sz="2400" dirty="0" smtClean="0"/>
              <a:t>.</a:t>
            </a:r>
          </a:p>
          <a:p>
            <a:endParaRPr lang="ru-RU" sz="2400" dirty="0"/>
          </a:p>
          <a:p>
            <a:r>
              <a:rPr lang="ru-RU" sz="2400" dirty="0"/>
              <a:t>Примером такого протокола является протокол </a:t>
            </a:r>
            <a:endParaRPr lang="en-US" sz="2400" dirty="0" smtClean="0"/>
          </a:p>
          <a:p>
            <a:pPr marL="45720" indent="0">
              <a:buNone/>
            </a:pPr>
            <a:r>
              <a:rPr lang="ru-RU" sz="2400" b="1" dirty="0" err="1" smtClean="0">
                <a:solidFill>
                  <a:schemeClr val="accent1"/>
                </a:solidFill>
              </a:rPr>
              <a:t>Secure</a:t>
            </a:r>
            <a:r>
              <a:rPr lang="ru-RU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</a:rPr>
              <a:t>Socket</a:t>
            </a:r>
            <a:r>
              <a:rPr lang="ru-RU" sz="2400" b="1" dirty="0">
                <a:solidFill>
                  <a:schemeClr val="accent1"/>
                </a:solidFill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</a:rPr>
              <a:t>Layer</a:t>
            </a:r>
            <a:r>
              <a:rPr lang="ru-RU" sz="2400" b="1" dirty="0">
                <a:solidFill>
                  <a:schemeClr val="accent1"/>
                </a:solidFill>
              </a:rPr>
              <a:t> (SSL)</a:t>
            </a:r>
            <a:r>
              <a:rPr lang="ru-RU" sz="2400" dirty="0"/>
              <a:t>, который обеспечивает секретный обмен сообщениями для протоколов прикладного уровня стека TCP/IP.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951741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11468"/>
            <a:ext cx="6512511" cy="1143000"/>
          </a:xfrm>
        </p:spPr>
        <p:txBody>
          <a:bodyPr/>
          <a:lstStyle/>
          <a:p>
            <a:r>
              <a:rPr lang="en-US" dirty="0" smtClean="0"/>
              <a:t>SSL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980728"/>
            <a:ext cx="8280920" cy="5490944"/>
          </a:xfrm>
        </p:spPr>
        <p:txBody>
          <a:bodyPr/>
          <a:lstStyle/>
          <a:p>
            <a:r>
              <a:rPr lang="ru-RU" b="1" dirty="0"/>
              <a:t>SSL</a:t>
            </a:r>
            <a:r>
              <a:rPr lang="ru-RU" dirty="0"/>
              <a:t> (англ</a:t>
            </a:r>
            <a:r>
              <a:rPr lang="ru-RU" dirty="0">
                <a:hlinkClick r:id="rId2" tooltip="Английский язык"/>
              </a:rPr>
              <a:t>.</a:t>
            </a:r>
            <a:r>
              <a:rPr lang="ru-RU" dirty="0"/>
              <a:t> </a:t>
            </a:r>
            <a:r>
              <a:rPr lang="ru-RU" b="1" i="1" dirty="0" err="1"/>
              <a:t>s</a:t>
            </a:r>
            <a:r>
              <a:rPr lang="ru-RU" i="1" dirty="0" err="1"/>
              <a:t>ecure</a:t>
            </a:r>
            <a:r>
              <a:rPr lang="ru-RU" i="1" dirty="0"/>
              <a:t> </a:t>
            </a:r>
            <a:r>
              <a:rPr lang="ru-RU" b="1" i="1" dirty="0" err="1"/>
              <a:t>s</a:t>
            </a:r>
            <a:r>
              <a:rPr lang="ru-RU" i="1" dirty="0" err="1"/>
              <a:t>ockets</a:t>
            </a:r>
            <a:r>
              <a:rPr lang="ru-RU" i="1" dirty="0"/>
              <a:t> </a:t>
            </a:r>
            <a:r>
              <a:rPr lang="ru-RU" b="1" i="1" dirty="0" err="1"/>
              <a:t>l</a:t>
            </a:r>
            <a:r>
              <a:rPr lang="ru-RU" i="1" dirty="0" err="1"/>
              <a:t>ayer</a:t>
            </a:r>
            <a:r>
              <a:rPr lang="ru-RU" dirty="0"/>
              <a:t> — уровень защищённых </a:t>
            </a:r>
            <a:r>
              <a:rPr lang="ru-RU" dirty="0" err="1"/>
              <a:t>cокетов</a:t>
            </a:r>
            <a:r>
              <a:rPr lang="ru-RU" dirty="0"/>
              <a:t>) — </a:t>
            </a:r>
            <a:r>
              <a:rPr lang="ru-RU" b="1" dirty="0">
                <a:solidFill>
                  <a:srgbClr val="7030A0"/>
                </a:solidFill>
              </a:rPr>
              <a:t>криптографический протокол</a:t>
            </a:r>
            <a:r>
              <a:rPr lang="ru-RU" dirty="0"/>
              <a:t>, который подразумевает более безопасную связь. </a:t>
            </a:r>
            <a:endParaRPr lang="en-US" dirty="0" smtClean="0"/>
          </a:p>
          <a:p>
            <a:r>
              <a:rPr lang="ru-RU" dirty="0" smtClean="0"/>
              <a:t>Он </a:t>
            </a:r>
            <a:r>
              <a:rPr lang="ru-RU" dirty="0"/>
              <a:t>использует асимметричную криптографию для аутентификации ключей обмена, симметричное шифрование для сохранения конфиденциальности, коды </a:t>
            </a:r>
            <a:r>
              <a:rPr lang="ru-RU" dirty="0" smtClean="0"/>
              <a:t>аутентификации </a:t>
            </a:r>
            <a:r>
              <a:rPr lang="ru-RU" dirty="0"/>
              <a:t>сообщений для целостности сообщений. </a:t>
            </a:r>
            <a:endParaRPr lang="en-US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широко использовался для обмена мгновенными сообщениями и передачи голоса через </a:t>
            </a:r>
            <a:r>
              <a:rPr lang="ru-RU" dirty="0">
                <a:hlinkClick r:id="rId3" tooltip="IP"/>
              </a:rPr>
              <a:t>IP</a:t>
            </a:r>
            <a:r>
              <a:rPr lang="ru-RU" dirty="0"/>
              <a:t> (</a:t>
            </a:r>
            <a:r>
              <a:rPr lang="ru-RU" dirty="0">
                <a:hlinkClick r:id="rId2" tooltip="Английский язык"/>
              </a:rPr>
              <a:t>англ.</a:t>
            </a:r>
            <a:r>
              <a:rPr lang="ru-RU" dirty="0"/>
              <a:t> </a:t>
            </a:r>
            <a:r>
              <a:rPr lang="ru-RU" i="1" dirty="0" err="1"/>
              <a:t>Voice</a:t>
            </a:r>
            <a:r>
              <a:rPr lang="ru-RU" i="1" dirty="0"/>
              <a:t> </a:t>
            </a:r>
            <a:r>
              <a:rPr lang="ru-RU" i="1" dirty="0" err="1"/>
              <a:t>over</a:t>
            </a:r>
            <a:r>
              <a:rPr lang="ru-RU" i="1" dirty="0"/>
              <a:t> IP</a:t>
            </a:r>
            <a:r>
              <a:rPr lang="ru-RU" dirty="0"/>
              <a:t> — </a:t>
            </a:r>
            <a:r>
              <a:rPr lang="ru-RU" dirty="0" err="1">
                <a:hlinkClick r:id="rId4" tooltip="VoIP"/>
              </a:rPr>
              <a:t>VoIP</a:t>
            </a:r>
            <a:r>
              <a:rPr lang="ru-RU" dirty="0"/>
              <a:t>) в таких приложениях, как электронная почта, Интернет-факс и др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705350"/>
            <a:ext cx="2124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899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8" y="0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5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Сеансовый уровень)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628800"/>
            <a:ext cx="9144000" cy="5229200"/>
          </a:xfrm>
        </p:spPr>
        <p:txBody>
          <a:bodyPr>
            <a:normAutofit/>
          </a:bodyPr>
          <a:lstStyle/>
          <a:p>
            <a:r>
              <a:rPr lang="ru-RU" dirty="0"/>
              <a:t>предназначен для </a:t>
            </a:r>
            <a:r>
              <a:rPr lang="ru-RU" b="1" dirty="0">
                <a:solidFill>
                  <a:schemeClr val="accent1"/>
                </a:solidFill>
              </a:rPr>
              <a:t>организации и синхронизации диалога и управления обменом данными.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Предоставляет </a:t>
            </a:r>
            <a:r>
              <a:rPr lang="ru-RU" dirty="0"/>
              <a:t>услуги по установлению </a:t>
            </a:r>
            <a:r>
              <a:rPr lang="ru-RU" b="1" dirty="0">
                <a:solidFill>
                  <a:schemeClr val="accent1"/>
                </a:solidFill>
              </a:rPr>
              <a:t>сеансового соединения </a:t>
            </a:r>
            <a:r>
              <a:rPr lang="ru-RU" dirty="0"/>
              <a:t>между двумя представительными объектами и поддержанию упорядоченного взаимодействия при обмене данными между ними. </a:t>
            </a:r>
            <a:endParaRPr lang="ru-RU" dirty="0" smtClean="0"/>
          </a:p>
          <a:p>
            <a:r>
              <a:rPr lang="ru-RU" u="sng" dirty="0" smtClean="0">
                <a:solidFill>
                  <a:srgbClr val="0070C0"/>
                </a:solidFill>
              </a:rPr>
              <a:t>Для </a:t>
            </a:r>
            <a:r>
              <a:rPr lang="ru-RU" u="sng" dirty="0">
                <a:solidFill>
                  <a:srgbClr val="0070C0"/>
                </a:solidFill>
              </a:rPr>
              <a:t>осуществления передачи данных </a:t>
            </a:r>
            <a:r>
              <a:rPr lang="ru-RU" dirty="0"/>
              <a:t>между представительными объектами сеанс </a:t>
            </a:r>
            <a:r>
              <a:rPr lang="ru-RU" b="1" dirty="0" smtClean="0">
                <a:solidFill>
                  <a:srgbClr val="0070C0"/>
                </a:solidFill>
              </a:rPr>
              <a:t>использует транспортное соединение. </a:t>
            </a:r>
          </a:p>
          <a:p>
            <a:r>
              <a:rPr lang="ru-RU" dirty="0" smtClean="0"/>
              <a:t>Сеанс </a:t>
            </a:r>
            <a:r>
              <a:rPr lang="ru-RU" dirty="0"/>
              <a:t>может быть расторгнут сеансовыми или представительными объектами.</a:t>
            </a:r>
          </a:p>
          <a:p>
            <a:r>
              <a:rPr lang="ru-RU" b="1" dirty="0">
                <a:solidFill>
                  <a:srgbClr val="0070C0"/>
                </a:solidFill>
              </a:rPr>
              <a:t>В</a:t>
            </a:r>
            <a:r>
              <a:rPr lang="ru-RU" b="1" dirty="0" smtClean="0">
                <a:solidFill>
                  <a:srgbClr val="0070C0"/>
                </a:solidFill>
              </a:rPr>
              <a:t>ыполняется </a:t>
            </a:r>
            <a:r>
              <a:rPr lang="ru-RU" b="1" dirty="0">
                <a:solidFill>
                  <a:srgbClr val="0070C0"/>
                </a:solidFill>
              </a:rPr>
              <a:t>управление диалогом </a:t>
            </a:r>
            <a:r>
              <a:rPr lang="ru-RU" dirty="0"/>
              <a:t>между взаимодействующими процессами, т.е. регулируется, какая из сторон осуществляет передачу, когда, как долго и т.д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9121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301208"/>
            <a:ext cx="9143999" cy="1143000"/>
          </a:xfrm>
        </p:spPr>
        <p:txBody>
          <a:bodyPr/>
          <a:lstStyle/>
          <a:p>
            <a:r>
              <a:rPr lang="ru-RU" dirty="0" smtClean="0"/>
              <a:t>Сеансовый уровень</a:t>
            </a:r>
            <a:br>
              <a:rPr lang="ru-RU" dirty="0" smtClean="0"/>
            </a:br>
            <a:r>
              <a:rPr lang="ru-RU" dirty="0" smtClean="0"/>
              <a:t>ФУНКЦИИ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52292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Функции сеансового уровня: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установление и расторжение сеансового </a:t>
            </a:r>
            <a:r>
              <a:rPr lang="ru-RU" dirty="0" smtClean="0"/>
              <a:t>соединения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обмен нормальными и срочными </a:t>
            </a:r>
            <a:r>
              <a:rPr lang="ru-RU" dirty="0" smtClean="0"/>
              <a:t>данными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управление </a:t>
            </a:r>
            <a:r>
              <a:rPr lang="ru-RU" dirty="0" smtClean="0"/>
              <a:t>взаимодействием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синхронизация </a:t>
            </a:r>
            <a:r>
              <a:rPr lang="ru-RU" dirty="0" smtClean="0"/>
              <a:t>сеанса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восстановление сеанса</a:t>
            </a:r>
            <a:endParaRPr lang="ru-RU" dirty="0"/>
          </a:p>
          <a:p>
            <a:r>
              <a:rPr lang="ru-RU" dirty="0"/>
              <a:t>Синхронизацию между пользовательскими задачами сеансовый уровень обеспечивает посредством расстановки в потоке данных контрольных точек (</a:t>
            </a:r>
            <a:r>
              <a:rPr lang="ru-RU" dirty="0" err="1"/>
              <a:t>chekpoints</a:t>
            </a:r>
            <a:r>
              <a:rPr lang="ru-RU" dirty="0" smtClean="0"/>
              <a:t>). (Для возобновления передачи данных в </a:t>
            </a:r>
            <a:r>
              <a:rPr lang="ru-RU" dirty="0"/>
              <a:t>случае сетевой </a:t>
            </a:r>
            <a:r>
              <a:rPr lang="ru-RU" dirty="0" smtClean="0"/>
              <a:t>ошибки).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6281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96943" cy="1143000"/>
          </a:xfrm>
        </p:spPr>
        <p:txBody>
          <a:bodyPr/>
          <a:lstStyle/>
          <a:p>
            <a:r>
              <a:rPr lang="ru-RU" dirty="0" smtClean="0"/>
              <a:t>Протоколы верхнего уровня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772816"/>
            <a:ext cx="8136904" cy="4824536"/>
          </a:xfrm>
        </p:spPr>
        <p:txBody>
          <a:bodyPr/>
          <a:lstStyle/>
          <a:p>
            <a:r>
              <a:rPr lang="ru-RU" dirty="0"/>
              <a:t>На 3 верхних уровнях работают следующие протоколы: </a:t>
            </a:r>
            <a:endParaRPr lang="en-US" dirty="0" smtClean="0"/>
          </a:p>
          <a:p>
            <a:r>
              <a:rPr lang="ru-RU" b="1" dirty="0" smtClean="0">
                <a:solidFill>
                  <a:srgbClr val="7030A0"/>
                </a:solidFill>
              </a:rPr>
              <a:t>HTTP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SMTP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err="1" smtClean="0">
                <a:solidFill>
                  <a:srgbClr val="7030A0"/>
                </a:solidFill>
              </a:rPr>
              <a:t>Telnet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FTP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TFTP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SNMP </a:t>
            </a:r>
            <a:r>
              <a:rPr lang="ru-RU" dirty="0"/>
              <a:t>и др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144524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512511" cy="1143000"/>
          </a:xfrm>
        </p:spPr>
        <p:txBody>
          <a:bodyPr/>
          <a:lstStyle/>
          <a:p>
            <a:r>
              <a:rPr lang="en-US" dirty="0"/>
              <a:t>HTTP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836712"/>
            <a:ext cx="7992888" cy="5778976"/>
          </a:xfrm>
        </p:spPr>
        <p:txBody>
          <a:bodyPr/>
          <a:lstStyle/>
          <a:p>
            <a:r>
              <a:rPr lang="ru-RU" dirty="0"/>
              <a:t>Протокол HTTP (</a:t>
            </a:r>
            <a:r>
              <a:rPr lang="ru-RU" dirty="0" err="1"/>
              <a:t>Hypertext</a:t>
            </a:r>
            <a:r>
              <a:rPr lang="ru-RU" dirty="0"/>
              <a:t> </a:t>
            </a:r>
            <a:r>
              <a:rPr lang="ru-RU" dirty="0" err="1"/>
              <a:t>Transfer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- Протокол передачи гипертекста) является протоколом уровня приложений. </a:t>
            </a:r>
            <a:endParaRPr lang="ru-RU" dirty="0" smtClean="0"/>
          </a:p>
          <a:p>
            <a:r>
              <a:rPr lang="ru-RU" dirty="0" smtClean="0"/>
              <a:t>HTTP </a:t>
            </a:r>
            <a:r>
              <a:rPr lang="ru-RU" dirty="0"/>
              <a:t>был разработан для эффективной передачи по Интернету </a:t>
            </a:r>
            <a:r>
              <a:rPr lang="ru-RU" dirty="0" err="1"/>
              <a:t>Web</a:t>
            </a:r>
            <a:r>
              <a:rPr lang="ru-RU" dirty="0"/>
              <a:t>-страниц. </a:t>
            </a:r>
            <a:endParaRPr lang="ru-RU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HTTP является основой системы </a:t>
            </a:r>
            <a:r>
              <a:rPr lang="ru-RU" dirty="0" err="1"/>
              <a:t>World</a:t>
            </a:r>
            <a:r>
              <a:rPr lang="ru-RU" dirty="0"/>
              <a:t> </a:t>
            </a:r>
            <a:r>
              <a:rPr lang="ru-RU" dirty="0" err="1"/>
              <a:t>Wide</a:t>
            </a:r>
            <a:r>
              <a:rPr lang="ru-RU" dirty="0"/>
              <a:t> </a:t>
            </a:r>
            <a:r>
              <a:rPr lang="ru-RU" dirty="0" err="1"/>
              <a:t>Web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31" y="3288958"/>
            <a:ext cx="5040560" cy="35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3615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0"/>
            <a:ext cx="6512511" cy="1143000"/>
          </a:xfrm>
        </p:spPr>
        <p:txBody>
          <a:bodyPr/>
          <a:lstStyle/>
          <a:p>
            <a:r>
              <a:rPr lang="en-US" dirty="0"/>
              <a:t>SMTP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980728"/>
            <a:ext cx="8424936" cy="5706968"/>
          </a:xfrm>
        </p:spPr>
        <p:txBody>
          <a:bodyPr/>
          <a:lstStyle/>
          <a:p>
            <a:r>
              <a:rPr lang="ru-RU" dirty="0" smtClean="0"/>
              <a:t>Протокол </a:t>
            </a:r>
            <a:r>
              <a:rPr lang="ru-RU" dirty="0"/>
              <a:t>SMTP (</a:t>
            </a:r>
            <a:r>
              <a:rPr lang="ru-RU" dirty="0" err="1"/>
              <a:t>Simple</a:t>
            </a:r>
            <a:r>
              <a:rPr lang="ru-RU" dirty="0"/>
              <a:t> </a:t>
            </a:r>
            <a:r>
              <a:rPr lang="ru-RU" dirty="0" err="1"/>
              <a:t>Mail</a:t>
            </a:r>
            <a:r>
              <a:rPr lang="ru-RU" dirty="0"/>
              <a:t> </a:t>
            </a:r>
            <a:r>
              <a:rPr lang="ru-RU" dirty="0" err="1"/>
              <a:t>Transfer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— Простой протокол пересылки почты) обеспечивает механизм передачи электронной почты. </a:t>
            </a:r>
            <a:endParaRPr lang="ru-RU" dirty="0" smtClean="0"/>
          </a:p>
          <a:p>
            <a:r>
              <a:rPr lang="ru-RU" dirty="0" smtClean="0"/>
              <a:t>Главной </a:t>
            </a:r>
            <a:r>
              <a:rPr lang="ru-RU" dirty="0"/>
              <a:t>целью протокола SMTP является надежная и эффективная доставка электронных почтовых сообщений</a:t>
            </a:r>
            <a:r>
              <a:rPr lang="ru-RU" dirty="0" smtClean="0"/>
              <a:t>.</a:t>
            </a:r>
          </a:p>
          <a:p>
            <a:r>
              <a:rPr lang="ru-RU" dirty="0" smtClean="0"/>
              <a:t>SMTP </a:t>
            </a:r>
            <a:r>
              <a:rPr lang="ru-RU" dirty="0"/>
              <a:t>- это довольно независимая </a:t>
            </a:r>
            <a:r>
              <a:rPr lang="ru-RU" dirty="0" err="1"/>
              <a:t>субсистема</a:t>
            </a:r>
            <a:r>
              <a:rPr lang="ru-RU" dirty="0"/>
              <a:t>, требующая только надежного канала связи. </a:t>
            </a:r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03" y="3717032"/>
            <a:ext cx="40671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3981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512511" cy="1143000"/>
          </a:xfrm>
        </p:spPr>
        <p:txBody>
          <a:bodyPr/>
          <a:lstStyle/>
          <a:p>
            <a:r>
              <a:rPr lang="en-US" dirty="0"/>
              <a:t>Telnet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980728"/>
            <a:ext cx="7920880" cy="5418936"/>
          </a:xfrm>
        </p:spPr>
        <p:txBody>
          <a:bodyPr/>
          <a:lstStyle/>
          <a:p>
            <a:r>
              <a:rPr lang="ru-RU" dirty="0" err="1"/>
              <a:t>Telnet</a:t>
            </a:r>
            <a:r>
              <a:rPr lang="ru-RU" dirty="0"/>
              <a:t> — стандартный протокол эмуляции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Протокол </a:t>
            </a:r>
            <a:r>
              <a:rPr lang="ru-RU" dirty="0" err="1"/>
              <a:t>Telnet</a:t>
            </a:r>
            <a:r>
              <a:rPr lang="ru-RU" dirty="0"/>
              <a:t> используется для организации соединений с удаленного терминала и позволяет пользователям входить в удаленную систему и использовать ее ресурсы так, словно они подключены к локальной системе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3251076"/>
            <a:ext cx="6480720" cy="25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7151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0"/>
            <a:ext cx="6512511" cy="1143000"/>
          </a:xfrm>
        </p:spPr>
        <p:txBody>
          <a:bodyPr/>
          <a:lstStyle/>
          <a:p>
            <a:r>
              <a:rPr lang="en-US" dirty="0"/>
              <a:t>FTP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764704"/>
            <a:ext cx="8748464" cy="5949280"/>
          </a:xfrm>
        </p:spPr>
        <p:txBody>
          <a:bodyPr>
            <a:normAutofit fontScale="92500"/>
          </a:bodyPr>
          <a:lstStyle/>
          <a:p>
            <a:r>
              <a:rPr lang="ru-RU" dirty="0"/>
              <a:t>Протокол FTP (</a:t>
            </a:r>
            <a:r>
              <a:rPr lang="ru-RU" dirty="0" err="1"/>
              <a:t>File</a:t>
            </a:r>
            <a:r>
              <a:rPr lang="ru-RU" dirty="0"/>
              <a:t> </a:t>
            </a:r>
            <a:r>
              <a:rPr lang="ru-RU" dirty="0" err="1"/>
              <a:t>Transfer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– </a:t>
            </a:r>
            <a:r>
              <a:rPr lang="ru-RU" b="1" dirty="0">
                <a:solidFill>
                  <a:srgbClr val="7030A0"/>
                </a:solidFill>
              </a:rPr>
              <a:t>Протокол передачи файлов</a:t>
            </a:r>
            <a:r>
              <a:rPr lang="ru-RU" dirty="0"/>
              <a:t>) – обеспечивает способ перемещения файлов между компьютерными системами. </a:t>
            </a:r>
            <a:endParaRPr lang="ru-RU" dirty="0" smtClean="0"/>
          </a:p>
          <a:p>
            <a:r>
              <a:rPr lang="ru-RU" dirty="0" smtClean="0"/>
              <a:t>FTP </a:t>
            </a:r>
            <a:r>
              <a:rPr lang="ru-RU" dirty="0"/>
              <a:t>реализует </a:t>
            </a:r>
            <a:r>
              <a:rPr lang="ru-RU" u="sng" dirty="0">
                <a:solidFill>
                  <a:srgbClr val="7030A0"/>
                </a:solidFill>
              </a:rPr>
              <a:t>удаленный доступ к файлу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того чтобы обеспечить надежную передачу, FTP использует в качестве транспорта протокол с установлением соединений — TCP. </a:t>
            </a:r>
            <a:endParaRPr lang="ru-RU" dirty="0" smtClean="0"/>
          </a:p>
          <a:p>
            <a:r>
              <a:rPr lang="ru-RU" dirty="0" smtClean="0"/>
              <a:t>Кроме </a:t>
            </a:r>
            <a:r>
              <a:rPr lang="ru-RU" dirty="0"/>
              <a:t>пересылки файлов протокол, FTP предлагает и другие услуги. </a:t>
            </a:r>
            <a:endParaRPr lang="ru-RU" dirty="0" smtClean="0"/>
          </a:p>
          <a:p>
            <a:r>
              <a:rPr lang="ru-RU" dirty="0" smtClean="0"/>
              <a:t>Так </a:t>
            </a:r>
            <a:r>
              <a:rPr lang="ru-RU" dirty="0"/>
              <a:t>пользователю предоставляется возможность </a:t>
            </a:r>
            <a:r>
              <a:rPr lang="ru-RU" u="sng" dirty="0">
                <a:solidFill>
                  <a:srgbClr val="7030A0"/>
                </a:solidFill>
              </a:rPr>
              <a:t>интерактивной работы с удаленной машиной, </a:t>
            </a:r>
            <a:r>
              <a:rPr lang="ru-RU" dirty="0"/>
              <a:t>например, он может распечатать содержимое ее каталогов, FTP позволяет пользователю указывать тип и формат запоминаемых </a:t>
            </a:r>
            <a:r>
              <a:rPr lang="ru-RU" dirty="0" smtClean="0"/>
              <a:t>данных.</a:t>
            </a:r>
          </a:p>
          <a:p>
            <a:r>
              <a:rPr lang="ru-RU" dirty="0" smtClean="0"/>
              <a:t>FTP </a:t>
            </a:r>
            <a:r>
              <a:rPr lang="ru-RU" u="sng" dirty="0" smtClean="0">
                <a:solidFill>
                  <a:srgbClr val="7030A0"/>
                </a:solidFill>
              </a:rPr>
              <a:t>выполняет аутентификацию пользователей</a:t>
            </a:r>
            <a:r>
              <a:rPr lang="ru-RU" dirty="0" smtClean="0"/>
              <a:t>. Прежде, чем получить доступ к файлу, в соответствии с протоколом пользователи должны сообщить свое имя и пароль. </a:t>
            </a:r>
          </a:p>
          <a:p>
            <a:r>
              <a:rPr lang="ru-RU" dirty="0" smtClean="0"/>
              <a:t>В стеке TCP/IP протокол FTP предлагает наиболее широкий набор услуг для работы с файлами, однако он является и самым сложным для программирования.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016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064896" cy="1143000"/>
          </a:xfrm>
        </p:spPr>
        <p:txBody>
          <a:bodyPr/>
          <a:lstStyle/>
          <a:p>
            <a:r>
              <a:rPr lang="ru-RU" sz="3600" dirty="0" smtClean="0"/>
              <a:t>Материальный ущерб от несанкционированного доступа 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55576" y="1700808"/>
            <a:ext cx="7632848" cy="4770864"/>
          </a:xfrm>
        </p:spPr>
        <p:txBody>
          <a:bodyPr>
            <a:normAutofit fontScale="92500"/>
          </a:bodyPr>
          <a:lstStyle/>
          <a:p>
            <a:r>
              <a:rPr lang="ru-RU" dirty="0"/>
              <a:t>Уменьшение эффективности функционирования объекта приводит к материальному ущербу для владельца объекта.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общем случае </a:t>
            </a:r>
            <a:r>
              <a:rPr lang="ru-RU" b="1" u="sng" dirty="0"/>
              <a:t>материальный ущерб </a:t>
            </a:r>
            <a:r>
              <a:rPr lang="ru-RU" dirty="0"/>
              <a:t>есть некоторая неубывающая функция от </a:t>
            </a:r>
            <a:r>
              <a:rPr lang="ru-RU" dirty="0" smtClean="0">
                <a:sym typeface="Symbol"/>
              </a:rPr>
              <a:t></a:t>
            </a:r>
            <a:r>
              <a:rPr lang="ru-RU" dirty="0" smtClean="0"/>
              <a:t>Е:</a:t>
            </a:r>
          </a:p>
          <a:p>
            <a:pPr marL="45720" indent="0" algn="r">
              <a:buNone/>
            </a:pPr>
            <a:r>
              <a:rPr lang="ru-RU" dirty="0" smtClean="0"/>
              <a:t>(3)</a:t>
            </a:r>
            <a:endParaRPr lang="ru-RU" dirty="0"/>
          </a:p>
          <a:p>
            <a:r>
              <a:rPr lang="ru-RU" dirty="0" smtClean="0"/>
              <a:t>Будем </a:t>
            </a:r>
            <a:r>
              <a:rPr lang="ru-RU" dirty="0"/>
              <a:t>считать, что установка на объект средств защиты информации уменьшает негативное действие несанкционированного доступа на </a:t>
            </a:r>
            <a:r>
              <a:rPr lang="ru-RU" dirty="0" smtClean="0"/>
              <a:t>эффективность </a:t>
            </a:r>
            <a:r>
              <a:rPr lang="ru-RU" dirty="0"/>
              <a:t>функционирования объекта. </a:t>
            </a:r>
            <a:endParaRPr lang="ru-RU" dirty="0" smtClean="0"/>
          </a:p>
          <a:p>
            <a:r>
              <a:rPr lang="ru-RU" dirty="0" smtClean="0"/>
              <a:t>Обозначим </a:t>
            </a:r>
            <a:r>
              <a:rPr lang="ru-RU" b="1" u="sng" dirty="0"/>
              <a:t>снижение эффективности </a:t>
            </a:r>
            <a:r>
              <a:rPr lang="ru-RU" b="1" u="sng" dirty="0" smtClean="0"/>
              <a:t>функционирования </a:t>
            </a:r>
            <a:r>
              <a:rPr lang="ru-RU" b="1" u="sng" dirty="0"/>
              <a:t>объекта при наличии средств защиты</a:t>
            </a:r>
            <a:r>
              <a:rPr lang="ru-RU" dirty="0"/>
              <a:t> через </a:t>
            </a:r>
            <a:r>
              <a:rPr lang="ru-RU" dirty="0" smtClean="0">
                <a:sym typeface="Symbol"/>
              </a:rPr>
              <a:t></a:t>
            </a:r>
            <a:r>
              <a:rPr lang="ru-RU" dirty="0" smtClean="0"/>
              <a:t>Е</a:t>
            </a:r>
            <a:r>
              <a:rPr lang="ru-RU" sz="1200" dirty="0" smtClean="0"/>
              <a:t>3</a:t>
            </a:r>
            <a:r>
              <a:rPr lang="ru-RU" dirty="0" smtClean="0"/>
              <a:t>, </a:t>
            </a:r>
            <a:r>
              <a:rPr lang="ru-RU" dirty="0"/>
              <a:t>а </a:t>
            </a:r>
            <a:r>
              <a:rPr lang="ru-RU" b="1" u="sng" dirty="0"/>
              <a:t>коэффициент снижения негативного воздействия </a:t>
            </a:r>
            <a:r>
              <a:rPr lang="ru-RU" dirty="0"/>
              <a:t>несанкционированного доступа на эффективность функционирования объект </a:t>
            </a:r>
            <a:r>
              <a:rPr lang="ru-RU" dirty="0" smtClean="0"/>
              <a:t>- </a:t>
            </a:r>
            <a:r>
              <a:rPr lang="ru-RU" b="1" dirty="0"/>
              <a:t>через К</a:t>
            </a:r>
            <a:r>
              <a:rPr lang="ru-RU" dirty="0"/>
              <a:t>, тогда: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140968"/>
            <a:ext cx="1615236" cy="47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50317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116632"/>
            <a:ext cx="6512511" cy="1143000"/>
          </a:xfrm>
        </p:spPr>
        <p:txBody>
          <a:bodyPr/>
          <a:lstStyle/>
          <a:p>
            <a:r>
              <a:rPr lang="en-US" dirty="0"/>
              <a:t>FTP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04864"/>
            <a:ext cx="7051844" cy="3119846"/>
          </a:xfrm>
        </p:spPr>
      </p:pic>
    </p:spTree>
    <p:extLst>
      <p:ext uri="{BB962C8B-B14F-4D97-AF65-F5344CB8AC3E}">
        <p14:creationId xmlns:p14="http://schemas.microsoft.com/office/powerpoint/2010/main" val="42166451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34943" cy="1143000"/>
          </a:xfrm>
        </p:spPr>
        <p:txBody>
          <a:bodyPr/>
          <a:lstStyle/>
          <a:p>
            <a:r>
              <a:rPr lang="pt-BR" dirty="0"/>
              <a:t>TFTP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pt-BR" dirty="0" smtClean="0"/>
              <a:t>(</a:t>
            </a:r>
            <a:r>
              <a:rPr lang="pt-BR" dirty="0"/>
              <a:t>Trivial File Transfer Protocol)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628800"/>
            <a:ext cx="8352928" cy="2808312"/>
          </a:xfrm>
        </p:spPr>
        <p:txBody>
          <a:bodyPr>
            <a:normAutofit/>
          </a:bodyPr>
          <a:lstStyle/>
          <a:p>
            <a:r>
              <a:rPr lang="ru-RU" dirty="0" smtClean="0"/>
              <a:t>Приложения</a:t>
            </a:r>
            <a:r>
              <a:rPr lang="ru-RU" dirty="0"/>
              <a:t>, которым не требуются все возможности FTP, могут использовать другой, более экономичный протокол — </a:t>
            </a:r>
            <a:r>
              <a:rPr lang="ru-RU" b="1" dirty="0">
                <a:solidFill>
                  <a:srgbClr val="7030A0"/>
                </a:solidFill>
              </a:rPr>
              <a:t>простейший протокол пересылки файлов </a:t>
            </a:r>
            <a:r>
              <a:rPr lang="ru-RU" dirty="0"/>
              <a:t>TFTP (</a:t>
            </a:r>
            <a:r>
              <a:rPr lang="ru-RU" dirty="0" err="1"/>
              <a:t>Trivial</a:t>
            </a:r>
            <a:r>
              <a:rPr lang="ru-RU" dirty="0"/>
              <a:t> </a:t>
            </a:r>
            <a:r>
              <a:rPr lang="ru-RU" dirty="0" err="1"/>
              <a:t>File</a:t>
            </a:r>
            <a:r>
              <a:rPr lang="ru-RU" dirty="0"/>
              <a:t> </a:t>
            </a:r>
            <a:r>
              <a:rPr lang="ru-RU" dirty="0" err="1"/>
              <a:t>Transfer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dirty="0" smtClean="0"/>
              <a:t>Этот </a:t>
            </a:r>
            <a:r>
              <a:rPr lang="ru-RU" dirty="0"/>
              <a:t>протокол реализует только передачу файлов, причем в качестве транспорта используется более простой, чем TCP, протокол без установления соединения — </a:t>
            </a:r>
            <a:r>
              <a:rPr lang="ru-RU" b="1" dirty="0">
                <a:solidFill>
                  <a:srgbClr val="7030A0"/>
                </a:solidFill>
              </a:rPr>
              <a:t>UDP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78025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683" y="11468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4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Транспортный уровень)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700808"/>
            <a:ext cx="8784976" cy="515719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обеспечивает</a:t>
            </a:r>
            <a:r>
              <a:rPr lang="ru-RU" dirty="0"/>
              <a:t> приложениям или верхним уровням стека — прикладному и сеансовому — </a:t>
            </a:r>
            <a:r>
              <a:rPr lang="ru-RU" b="1" dirty="0">
                <a:solidFill>
                  <a:schemeClr val="accent1"/>
                </a:solidFill>
              </a:rPr>
              <a:t>передачу данных </a:t>
            </a:r>
            <a:r>
              <a:rPr lang="ru-RU" u="sng" dirty="0">
                <a:solidFill>
                  <a:schemeClr val="accent1"/>
                </a:solidFill>
              </a:rPr>
              <a:t>с той степенью надежности</a:t>
            </a:r>
            <a:r>
              <a:rPr lang="ru-RU" dirty="0"/>
              <a:t>, которая им требуется. </a:t>
            </a:r>
            <a:endParaRPr lang="ru-RU" dirty="0" smtClean="0"/>
          </a:p>
          <a:p>
            <a:r>
              <a:rPr lang="ru-RU" dirty="0" smtClean="0"/>
              <a:t>Модель </a:t>
            </a:r>
            <a:r>
              <a:rPr lang="ru-RU" b="1" dirty="0">
                <a:solidFill>
                  <a:srgbClr val="0070C0"/>
                </a:solidFill>
              </a:rPr>
              <a:t>OSI</a:t>
            </a:r>
            <a:r>
              <a:rPr lang="ru-RU" dirty="0"/>
              <a:t> определяет </a:t>
            </a:r>
            <a:r>
              <a:rPr lang="ru-RU" u="sng" dirty="0">
                <a:solidFill>
                  <a:srgbClr val="0070C0"/>
                </a:solidFill>
              </a:rPr>
              <a:t>пять классов сервиса</a:t>
            </a:r>
            <a:r>
              <a:rPr lang="ru-RU" dirty="0"/>
              <a:t>, предоставляемых транспортным </a:t>
            </a:r>
            <a:r>
              <a:rPr lang="ru-RU" dirty="0" smtClean="0"/>
              <a:t>уровнем, отличающихся </a:t>
            </a:r>
            <a:r>
              <a:rPr lang="ru-RU" b="1" dirty="0">
                <a:solidFill>
                  <a:srgbClr val="0070C0"/>
                </a:solidFill>
              </a:rPr>
              <a:t>качеством </a:t>
            </a:r>
            <a:r>
              <a:rPr lang="ru-RU" dirty="0"/>
              <a:t>предоставляемых услуг: </a:t>
            </a:r>
            <a:endParaRPr lang="ru-RU" dirty="0" smtClean="0"/>
          </a:p>
          <a:p>
            <a:pPr>
              <a:buFont typeface="Wingdings" pitchFamily="2" charset="2"/>
              <a:buChar char="ü"/>
            </a:pPr>
            <a:r>
              <a:rPr lang="ru-RU" u="sng" dirty="0" smtClean="0">
                <a:solidFill>
                  <a:srgbClr val="0070C0"/>
                </a:solidFill>
              </a:rPr>
              <a:t>срочностью</a:t>
            </a:r>
            <a:r>
              <a:rPr lang="ru-RU" dirty="0"/>
              <a:t>, возможностью восстановления прерванной </a:t>
            </a:r>
            <a:r>
              <a:rPr lang="ru-RU" dirty="0" smtClean="0"/>
              <a:t>связи </a:t>
            </a:r>
          </a:p>
          <a:p>
            <a:pPr>
              <a:buFont typeface="Wingdings" pitchFamily="2" charset="2"/>
              <a:buChar char="ü"/>
            </a:pPr>
            <a:r>
              <a:rPr lang="ru-RU" dirty="0" smtClean="0"/>
              <a:t>наличием </a:t>
            </a:r>
            <a:r>
              <a:rPr lang="ru-RU" u="sng" dirty="0">
                <a:solidFill>
                  <a:srgbClr val="0070C0"/>
                </a:solidFill>
              </a:rPr>
              <a:t>средств мультиплексирования</a:t>
            </a:r>
            <a:r>
              <a:rPr lang="ru-RU" dirty="0"/>
              <a:t> нескольких соединений между различными прикладными протоколами через общий транспортный </a:t>
            </a:r>
            <a:r>
              <a:rPr lang="ru-RU" dirty="0" smtClean="0"/>
              <a:t>протокол </a:t>
            </a:r>
          </a:p>
          <a:p>
            <a:pPr>
              <a:buFont typeface="Wingdings" pitchFamily="2" charset="2"/>
              <a:buChar char="ü"/>
            </a:pPr>
            <a:r>
              <a:rPr lang="ru-RU" dirty="0" smtClean="0"/>
              <a:t>способностью </a:t>
            </a:r>
            <a:r>
              <a:rPr lang="ru-RU" dirty="0"/>
              <a:t>к </a:t>
            </a:r>
            <a:r>
              <a:rPr lang="ru-RU" u="sng" dirty="0">
                <a:solidFill>
                  <a:srgbClr val="0070C0"/>
                </a:solidFill>
              </a:rPr>
              <a:t>обнаружению и исправлению ошибок </a:t>
            </a:r>
            <a:r>
              <a:rPr lang="ru-RU" dirty="0"/>
              <a:t>передачи, таких как искажение, потеря и дублирование </a:t>
            </a:r>
            <a:r>
              <a:rPr lang="ru-RU" dirty="0" smtClean="0"/>
              <a:t>пакетов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050642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683" y="11468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Критерии выбора класса сервиса транспортного </a:t>
            </a:r>
            <a:r>
              <a:rPr lang="ru-RU" dirty="0" smtClean="0"/>
              <a:t>уровня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594244587"/>
              </p:ext>
            </p:extLst>
          </p:nvPr>
        </p:nvGraphicFramePr>
        <p:xfrm>
          <a:off x="1043608" y="2492896"/>
          <a:ext cx="7200800" cy="41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330941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301208"/>
            <a:ext cx="9143999" cy="1143000"/>
          </a:xfrm>
        </p:spPr>
        <p:txBody>
          <a:bodyPr/>
          <a:lstStyle/>
          <a:p>
            <a:r>
              <a:rPr lang="ru-RU" dirty="0" smtClean="0"/>
              <a:t>Транспортный уровень</a:t>
            </a:r>
            <a:br>
              <a:rPr lang="ru-RU" dirty="0" smtClean="0"/>
            </a:br>
            <a:r>
              <a:rPr lang="ru-RU" dirty="0" smtClean="0"/>
              <a:t>ФУНКЦИИ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404664"/>
            <a:ext cx="8784976" cy="460851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Транспортный </a:t>
            </a:r>
            <a:r>
              <a:rPr lang="ru-RU" b="1" dirty="0">
                <a:solidFill>
                  <a:schemeClr val="accent1"/>
                </a:solidFill>
              </a:rPr>
              <a:t>уровень </a:t>
            </a:r>
            <a:r>
              <a:rPr lang="ru-RU" dirty="0"/>
              <a:t>— </a:t>
            </a:r>
            <a:r>
              <a:rPr lang="ru-RU" u="sng" dirty="0">
                <a:solidFill>
                  <a:schemeClr val="accent1"/>
                </a:solidFill>
              </a:rPr>
              <a:t>обеспечение доставки информации с требуемым качеством</a:t>
            </a:r>
            <a:r>
              <a:rPr lang="ru-RU" dirty="0"/>
              <a:t> между любыми узлами сети: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разбиение </a:t>
            </a:r>
            <a:r>
              <a:rPr lang="ru-RU" dirty="0"/>
              <a:t>сообщения сеансового уровня на сегменты, их </a:t>
            </a:r>
            <a:r>
              <a:rPr lang="ru-RU" dirty="0" smtClean="0"/>
              <a:t>нумерация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буферизация </a:t>
            </a:r>
            <a:r>
              <a:rPr lang="ru-RU" dirty="0"/>
              <a:t>принимаемых </a:t>
            </a:r>
            <a:r>
              <a:rPr lang="ru-RU" dirty="0" smtClean="0"/>
              <a:t>сегментов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упорядочивание </a:t>
            </a:r>
            <a:r>
              <a:rPr lang="ru-RU" dirty="0"/>
              <a:t>прибывающих </a:t>
            </a:r>
            <a:r>
              <a:rPr lang="ru-RU" dirty="0" smtClean="0"/>
              <a:t>сегментов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адресация </a:t>
            </a:r>
            <a:r>
              <a:rPr lang="ru-RU" dirty="0"/>
              <a:t>прикладных процессов (с помощью присвоения номера порта, по которому идентифицируется приложение, работающее на 7 уровне</a:t>
            </a:r>
            <a:r>
              <a:rPr lang="ru-RU" dirty="0" smtClean="0"/>
              <a:t>)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управление потоком</a:t>
            </a:r>
            <a:endParaRPr lang="ru-RU" dirty="0"/>
          </a:p>
          <a:p>
            <a:r>
              <a:rPr lang="ru-RU" dirty="0" smtClean="0"/>
              <a:t>На </a:t>
            </a:r>
            <a:r>
              <a:rPr lang="ru-RU" dirty="0"/>
              <a:t>данном уровне </a:t>
            </a:r>
            <a:r>
              <a:rPr lang="ru-RU" dirty="0" smtClean="0"/>
              <a:t>работают протоколы </a:t>
            </a:r>
            <a:r>
              <a:rPr lang="ru-RU" b="1" dirty="0">
                <a:solidFill>
                  <a:schemeClr val="accent1"/>
                </a:solidFill>
              </a:rPr>
              <a:t>UDP, TCP.</a:t>
            </a:r>
          </a:p>
        </p:txBody>
      </p:sp>
    </p:spTree>
    <p:extLst>
      <p:ext uri="{BB962C8B-B14F-4D97-AF65-F5344CB8AC3E}">
        <p14:creationId xmlns:p14="http://schemas.microsoft.com/office/powerpoint/2010/main" val="363351876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04" y="0"/>
            <a:ext cx="9159404" cy="1143000"/>
          </a:xfrm>
        </p:spPr>
        <p:txBody>
          <a:bodyPr/>
          <a:lstStyle/>
          <a:p>
            <a:pPr algn="l"/>
            <a:r>
              <a:rPr lang="ru-RU" dirty="0" smtClean="0"/>
              <a:t>Протоколы транспортного уровня: </a:t>
            </a:r>
            <a:r>
              <a:rPr lang="en-US" dirty="0"/>
              <a:t>UDP, TCP.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738032"/>
            <a:ext cx="9144000" cy="47552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TCP </a:t>
            </a:r>
            <a:r>
              <a:rPr lang="en-US" sz="2000" dirty="0" smtClean="0">
                <a:latin typeface="Times New Roman"/>
                <a:cs typeface="Times New Roman"/>
              </a:rPr>
              <a:t>- </a:t>
            </a:r>
            <a:r>
              <a:rPr lang="en-US" sz="2000" dirty="0" err="1">
                <a:latin typeface="Times New Roman"/>
                <a:cs typeface="Times New Roman"/>
              </a:rPr>
              <a:t>один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из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основных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сетевых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протоколов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Интернета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предназначенный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управления </a:t>
            </a:r>
            <a:r>
              <a:rPr lang="en-US" sz="2000" dirty="0" err="1">
                <a:latin typeface="Times New Roman"/>
                <a:cs typeface="Times New Roman"/>
              </a:rPr>
              <a:t>передачей</a:t>
            </a:r>
            <a:r>
              <a:rPr lang="en-US" sz="2000" dirty="0">
                <a:latin typeface="Times New Roman"/>
                <a:cs typeface="Times New Roman"/>
              </a:rPr>
              <a:t> данных </a:t>
            </a:r>
            <a:r>
              <a:rPr lang="en-US" sz="2000" dirty="0" err="1">
                <a:latin typeface="Times New Roman"/>
                <a:cs typeface="Times New Roman"/>
              </a:rPr>
              <a:t>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сетях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подсетях</a:t>
            </a:r>
            <a:r>
              <a:rPr lang="en-US" sz="2000" dirty="0">
                <a:latin typeface="Times New Roman"/>
                <a:cs typeface="Times New Roman"/>
              </a:rPr>
              <a:t> TCP/IP.</a:t>
            </a:r>
            <a:r>
              <a:rPr lang="ru-RU" sz="2000" dirty="0">
                <a:latin typeface="Times New Roman"/>
                <a:cs typeface="Times New Roman"/>
              </a:rPr>
              <a:t> </a:t>
            </a:r>
            <a:endParaRPr lang="en-US" sz="2000" dirty="0" smtClean="0">
              <a:latin typeface="Times New Roman"/>
              <a:cs typeface="Times New Roman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Times New Roman"/>
                <a:cs typeface="Times New Roman"/>
              </a:rPr>
              <a:t>UDP (User Datagram Protocol </a:t>
            </a:r>
            <a:r>
              <a:rPr lang="en-US" sz="2000" dirty="0">
                <a:latin typeface="Times New Roman"/>
                <a:cs typeface="Times New Roman"/>
              </a:rPr>
              <a:t>— </a:t>
            </a:r>
            <a:r>
              <a:rPr lang="en-US" sz="2000" dirty="0" err="1">
                <a:latin typeface="Times New Roman"/>
                <a:cs typeface="Times New Roman"/>
              </a:rPr>
              <a:t>протокол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пользовательских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датаграмм</a:t>
            </a:r>
            <a:r>
              <a:rPr lang="en-US" sz="2000" dirty="0">
                <a:latin typeface="Times New Roman"/>
                <a:cs typeface="Times New Roman"/>
              </a:rPr>
              <a:t>) — </a:t>
            </a:r>
            <a:r>
              <a:rPr lang="en-US" sz="2000" dirty="0" err="1">
                <a:latin typeface="Times New Roman"/>
                <a:cs typeface="Times New Roman"/>
              </a:rPr>
              <a:t>это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транспортный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протокол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передачи</a:t>
            </a:r>
            <a:r>
              <a:rPr lang="en-US" sz="2000" dirty="0">
                <a:latin typeface="Times New Roman"/>
                <a:cs typeface="Times New Roman"/>
              </a:rPr>
              <a:t> данных </a:t>
            </a:r>
            <a:r>
              <a:rPr lang="en-US" sz="2000" dirty="0" err="1">
                <a:latin typeface="Times New Roman"/>
                <a:cs typeface="Times New Roman"/>
              </a:rPr>
              <a:t>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сетях</a:t>
            </a:r>
            <a:r>
              <a:rPr lang="en-US" sz="2000" dirty="0">
                <a:latin typeface="Times New Roman"/>
                <a:cs typeface="Times New Roman"/>
              </a:rPr>
              <a:t> IP </a:t>
            </a:r>
            <a:r>
              <a:rPr lang="en-US" sz="2000" dirty="0" err="1">
                <a:latin typeface="Times New Roman"/>
                <a:cs typeface="Times New Roman"/>
              </a:rPr>
              <a:t>без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установления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соединения</a:t>
            </a:r>
            <a:r>
              <a:rPr lang="en-US" sz="2000" dirty="0">
                <a:latin typeface="Times New Roman"/>
                <a:cs typeface="Times New Roman"/>
              </a:rPr>
              <a:t>. </a:t>
            </a:r>
            <a:r>
              <a:rPr lang="en-US" sz="2000" dirty="0" err="1">
                <a:latin typeface="Times New Roman"/>
                <a:cs typeface="Times New Roman"/>
              </a:rPr>
              <a:t>Он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является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одним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из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самых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простых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протоколов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транспортного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уровня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модели</a:t>
            </a:r>
            <a:r>
              <a:rPr lang="en-US" sz="2000" dirty="0">
                <a:latin typeface="Times New Roman"/>
                <a:cs typeface="Times New Roman"/>
              </a:rPr>
              <a:t> OSI</a:t>
            </a:r>
            <a:r>
              <a:rPr lang="ru-RU" sz="2000" dirty="0">
                <a:latin typeface="Times New Roman"/>
                <a:cs typeface="Times New Roman"/>
              </a:rPr>
              <a:t>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" name="Picture 3" descr="skd188803sd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4" y="5378268"/>
            <a:ext cx="1596306" cy="1319296"/>
          </a:xfrm>
          <a:prstGeom prst="rect">
            <a:avLst/>
          </a:prstGeom>
        </p:spPr>
      </p:pic>
      <p:pic>
        <p:nvPicPr>
          <p:cNvPr id="5" name="Picture 4" descr="skd188803sd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99" y="5378268"/>
            <a:ext cx="1596306" cy="1319296"/>
          </a:xfrm>
          <a:prstGeom prst="rect">
            <a:avLst/>
          </a:prstGeom>
        </p:spPr>
      </p:pic>
      <p:pic>
        <p:nvPicPr>
          <p:cNvPr id="6" name="Picture 5" descr="skd188803sd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70" y="5378268"/>
            <a:ext cx="1596306" cy="1319296"/>
          </a:xfrm>
          <a:prstGeom prst="rect">
            <a:avLst/>
          </a:prstGeom>
        </p:spPr>
      </p:pic>
      <p:pic>
        <p:nvPicPr>
          <p:cNvPr id="7" name="Picture 6" descr="skd188803sd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28" y="5378268"/>
            <a:ext cx="1596306" cy="131929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4620126" y="3950288"/>
            <a:ext cx="10001" cy="2747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28940" y="6220454"/>
            <a:ext cx="71375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61476" y="6220454"/>
            <a:ext cx="71375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2681" y="4300314"/>
            <a:ext cx="128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TCP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217" y="4115648"/>
            <a:ext cx="128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UDP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loud 16"/>
          <p:cNvSpPr/>
          <p:nvPr/>
        </p:nvSpPr>
        <p:spPr>
          <a:xfrm>
            <a:off x="0" y="4460324"/>
            <a:ext cx="2060056" cy="108007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ru-RU" sz="1400" dirty="0" smtClean="0">
                <a:solidFill>
                  <a:prstClr val="white"/>
                </a:solidFill>
              </a:rPr>
              <a:t>Я отправил тебе файл</a:t>
            </a:r>
          </a:p>
          <a:p>
            <a:pPr algn="ctr"/>
            <a:r>
              <a:rPr lang="ru-RU" sz="1400" dirty="0" smtClean="0">
                <a:solidFill>
                  <a:prstClr val="white"/>
                </a:solidFill>
              </a:rPr>
              <a:t> получил?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2570071" y="4460324"/>
            <a:ext cx="2060056" cy="108007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prstClr val="white"/>
                </a:solidFill>
              </a:rPr>
              <a:t>Да, спасибо большое за передачу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9" name="Cloud 18"/>
          <p:cNvSpPr/>
          <p:nvPr/>
        </p:nvSpPr>
        <p:spPr>
          <a:xfrm>
            <a:off x="4820132" y="4460324"/>
            <a:ext cx="2142455" cy="108007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prstClr val="white"/>
                </a:solidFill>
              </a:rPr>
              <a:t>Я отправил тебе файл и мне все равно получил ты его или нет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7427628" y="4460325"/>
            <a:ext cx="1829814" cy="91794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prstClr val="white"/>
                </a:solidFill>
              </a:rPr>
              <a:t>?.!?</a:t>
            </a:r>
            <a:endParaRPr 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3969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0"/>
            <a:ext cx="6512511" cy="1143000"/>
          </a:xfrm>
        </p:spPr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TCP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196752"/>
            <a:ext cx="8568952" cy="5040560"/>
          </a:xfrm>
        </p:spPr>
        <p:txBody>
          <a:bodyPr>
            <a:normAutofit fontScale="92500" lnSpcReduction="10000"/>
          </a:bodyPr>
          <a:lstStyle/>
          <a:p>
            <a:endParaRPr lang="ru-RU" dirty="0"/>
          </a:p>
          <a:p>
            <a:r>
              <a:rPr lang="ru-RU" b="1" dirty="0">
                <a:solidFill>
                  <a:srgbClr val="0070C0"/>
                </a:solidFill>
              </a:rPr>
              <a:t>Протокол TCP (</a:t>
            </a:r>
            <a:r>
              <a:rPr lang="ru-RU" b="1" dirty="0" err="1">
                <a:solidFill>
                  <a:srgbClr val="0070C0"/>
                </a:solidFill>
              </a:rPr>
              <a:t>Transmission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Control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Protocol</a:t>
            </a:r>
            <a:r>
              <a:rPr lang="ru-RU" b="1" dirty="0">
                <a:solidFill>
                  <a:srgbClr val="0070C0"/>
                </a:solidFill>
              </a:rPr>
              <a:t> - протокол управления передачей)</a:t>
            </a:r>
            <a:r>
              <a:rPr lang="ru-RU" dirty="0"/>
              <a:t> — надежный протокол с установлением соединения. </a:t>
            </a:r>
            <a:endParaRPr lang="ru-RU" dirty="0" smtClean="0"/>
          </a:p>
          <a:p>
            <a:r>
              <a:rPr lang="ru-RU" dirty="0" smtClean="0"/>
              <a:t>Он </a:t>
            </a:r>
            <a:r>
              <a:rPr lang="ru-RU" dirty="0"/>
              <a:t>отвечает за </a:t>
            </a:r>
            <a:r>
              <a:rPr lang="ru-RU" u="sng" dirty="0">
                <a:solidFill>
                  <a:srgbClr val="7030A0"/>
                </a:solidFill>
              </a:rPr>
              <a:t>разбиение сообщений на сегменты</a:t>
            </a:r>
            <a:r>
              <a:rPr lang="ru-RU" dirty="0"/>
              <a:t>, </a:t>
            </a:r>
            <a:r>
              <a:rPr lang="ru-RU" u="sng" dirty="0">
                <a:solidFill>
                  <a:srgbClr val="7030A0"/>
                </a:solidFill>
              </a:rPr>
              <a:t>их сборку на станции в пункте назначения</a:t>
            </a:r>
            <a:r>
              <a:rPr lang="ru-RU" dirty="0"/>
              <a:t>, </a:t>
            </a:r>
            <a:r>
              <a:rPr lang="ru-RU" u="sng" dirty="0">
                <a:solidFill>
                  <a:srgbClr val="7030A0"/>
                </a:solidFill>
              </a:rPr>
              <a:t>повторную отсылку </a:t>
            </a:r>
            <a:r>
              <a:rPr lang="ru-RU" dirty="0"/>
              <a:t>всего, что оказалось не полученным, и </a:t>
            </a:r>
            <a:r>
              <a:rPr lang="ru-RU" u="sng" dirty="0">
                <a:solidFill>
                  <a:srgbClr val="7030A0"/>
                </a:solidFill>
              </a:rPr>
              <a:t>сборку сообщений из сегментов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TCP обеспечивает виртуальный канал между приложениями конечных пользователей. </a:t>
            </a:r>
            <a:endParaRPr lang="ru-RU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ТСР может также </a:t>
            </a:r>
            <a:r>
              <a:rPr lang="ru-RU" u="sng" dirty="0">
                <a:solidFill>
                  <a:srgbClr val="7030A0"/>
                </a:solidFill>
              </a:rPr>
              <a:t>поддерживать</a:t>
            </a:r>
            <a:r>
              <a:rPr lang="ru-RU" dirty="0"/>
              <a:t> многочисленные </a:t>
            </a:r>
            <a:r>
              <a:rPr lang="ru-RU" b="1" dirty="0">
                <a:solidFill>
                  <a:srgbClr val="7030A0"/>
                </a:solidFill>
              </a:rPr>
              <a:t>одновременные диалоги </a:t>
            </a:r>
            <a:r>
              <a:rPr lang="ru-RU" dirty="0"/>
              <a:t>высших уровней. </a:t>
            </a:r>
            <a:endParaRPr lang="ru-RU" dirty="0" smtClean="0"/>
          </a:p>
          <a:p>
            <a:r>
              <a:rPr lang="ru-RU" dirty="0" smtClean="0"/>
              <a:t>Каждый </a:t>
            </a:r>
            <a:r>
              <a:rPr lang="ru-RU" dirty="0"/>
              <a:t>ТСP сегмент содержит номер порта источника и назначения, с помощью которых идентифицируются отправляющие и принимающие приложения. </a:t>
            </a:r>
            <a:endParaRPr lang="ru-RU" dirty="0" smtClean="0"/>
          </a:p>
          <a:p>
            <a:r>
              <a:rPr lang="ru-RU" dirty="0" smtClean="0"/>
              <a:t>Примеры </a:t>
            </a:r>
            <a:r>
              <a:rPr lang="ru-RU" dirty="0"/>
              <a:t>портов: HTTP – 80, FTP – 20, 21, </a:t>
            </a:r>
            <a:r>
              <a:rPr lang="ru-RU" dirty="0" err="1"/>
              <a:t>Telnet</a:t>
            </a:r>
            <a:r>
              <a:rPr lang="ru-RU" dirty="0"/>
              <a:t> – 23, SMTP – 25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363561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8003" y="116632"/>
            <a:ext cx="6512511" cy="1143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2696"/>
            <a:ext cx="7704856" cy="5778643"/>
          </a:xfrm>
        </p:spPr>
      </p:pic>
    </p:spTree>
    <p:extLst>
      <p:ext uri="{BB962C8B-B14F-4D97-AF65-F5344CB8AC3E}">
        <p14:creationId xmlns:p14="http://schemas.microsoft.com/office/powerpoint/2010/main" val="266160243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3421" y="-3696"/>
            <a:ext cx="6512511" cy="1143000"/>
          </a:xfrm>
        </p:spPr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UDP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904" y="836712"/>
            <a:ext cx="9142095" cy="603802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Протокол UDP (</a:t>
            </a:r>
            <a:r>
              <a:rPr lang="ru-RU" b="1" dirty="0" err="1">
                <a:solidFill>
                  <a:srgbClr val="0070C0"/>
                </a:solidFill>
              </a:rPr>
              <a:t>User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Datagram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Protocol</a:t>
            </a:r>
            <a:r>
              <a:rPr lang="ru-RU" b="1" dirty="0">
                <a:solidFill>
                  <a:srgbClr val="0070C0"/>
                </a:solidFill>
              </a:rPr>
              <a:t> – протокол пользовательских дейтаграмм</a:t>
            </a:r>
            <a:r>
              <a:rPr lang="ru-RU" dirty="0"/>
              <a:t>) является "ненадежным", неориентированным на установление соединения протоколом, он не предназначен для проверки доставки сегментов. </a:t>
            </a:r>
            <a:endParaRPr lang="ru-RU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UDP намного проще, чем ТСР; он </a:t>
            </a:r>
            <a:r>
              <a:rPr lang="ru-RU" u="sng" dirty="0">
                <a:solidFill>
                  <a:srgbClr val="0070C0"/>
                </a:solidFill>
              </a:rPr>
              <a:t>полезен в ситуациях, когда мощные механизмы обеспечения надежности протокола ТСР не обязательны. </a:t>
            </a:r>
            <a:endParaRPr lang="ru-RU" u="sng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Недостаточная </a:t>
            </a:r>
            <a:r>
              <a:rPr lang="ru-RU" dirty="0"/>
              <a:t>надёжность протокола может выражаться как в потере отдельных пакетов, так и в их дублировании. </a:t>
            </a:r>
            <a:endParaRPr lang="ru-RU" dirty="0" smtClean="0"/>
          </a:p>
          <a:p>
            <a:r>
              <a:rPr lang="ru-RU" dirty="0" smtClean="0"/>
              <a:t>UDP </a:t>
            </a:r>
            <a:r>
              <a:rPr lang="ru-RU" dirty="0"/>
              <a:t>используется при передаче </a:t>
            </a:r>
            <a:r>
              <a:rPr lang="ru-RU" i="1" dirty="0">
                <a:solidFill>
                  <a:srgbClr val="0070C0"/>
                </a:solidFill>
              </a:rPr>
              <a:t>потокового видео, игр реального времени, в IP-телефонии, </a:t>
            </a:r>
            <a:r>
              <a:rPr lang="ru-RU" dirty="0"/>
              <a:t>а также некоторых других типов данных, чувствительных к задержкам. </a:t>
            </a:r>
            <a:endParaRPr lang="ru-RU" dirty="0" smtClean="0"/>
          </a:p>
          <a:p>
            <a:r>
              <a:rPr lang="ru-RU" dirty="0" smtClean="0"/>
              <a:t>Каждый </a:t>
            </a:r>
            <a:r>
              <a:rPr lang="ru-RU" dirty="0"/>
              <a:t>UDP сегмент содержит </a:t>
            </a:r>
            <a:r>
              <a:rPr lang="ru-RU" i="1" u="sng" dirty="0">
                <a:solidFill>
                  <a:srgbClr val="7030A0"/>
                </a:solidFill>
              </a:rPr>
              <a:t>номер порта источника </a:t>
            </a:r>
            <a:r>
              <a:rPr lang="ru-RU" dirty="0"/>
              <a:t>и </a:t>
            </a:r>
            <a:r>
              <a:rPr lang="ru-RU" u="sng" dirty="0">
                <a:solidFill>
                  <a:srgbClr val="7030A0"/>
                </a:solidFill>
              </a:rPr>
              <a:t>назначения</a:t>
            </a:r>
            <a:r>
              <a:rPr lang="ru-RU" dirty="0"/>
              <a:t>, с помощью которых идентифицируются отправляющие и принимающие приложения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Примеры </a:t>
            </a:r>
            <a:r>
              <a:rPr lang="ru-RU" dirty="0"/>
              <a:t>портов: TFTP – 69, SNMP – 25, DHCP – 67, 68, DNS - 53. </a:t>
            </a:r>
          </a:p>
        </p:txBody>
      </p:sp>
    </p:spTree>
    <p:extLst>
      <p:ext uri="{BB962C8B-B14F-4D97-AF65-F5344CB8AC3E}">
        <p14:creationId xmlns:p14="http://schemas.microsoft.com/office/powerpoint/2010/main" val="269385894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290" y="0"/>
            <a:ext cx="9158290" cy="1143000"/>
          </a:xfrm>
        </p:spPr>
        <p:txBody>
          <a:bodyPr/>
          <a:lstStyle/>
          <a:p>
            <a:r>
              <a:rPr lang="ru-RU" dirty="0"/>
              <a:t>Уровень 3 (Сетевой </a:t>
            </a:r>
            <a:r>
              <a:rPr lang="ru-RU" dirty="0" smtClean="0"/>
              <a:t>уровень)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24562" y="908720"/>
            <a:ext cx="9168562" cy="5980505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0070C0"/>
                </a:solidFill>
              </a:rPr>
              <a:t>служит </a:t>
            </a:r>
            <a:r>
              <a:rPr lang="ru-RU" b="1" dirty="0">
                <a:solidFill>
                  <a:srgbClr val="0070C0"/>
                </a:solidFill>
              </a:rPr>
              <a:t>для образования единой транспортной системы</a:t>
            </a:r>
            <a:r>
              <a:rPr lang="ru-RU" dirty="0"/>
              <a:t>, объединяющей несколько сетей, причем эти </a:t>
            </a:r>
            <a:r>
              <a:rPr lang="ru-RU" u="sng" dirty="0">
                <a:solidFill>
                  <a:srgbClr val="0070C0"/>
                </a:solidFill>
              </a:rPr>
              <a:t>сети могут использовать различные принципы передачи сообщений </a:t>
            </a:r>
            <a:r>
              <a:rPr lang="ru-RU" dirty="0"/>
              <a:t>между конечными узлами и обладать произвольной структурой связей.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/>
              <a:t>этом уровне работают маршрутизаторы. </a:t>
            </a:r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этом </a:t>
            </a:r>
            <a:r>
              <a:rPr lang="ru-RU" u="sng" dirty="0">
                <a:solidFill>
                  <a:srgbClr val="7030A0"/>
                </a:solidFill>
              </a:rPr>
              <a:t>используются схемы логической адресации</a:t>
            </a:r>
            <a:r>
              <a:rPr lang="ru-RU" dirty="0"/>
              <a:t>, которыми может управлять сетевой администратор. </a:t>
            </a:r>
            <a:endParaRPr lang="ru-RU" dirty="0" smtClean="0"/>
          </a:p>
          <a:p>
            <a:r>
              <a:rPr lang="ru-RU" dirty="0" smtClean="0"/>
              <a:t>Этот </a:t>
            </a:r>
            <a:r>
              <a:rPr lang="ru-RU" dirty="0"/>
              <a:t>уровень использует схему адресации протокола IP (наиболее распространенный), а также схемы адресации </a:t>
            </a:r>
            <a:r>
              <a:rPr lang="ru-RU" dirty="0" err="1"/>
              <a:t>AppleTalk</a:t>
            </a:r>
            <a:r>
              <a:rPr lang="ru-RU" dirty="0"/>
              <a:t>, </a:t>
            </a:r>
            <a:r>
              <a:rPr lang="ru-RU" dirty="0" err="1"/>
              <a:t>DECNet</a:t>
            </a:r>
            <a:r>
              <a:rPr lang="ru-RU" dirty="0"/>
              <a:t>, </a:t>
            </a:r>
            <a:r>
              <a:rPr lang="ru-RU" dirty="0" err="1"/>
              <a:t>Vines</a:t>
            </a:r>
            <a:r>
              <a:rPr lang="ru-RU" dirty="0"/>
              <a:t> и IPX.</a:t>
            </a:r>
          </a:p>
          <a:p>
            <a:r>
              <a:rPr lang="ru-RU" u="sng" dirty="0" smtClean="0">
                <a:solidFill>
                  <a:srgbClr val="0070C0"/>
                </a:solidFill>
              </a:rPr>
              <a:t>Проблема </a:t>
            </a:r>
            <a:r>
              <a:rPr lang="ru-RU" u="sng" dirty="0">
                <a:solidFill>
                  <a:srgbClr val="0070C0"/>
                </a:solidFill>
              </a:rPr>
              <a:t>выбора наилучшего пути </a:t>
            </a:r>
            <a:r>
              <a:rPr lang="ru-RU" dirty="0"/>
              <a:t>называется </a:t>
            </a:r>
            <a:r>
              <a:rPr lang="ru-RU" b="1" dirty="0">
                <a:solidFill>
                  <a:srgbClr val="0070C0"/>
                </a:solidFill>
              </a:rPr>
              <a:t>маршрутизацией</a:t>
            </a:r>
            <a:r>
              <a:rPr lang="ru-RU" dirty="0"/>
              <a:t>, и ее решение является одной из главных задач сетевого уровня.</a:t>
            </a:r>
          </a:p>
          <a:p>
            <a:r>
              <a:rPr lang="ru-RU" dirty="0" smtClean="0"/>
              <a:t>Сообщения </a:t>
            </a:r>
            <a:r>
              <a:rPr lang="ru-RU" dirty="0"/>
              <a:t>сетевого уровня принято называть </a:t>
            </a:r>
            <a:r>
              <a:rPr lang="ru-RU" b="1" dirty="0">
                <a:solidFill>
                  <a:srgbClr val="0070C0"/>
                </a:solidFill>
              </a:rPr>
              <a:t>пакетами (</a:t>
            </a:r>
            <a:r>
              <a:rPr lang="ru-RU" b="1" dirty="0" err="1">
                <a:solidFill>
                  <a:srgbClr val="0070C0"/>
                </a:solidFill>
              </a:rPr>
              <a:t>packet</a:t>
            </a:r>
            <a:r>
              <a:rPr lang="ru-RU" b="1" dirty="0" smtClean="0">
                <a:solidFill>
                  <a:srgbClr val="0070C0"/>
                </a:solidFill>
              </a:rPr>
              <a:t>).</a:t>
            </a:r>
            <a:endParaRPr lang="ru-RU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813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424936" cy="1143000"/>
          </a:xfrm>
        </p:spPr>
        <p:txBody>
          <a:bodyPr/>
          <a:lstStyle/>
          <a:p>
            <a:r>
              <a:rPr lang="ru-RU" dirty="0"/>
              <a:t>Стоимость средств защиты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628800"/>
            <a:ext cx="7848872" cy="4842872"/>
          </a:xfrm>
        </p:spPr>
        <p:txBody>
          <a:bodyPr/>
          <a:lstStyle/>
          <a:p>
            <a:pPr marL="45720" indent="0" algn="r">
              <a:buNone/>
            </a:pPr>
            <a:r>
              <a:rPr lang="ru-RU" dirty="0" smtClean="0"/>
              <a:t>(4)</a:t>
            </a:r>
          </a:p>
          <a:p>
            <a:r>
              <a:rPr lang="ru-RU" dirty="0" smtClean="0"/>
              <a:t>где К≥1</a:t>
            </a:r>
            <a:r>
              <a:rPr lang="ru-RU" dirty="0"/>
              <a:t>.</a:t>
            </a:r>
          </a:p>
          <a:p>
            <a:r>
              <a:rPr lang="ru-RU" dirty="0"/>
              <a:t>Выражения (1) – (2) примут вид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(5)</a:t>
            </a:r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marL="45720" indent="0" algn="r">
              <a:buNone/>
            </a:pPr>
            <a:r>
              <a:rPr lang="ru-RU" dirty="0" smtClean="0"/>
              <a:t>(6)</a:t>
            </a:r>
          </a:p>
          <a:p>
            <a:r>
              <a:rPr lang="ru-RU" dirty="0"/>
              <a:t>Стоимость средств защиты зависит от их эффективности, и в общем случае К — есть возрастающая функция от стоимости средств защиты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(7)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556792"/>
            <a:ext cx="1296144" cy="6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96952"/>
            <a:ext cx="3345205" cy="70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62" y="4005064"/>
            <a:ext cx="4277778" cy="67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002090"/>
            <a:ext cx="9887629" cy="85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53911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290" y="0"/>
            <a:ext cx="9158290" cy="1143000"/>
          </a:xfrm>
        </p:spPr>
        <p:txBody>
          <a:bodyPr/>
          <a:lstStyle/>
          <a:p>
            <a:r>
              <a:rPr lang="ru-RU" dirty="0"/>
              <a:t>Уровень 3 (Сетевой </a:t>
            </a:r>
            <a:r>
              <a:rPr lang="ru-RU" dirty="0" smtClean="0"/>
              <a:t>уровень)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24562" y="908720"/>
            <a:ext cx="9168562" cy="5980505"/>
          </a:xfrm>
        </p:spPr>
        <p:txBody>
          <a:bodyPr>
            <a:normAutofit/>
          </a:bodyPr>
          <a:lstStyle/>
          <a:p>
            <a:r>
              <a:rPr lang="ru-RU" dirty="0" smtClean="0"/>
              <a:t>На </a:t>
            </a:r>
            <a:r>
              <a:rPr lang="ru-RU" dirty="0"/>
              <a:t>сетевом уровне определяется два вида протоколов.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0070C0"/>
                </a:solidFill>
              </a:rPr>
              <a:t>Сетевые </a:t>
            </a:r>
            <a:r>
              <a:rPr lang="ru-RU" b="1" dirty="0">
                <a:solidFill>
                  <a:srgbClr val="0070C0"/>
                </a:solidFill>
              </a:rPr>
              <a:t>протоколы </a:t>
            </a:r>
            <a:r>
              <a:rPr lang="ru-RU" dirty="0"/>
              <a:t>(</a:t>
            </a:r>
            <a:r>
              <a:rPr lang="ru-RU" dirty="0" err="1"/>
              <a:t>routed</a:t>
            </a:r>
            <a:r>
              <a:rPr lang="ru-RU" dirty="0"/>
              <a:t> </a:t>
            </a:r>
            <a:r>
              <a:rPr lang="ru-RU" dirty="0" err="1"/>
              <a:t>protocols</a:t>
            </a:r>
            <a:r>
              <a:rPr lang="ru-RU" dirty="0"/>
              <a:t>) — реализуют продвижение пакетов через сеть. Пример данного вида протоколов: IP, </a:t>
            </a:r>
            <a:r>
              <a:rPr lang="ru-RU" dirty="0" err="1"/>
              <a:t>AppleTalk</a:t>
            </a:r>
            <a:r>
              <a:rPr lang="ru-RU" dirty="0"/>
              <a:t>, </a:t>
            </a:r>
            <a:r>
              <a:rPr lang="ru-RU" dirty="0" err="1"/>
              <a:t>DECNet</a:t>
            </a:r>
            <a:r>
              <a:rPr lang="ru-RU" dirty="0"/>
              <a:t>, </a:t>
            </a:r>
            <a:r>
              <a:rPr lang="ru-RU" dirty="0" err="1"/>
              <a:t>Vines</a:t>
            </a:r>
            <a:r>
              <a:rPr lang="ru-RU" dirty="0"/>
              <a:t> и IPX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0070C0"/>
                </a:solidFill>
              </a:rPr>
              <a:t>Протоколы обмена </a:t>
            </a:r>
            <a:r>
              <a:rPr lang="ru-RU" b="1" dirty="0">
                <a:solidFill>
                  <a:srgbClr val="0070C0"/>
                </a:solidFill>
              </a:rPr>
              <a:t>маршрутной информацией </a:t>
            </a:r>
            <a:r>
              <a:rPr lang="ru-RU" dirty="0"/>
              <a:t>или просто </a:t>
            </a:r>
            <a:r>
              <a:rPr lang="ru-RU" dirty="0" smtClean="0"/>
              <a:t>протоколы </a:t>
            </a:r>
            <a:r>
              <a:rPr lang="ru-RU" dirty="0"/>
              <a:t>маршрутизации (</a:t>
            </a:r>
            <a:r>
              <a:rPr lang="ru-RU" dirty="0" err="1"/>
              <a:t>routing</a:t>
            </a:r>
            <a:r>
              <a:rPr lang="ru-RU" dirty="0"/>
              <a:t> </a:t>
            </a:r>
            <a:r>
              <a:rPr lang="ru-RU" dirty="0" err="1"/>
              <a:t>protocols</a:t>
            </a:r>
            <a:r>
              <a:rPr lang="ru-RU" dirty="0" smtClean="0"/>
              <a:t>).</a:t>
            </a:r>
          </a:p>
          <a:p>
            <a:r>
              <a:rPr lang="ru-RU" dirty="0" smtClean="0"/>
              <a:t>С </a:t>
            </a:r>
            <a:r>
              <a:rPr lang="ru-RU" dirty="0"/>
              <a:t>помощью этих протоколов маршрутизаторы собирают информацию о топологии межсетевых соединений. </a:t>
            </a:r>
            <a:endParaRPr lang="ru-RU" dirty="0" smtClean="0"/>
          </a:p>
          <a:p>
            <a:r>
              <a:rPr lang="ru-RU" dirty="0" smtClean="0"/>
              <a:t>Примеры </a:t>
            </a:r>
            <a:r>
              <a:rPr lang="ru-RU" dirty="0"/>
              <a:t>этих протоколов: </a:t>
            </a:r>
            <a:r>
              <a:rPr lang="ru-RU" b="1" dirty="0">
                <a:solidFill>
                  <a:srgbClr val="7030A0"/>
                </a:solidFill>
              </a:rPr>
              <a:t>RIP, OSPF, BGP, IS-IS.</a:t>
            </a:r>
          </a:p>
          <a:p>
            <a:endParaRPr lang="ru-RU" dirty="0"/>
          </a:p>
          <a:p>
            <a:r>
              <a:rPr lang="ru-RU" dirty="0"/>
              <a:t>Протоколы сетевого уровня реализуются программными модулями операционной системы, а также программными и аппаратными средствами маршрутизаторов.</a:t>
            </a:r>
          </a:p>
          <a:p>
            <a:endParaRPr lang="ru-RU" dirty="0"/>
          </a:p>
          <a:p>
            <a:r>
              <a:rPr lang="ru-RU" dirty="0" smtClean="0"/>
              <a:t>Также </a:t>
            </a:r>
            <a:r>
              <a:rPr lang="ru-RU" dirty="0"/>
              <a:t>на данном уровне работают протоколы </a:t>
            </a:r>
            <a:r>
              <a:rPr lang="ru-RU" b="1" dirty="0">
                <a:solidFill>
                  <a:srgbClr val="7030A0"/>
                </a:solidFill>
              </a:rPr>
              <a:t>ICMP, ARP, RARP. </a:t>
            </a:r>
          </a:p>
        </p:txBody>
      </p:sp>
    </p:spTree>
    <p:extLst>
      <p:ext uri="{BB962C8B-B14F-4D97-AF65-F5344CB8AC3E}">
        <p14:creationId xmlns:p14="http://schemas.microsoft.com/office/powerpoint/2010/main" val="201043780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512511" cy="1143000"/>
          </a:xfrm>
        </p:spPr>
        <p:txBody>
          <a:bodyPr/>
          <a:lstStyle/>
          <a:p>
            <a:r>
              <a:rPr lang="en-US" dirty="0"/>
              <a:t>IP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08720"/>
            <a:ext cx="8568952" cy="590465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Протокол IP (</a:t>
            </a:r>
            <a:r>
              <a:rPr lang="ru-RU" dirty="0" err="1">
                <a:solidFill>
                  <a:srgbClr val="7030A0"/>
                </a:solidFill>
              </a:rPr>
              <a:t>Internet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Protocol</a:t>
            </a:r>
            <a:r>
              <a:rPr lang="ru-RU" dirty="0"/>
              <a:t> — Интернет-протокол) </a:t>
            </a:r>
            <a:r>
              <a:rPr lang="ru-RU" b="1" dirty="0">
                <a:solidFill>
                  <a:srgbClr val="7030A0"/>
                </a:solidFill>
              </a:rPr>
              <a:t>обеспечивает маршрутизацию пакетов с негарантированной доставкой </a:t>
            </a:r>
            <a:r>
              <a:rPr lang="ru-RU" dirty="0"/>
              <a:t>(</a:t>
            </a:r>
            <a:r>
              <a:rPr lang="ru-RU" dirty="0" err="1"/>
              <a:t>best-effort</a:t>
            </a:r>
            <a:r>
              <a:rPr lang="ru-RU" dirty="0"/>
              <a:t> </a:t>
            </a:r>
            <a:r>
              <a:rPr lang="ru-RU" dirty="0" err="1"/>
              <a:t>delivery</a:t>
            </a:r>
            <a:r>
              <a:rPr lang="ru-RU" dirty="0"/>
              <a:t>) без установки логического соединения (</a:t>
            </a:r>
            <a:r>
              <a:rPr lang="ru-RU" dirty="0" err="1"/>
              <a:t>connectionless</a:t>
            </a:r>
            <a:r>
              <a:rPr lang="ru-RU" dirty="0" smtClean="0"/>
              <a:t>).</a:t>
            </a:r>
          </a:p>
          <a:p>
            <a:r>
              <a:rPr lang="ru-RU" dirty="0" smtClean="0"/>
              <a:t>Этот </a:t>
            </a:r>
            <a:r>
              <a:rPr lang="ru-RU" dirty="0"/>
              <a:t>протокол не интересуется содержанием пакетов; он лишь </a:t>
            </a:r>
            <a:r>
              <a:rPr lang="ru-RU" u="sng" dirty="0">
                <a:solidFill>
                  <a:srgbClr val="0070C0"/>
                </a:solidFill>
              </a:rPr>
              <a:t>ищет наилучший способ направить пакет к месту его назначения</a:t>
            </a:r>
            <a:r>
              <a:rPr lang="ru-RU" u="sng" dirty="0" smtClean="0">
                <a:solidFill>
                  <a:srgbClr val="0070C0"/>
                </a:solidFill>
              </a:rPr>
              <a:t>.</a:t>
            </a:r>
          </a:p>
          <a:p>
            <a:r>
              <a:rPr lang="ru-RU" dirty="0" smtClean="0"/>
              <a:t>В </a:t>
            </a:r>
            <a:r>
              <a:rPr lang="ru-RU" dirty="0"/>
              <a:t>каждом заголовке IP-пакета должен быть </a:t>
            </a:r>
            <a:r>
              <a:rPr lang="ru-RU" b="1" dirty="0">
                <a:solidFill>
                  <a:srgbClr val="0070C0"/>
                </a:solidFill>
              </a:rPr>
              <a:t>достоверный IP-адрес источника и адресата. </a:t>
            </a:r>
            <a:endParaRPr lang="ru-RU" b="1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Без </a:t>
            </a:r>
            <a:r>
              <a:rPr lang="ru-RU" dirty="0"/>
              <a:t>достоверной информации об адресе отправленные пакеты не попадут к узлу назначения. </a:t>
            </a:r>
            <a:r>
              <a:rPr lang="ru-RU" dirty="0" smtClean="0"/>
              <a:t>К </a:t>
            </a:r>
            <a:r>
              <a:rPr lang="ru-RU" dirty="0"/>
              <a:t>источнику </a:t>
            </a:r>
            <a:r>
              <a:rPr lang="ru-RU" dirty="0" smtClean="0"/>
              <a:t>пакеты </a:t>
            </a:r>
            <a:r>
              <a:rPr lang="ru-RU" dirty="0"/>
              <a:t>не вернутся. </a:t>
            </a:r>
            <a:endParaRPr lang="ru-RU" dirty="0" smtClean="0"/>
          </a:p>
          <a:p>
            <a:r>
              <a:rPr lang="ru-RU" dirty="0" smtClean="0"/>
              <a:t>Кроме </a:t>
            </a:r>
            <a:r>
              <a:rPr lang="ru-RU" dirty="0"/>
              <a:t>того в заголовке находится контрольная информация с описанием пакета, предназначенная для сетевых устройств, например, маршрутизаторов. Эта информация помогает контролировать поведение пакета в сети.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Интернете используются только уникальные IP-адреса. </a:t>
            </a:r>
            <a:endParaRPr lang="ru-RU" dirty="0" smtClean="0"/>
          </a:p>
          <a:p>
            <a:r>
              <a:rPr lang="ru-RU" dirty="0" smtClean="0"/>
              <a:t>Существуют </a:t>
            </a:r>
            <a:r>
              <a:rPr lang="ru-RU" dirty="0"/>
              <a:t>организации, которые </a:t>
            </a:r>
            <a:r>
              <a:rPr lang="ru-RU" u="sng" dirty="0">
                <a:solidFill>
                  <a:srgbClr val="7030A0"/>
                </a:solidFill>
              </a:rPr>
              <a:t>контролируют распределение IP-адресов</a:t>
            </a:r>
            <a:r>
              <a:rPr lang="ru-RU" dirty="0"/>
              <a:t> и не допускают дублирования. </a:t>
            </a:r>
            <a:endParaRPr lang="ru-RU" dirty="0" smtClean="0"/>
          </a:p>
          <a:p>
            <a:r>
              <a:rPr lang="ru-RU" dirty="0" smtClean="0"/>
              <a:t>Интернет-провайдеры </a:t>
            </a:r>
            <a:r>
              <a:rPr lang="ru-RU" dirty="0"/>
              <a:t>получают блоки IP-адресов от локального, национального или регионального Интернет-регистратора (RIR). </a:t>
            </a:r>
            <a:endParaRPr lang="ru-RU" dirty="0" smtClean="0"/>
          </a:p>
          <a:p>
            <a:r>
              <a:rPr lang="ru-RU" dirty="0" smtClean="0"/>
              <a:t>Интернет-провайдеры </a:t>
            </a:r>
            <a:r>
              <a:rPr lang="ru-RU" dirty="0"/>
              <a:t>распоряжаются этими адресами и предоставляют их конечным пользователям.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0995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36712"/>
            <a:ext cx="7708507" cy="5110215"/>
          </a:xfrm>
        </p:spPr>
      </p:pic>
    </p:spTree>
    <p:extLst>
      <p:ext uri="{BB962C8B-B14F-4D97-AF65-F5344CB8AC3E}">
        <p14:creationId xmlns:p14="http://schemas.microsoft.com/office/powerpoint/2010/main" val="193472764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97" y="2204864"/>
            <a:ext cx="5583943" cy="471145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33249"/>
            <a:ext cx="6512511" cy="1143000"/>
          </a:xfrm>
        </p:spPr>
        <p:txBody>
          <a:bodyPr/>
          <a:lstStyle/>
          <a:p>
            <a:r>
              <a:rPr lang="en-US" dirty="0"/>
              <a:t>AppleTalk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980728"/>
            <a:ext cx="8712968" cy="5274920"/>
          </a:xfrm>
        </p:spPr>
        <p:txBody>
          <a:bodyPr/>
          <a:lstStyle/>
          <a:p>
            <a:r>
              <a:rPr lang="ru-RU" b="1" dirty="0" err="1">
                <a:solidFill>
                  <a:srgbClr val="7030A0"/>
                </a:solidFill>
              </a:rPr>
              <a:t>AppleTalk</a:t>
            </a:r>
            <a:r>
              <a:rPr lang="ru-RU" dirty="0"/>
              <a:t> — стек протоколов, разработанных </a:t>
            </a:r>
            <a:r>
              <a:rPr lang="ru-RU" dirty="0" err="1"/>
              <a:t>Apple</a:t>
            </a:r>
            <a:r>
              <a:rPr lang="ru-RU" dirty="0"/>
              <a:t> </a:t>
            </a:r>
            <a:r>
              <a:rPr lang="ru-RU" dirty="0" err="1"/>
              <a:t>Computer</a:t>
            </a:r>
            <a:r>
              <a:rPr lang="ru-RU" dirty="0"/>
              <a:t> для компьютерной сети. </a:t>
            </a:r>
            <a:endParaRPr lang="ru-RU" dirty="0" smtClean="0"/>
          </a:p>
          <a:p>
            <a:r>
              <a:rPr lang="ru-RU" dirty="0" smtClean="0"/>
              <a:t>Он </a:t>
            </a:r>
            <a:r>
              <a:rPr lang="ru-RU" dirty="0"/>
              <a:t>был изначально включён в </a:t>
            </a:r>
            <a:r>
              <a:rPr lang="ru-RU" dirty="0" err="1"/>
              <a:t>Macintosh</a:t>
            </a:r>
            <a:r>
              <a:rPr lang="ru-RU" dirty="0"/>
              <a:t> (1984), но потом компания отказалась от него в пользу TCP/IP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19598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724440"/>
            <a:ext cx="5544616" cy="31049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33249"/>
            <a:ext cx="6512511" cy="1143000"/>
          </a:xfrm>
        </p:spPr>
        <p:txBody>
          <a:bodyPr/>
          <a:lstStyle/>
          <a:p>
            <a:r>
              <a:rPr lang="en-US" dirty="0"/>
              <a:t>IPX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764704"/>
            <a:ext cx="8424936" cy="347472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Протокол </a:t>
            </a:r>
            <a:r>
              <a:rPr lang="ru-RU" b="1" dirty="0">
                <a:solidFill>
                  <a:srgbClr val="7030A0"/>
                </a:solidFill>
              </a:rPr>
              <a:t>IPX</a:t>
            </a:r>
            <a:r>
              <a:rPr lang="ru-RU" dirty="0"/>
              <a:t> </a:t>
            </a:r>
            <a:r>
              <a:rPr lang="ru-RU" u="sng" dirty="0">
                <a:solidFill>
                  <a:srgbClr val="7030A0"/>
                </a:solidFill>
              </a:rPr>
              <a:t>предназначен для передачи дейтограмм</a:t>
            </a:r>
            <a:r>
              <a:rPr lang="ru-RU" dirty="0"/>
              <a:t> в системах, неориентированных на соединение (также как и IP или NETBIOS, разработанный IBM и эмулируемый в </a:t>
            </a:r>
            <a:r>
              <a:rPr lang="ru-RU" dirty="0" err="1"/>
              <a:t>Novell</a:t>
            </a:r>
            <a:r>
              <a:rPr lang="ru-RU" dirty="0"/>
              <a:t>), он обеспечивает связь между </a:t>
            </a:r>
            <a:r>
              <a:rPr lang="ru-RU" dirty="0" err="1"/>
              <a:t>NetWare</a:t>
            </a:r>
            <a:r>
              <a:rPr lang="ru-RU" dirty="0"/>
              <a:t> серверами и конечными станциями. </a:t>
            </a:r>
            <a:endParaRPr lang="ru-RU" dirty="0" smtClean="0"/>
          </a:p>
          <a:p>
            <a:r>
              <a:rPr lang="ru-RU" dirty="0" smtClean="0"/>
              <a:t>Максимальный </a:t>
            </a:r>
            <a:r>
              <a:rPr lang="ru-RU" dirty="0"/>
              <a:t>размер IPX-дейтограммы составляет 576 байт, из них 30 байта занимает заголовок. Предполагается, что сеть, через которую транспортируются эти дейтограммы, способна пересылать пакеты соответствующей длины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73920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648" y="3548322"/>
            <a:ext cx="5292080" cy="330967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33249"/>
            <a:ext cx="6512511" cy="1143000"/>
          </a:xfrm>
        </p:spPr>
        <p:txBody>
          <a:bodyPr/>
          <a:lstStyle/>
          <a:p>
            <a:r>
              <a:rPr lang="en-US" dirty="0"/>
              <a:t>BGP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332656"/>
            <a:ext cx="8280920" cy="5832648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</a:rPr>
              <a:t>BGP (англ. </a:t>
            </a:r>
            <a:r>
              <a:rPr lang="ru-RU" b="1" dirty="0" err="1">
                <a:solidFill>
                  <a:srgbClr val="7030A0"/>
                </a:solidFill>
              </a:rPr>
              <a:t>Border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Gateway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Protocol</a:t>
            </a:r>
            <a:r>
              <a:rPr lang="ru-RU" b="1" dirty="0">
                <a:solidFill>
                  <a:srgbClr val="7030A0"/>
                </a:solidFill>
              </a:rPr>
              <a:t>, протокол граничного шлюза) — динамический протокол </a:t>
            </a:r>
            <a:r>
              <a:rPr lang="ru-RU" b="1" dirty="0" smtClean="0">
                <a:solidFill>
                  <a:srgbClr val="7030A0"/>
                </a:solidFill>
              </a:rPr>
              <a:t>маршрутизации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ru-RU" dirty="0" smtClean="0"/>
              <a:t>внешнего </a:t>
            </a:r>
            <a:r>
              <a:rPr lang="ru-RU" dirty="0"/>
              <a:t>шлюза (англ. EGP — </a:t>
            </a:r>
            <a:r>
              <a:rPr lang="ru-RU" dirty="0" err="1"/>
              <a:t>External</a:t>
            </a:r>
            <a:r>
              <a:rPr lang="ru-RU" dirty="0"/>
              <a:t> </a:t>
            </a:r>
            <a:r>
              <a:rPr lang="ru-RU" dirty="0" err="1"/>
              <a:t>Gateway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).</a:t>
            </a:r>
          </a:p>
          <a:p>
            <a:r>
              <a:rPr lang="ru-RU" dirty="0" smtClean="0"/>
              <a:t>На </a:t>
            </a:r>
            <a:r>
              <a:rPr lang="ru-RU" dirty="0"/>
              <a:t>текущий момент является основным протоколом динамической маршрутизации в сети Интернет.</a:t>
            </a:r>
          </a:p>
          <a:p>
            <a:r>
              <a:rPr lang="ru-RU" dirty="0" smtClean="0"/>
              <a:t>Протокол </a:t>
            </a:r>
            <a:r>
              <a:rPr lang="ru-RU" dirty="0"/>
              <a:t>BGP предназначен </a:t>
            </a:r>
            <a:r>
              <a:rPr lang="ru-RU" u="sng" dirty="0">
                <a:solidFill>
                  <a:srgbClr val="7030A0"/>
                </a:solidFill>
              </a:rPr>
              <a:t>для обмена информацией о достижимости подсетей между автономными системами </a:t>
            </a:r>
            <a:r>
              <a:rPr lang="ru-RU" dirty="0"/>
              <a:t>(АС, англ. AS — </a:t>
            </a:r>
            <a:r>
              <a:rPr lang="ru-RU" dirty="0" err="1"/>
              <a:t>autonomous</a:t>
            </a:r>
            <a:r>
              <a:rPr lang="ru-RU" dirty="0"/>
              <a:t> </a:t>
            </a:r>
            <a:r>
              <a:rPr lang="ru-RU" dirty="0" err="1" smtClean="0"/>
              <a:t>system</a:t>
            </a:r>
            <a:endParaRPr lang="en-US" dirty="0" smtClean="0"/>
          </a:p>
          <a:p>
            <a:r>
              <a:rPr lang="ru-RU" dirty="0" smtClean="0"/>
              <a:t>BGP</a:t>
            </a:r>
            <a:r>
              <a:rPr lang="ru-RU" dirty="0"/>
              <a:t>, наряду с DNS, является одним из главных механизмов, обеспечивающих функционирование Интернета.</a:t>
            </a:r>
          </a:p>
          <a:p>
            <a:r>
              <a:rPr lang="ru-RU" dirty="0" smtClean="0"/>
              <a:t>BGP </a:t>
            </a:r>
            <a:r>
              <a:rPr lang="ru-RU" dirty="0"/>
              <a:t>является </a:t>
            </a:r>
            <a:r>
              <a:rPr lang="ru-RU" u="sng" dirty="0">
                <a:solidFill>
                  <a:srgbClr val="7030A0"/>
                </a:solidFill>
              </a:rPr>
              <a:t>протоколом прикладного уровня и функционирует поверх протокола транспортного уровня</a:t>
            </a:r>
            <a:r>
              <a:rPr lang="ru-RU" dirty="0"/>
              <a:t> TCP (порт 179). 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73920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467" y="-15827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2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Канальный уровень)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556792"/>
            <a:ext cx="9144000" cy="53051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задачи </a:t>
            </a:r>
            <a:r>
              <a:rPr lang="ru-RU" dirty="0"/>
              <a:t>канального уровня 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layer</a:t>
            </a:r>
            <a:r>
              <a:rPr lang="ru-RU" dirty="0" smtClean="0"/>
              <a:t>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проверка </a:t>
            </a:r>
            <a:r>
              <a:rPr lang="ru-RU" b="1" dirty="0">
                <a:solidFill>
                  <a:srgbClr val="0070C0"/>
                </a:solidFill>
              </a:rPr>
              <a:t>доступности </a:t>
            </a:r>
            <a:r>
              <a:rPr lang="ru-RU" dirty="0"/>
              <a:t>среды </a:t>
            </a:r>
            <a:r>
              <a:rPr lang="ru-RU" dirty="0" smtClean="0"/>
              <a:t>передачи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реализация </a:t>
            </a:r>
            <a:r>
              <a:rPr lang="ru-RU" b="1" dirty="0">
                <a:solidFill>
                  <a:srgbClr val="0070C0"/>
                </a:solidFill>
              </a:rPr>
              <a:t>механизмов обнаружения</a:t>
            </a:r>
            <a:r>
              <a:rPr lang="ru-RU" dirty="0"/>
              <a:t> и коррекции </a:t>
            </a:r>
            <a:r>
              <a:rPr lang="ru-RU" b="1" dirty="0" smtClean="0">
                <a:solidFill>
                  <a:srgbClr val="0070C0"/>
                </a:solidFill>
              </a:rPr>
              <a:t>ошибок </a:t>
            </a:r>
          </a:p>
          <a:p>
            <a:r>
              <a:rPr lang="ru-RU" dirty="0" smtClean="0"/>
              <a:t>Для </a:t>
            </a:r>
            <a:r>
              <a:rPr lang="ru-RU" dirty="0"/>
              <a:t>этого на канальном уровне биты группируются в наборы, называемые кадрами (</a:t>
            </a:r>
            <a:r>
              <a:rPr lang="ru-RU" dirty="0" err="1"/>
              <a:t>frames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dirty="0" smtClean="0"/>
              <a:t>Канальный уровень обеспечивает корректность передачи каждого кадра, помещая специальную последовательность бит в начало и конец каждого кадра, для его выделения, а также вычисляет контрольную сумму</a:t>
            </a:r>
          </a:p>
          <a:p>
            <a:r>
              <a:rPr lang="ru-RU" dirty="0" smtClean="0"/>
              <a:t>Когда кадр приходит по сети, получатель снова вычисляет контрольную сумму полученных данных и сравнивает результат с контрольной суммой из кадра. </a:t>
            </a:r>
          </a:p>
          <a:p>
            <a:r>
              <a:rPr lang="ru-RU" dirty="0"/>
              <a:t>В целом канальный уровень представляет собой весьма </a:t>
            </a:r>
            <a:r>
              <a:rPr lang="ru-RU" b="1" dirty="0">
                <a:solidFill>
                  <a:srgbClr val="0070C0"/>
                </a:solidFill>
              </a:rPr>
              <a:t>мощный набор функций</a:t>
            </a:r>
            <a:r>
              <a:rPr lang="ru-RU" dirty="0"/>
              <a:t> </a:t>
            </a:r>
            <a:r>
              <a:rPr lang="ru-RU" u="sng" dirty="0">
                <a:solidFill>
                  <a:srgbClr val="0070C0"/>
                </a:solidFill>
              </a:rPr>
              <a:t>по пересылке сообщений </a:t>
            </a:r>
            <a:r>
              <a:rPr lang="ru-RU" dirty="0"/>
              <a:t>между узлами сети.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6199297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467" y="-15827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2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Канальный уровень)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556792"/>
            <a:ext cx="9144000" cy="53051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Канальный уровень может </a:t>
            </a:r>
            <a:r>
              <a:rPr lang="ru-RU" b="1" dirty="0" smtClean="0">
                <a:solidFill>
                  <a:srgbClr val="0070C0"/>
                </a:solidFill>
              </a:rPr>
              <a:t>не только обнаруживать </a:t>
            </a:r>
            <a:r>
              <a:rPr lang="ru-RU" dirty="0" smtClean="0"/>
              <a:t>ошибки, </a:t>
            </a:r>
            <a:r>
              <a:rPr lang="ru-RU" u="sng" dirty="0" smtClean="0">
                <a:solidFill>
                  <a:srgbClr val="0070C0"/>
                </a:solidFill>
              </a:rPr>
              <a:t>но и исправлять</a:t>
            </a:r>
            <a:r>
              <a:rPr lang="ru-RU" dirty="0" smtClean="0"/>
              <a:t> их за счет повторной передачи поврежденных кадров. </a:t>
            </a:r>
          </a:p>
          <a:p>
            <a:r>
              <a:rPr lang="ru-RU" u="sng" dirty="0" smtClean="0">
                <a:solidFill>
                  <a:srgbClr val="7030A0"/>
                </a:solidFill>
              </a:rPr>
              <a:t>Функция исправления ошибок </a:t>
            </a:r>
            <a:r>
              <a:rPr lang="ru-RU" dirty="0" smtClean="0"/>
              <a:t>для канального уровня </a:t>
            </a:r>
            <a:r>
              <a:rPr lang="ru-RU" u="sng" dirty="0" smtClean="0">
                <a:solidFill>
                  <a:srgbClr val="7030A0"/>
                </a:solidFill>
              </a:rPr>
              <a:t>не является обязательной</a:t>
            </a:r>
            <a:r>
              <a:rPr lang="ru-RU" dirty="0" smtClean="0"/>
              <a:t>, поэтому в некоторых протоколах этого уровня она отсутствует, например в </a:t>
            </a:r>
            <a:r>
              <a:rPr lang="ru-RU" dirty="0" err="1" smtClean="0"/>
              <a:t>Ethernet</a:t>
            </a:r>
            <a:r>
              <a:rPr lang="ru-RU" dirty="0" smtClean="0"/>
              <a:t> и </a:t>
            </a:r>
            <a:r>
              <a:rPr lang="ru-RU" dirty="0" err="1" smtClean="0"/>
              <a:t>frame</a:t>
            </a:r>
            <a:r>
              <a:rPr lang="ru-RU" dirty="0" smtClean="0"/>
              <a:t> </a:t>
            </a:r>
            <a:r>
              <a:rPr lang="ru-RU" dirty="0" err="1" smtClean="0"/>
              <a:t>relay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 </a:t>
            </a:r>
            <a:r>
              <a:rPr lang="ru-RU" dirty="0"/>
              <a:t>локальных сетях протоколы канального уровня используются </a:t>
            </a:r>
            <a:r>
              <a:rPr lang="ru-RU" b="1" dirty="0">
                <a:solidFill>
                  <a:srgbClr val="0070C0"/>
                </a:solidFill>
              </a:rPr>
              <a:t>компьютерами, мостами, коммутаторами и маршрутизаторами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компьютерах функции канального уровня реализуются совместными усилиями </a:t>
            </a:r>
            <a:r>
              <a:rPr lang="ru-RU" u="sng" dirty="0">
                <a:solidFill>
                  <a:srgbClr val="0070C0"/>
                </a:solidFill>
              </a:rPr>
              <a:t>сетевых адаптеров</a:t>
            </a:r>
            <a:r>
              <a:rPr lang="ru-RU" dirty="0"/>
              <a:t> и их </a:t>
            </a:r>
            <a:r>
              <a:rPr lang="ru-RU" u="sng" dirty="0">
                <a:solidFill>
                  <a:srgbClr val="0070C0"/>
                </a:solidFill>
              </a:rPr>
              <a:t>драйверов</a:t>
            </a:r>
            <a:r>
              <a:rPr lang="ru-RU" dirty="0"/>
              <a:t>.</a:t>
            </a:r>
          </a:p>
          <a:p>
            <a:r>
              <a:rPr lang="ru-RU" dirty="0" smtClean="0"/>
              <a:t>В </a:t>
            </a:r>
            <a:r>
              <a:rPr lang="ru-RU" dirty="0"/>
              <a:t>некоторых случаях протоколы канального уровня оказываются самодостаточными транспортными средствами, и тогда поверх них могут работать непосредственно протоколы прикладного уровня или приложения, </a:t>
            </a:r>
            <a:r>
              <a:rPr lang="ru-RU" u="sng" dirty="0">
                <a:solidFill>
                  <a:srgbClr val="7030A0"/>
                </a:solidFill>
              </a:rPr>
              <a:t>без привлечения средств сетевого и транспортного уровней. </a:t>
            </a:r>
            <a:endParaRPr lang="ru-RU" u="sng" dirty="0" smtClean="0">
              <a:solidFill>
                <a:srgbClr val="7030A0"/>
              </a:solidFill>
            </a:endParaRPr>
          </a:p>
          <a:p>
            <a:r>
              <a:rPr lang="ru-RU" dirty="0" smtClean="0"/>
              <a:t>Однако</a:t>
            </a:r>
            <a:r>
              <a:rPr lang="ru-RU" dirty="0"/>
              <a:t>, </a:t>
            </a:r>
            <a:r>
              <a:rPr lang="ru-RU" u="sng" dirty="0">
                <a:solidFill>
                  <a:srgbClr val="7030A0"/>
                </a:solidFill>
              </a:rPr>
              <a:t>для обеспечения качественной транспортировки </a:t>
            </a:r>
            <a:r>
              <a:rPr lang="ru-RU" dirty="0"/>
              <a:t>сообщений в сетях любых топологий и технологий функций канального уровня оказывается недостаточно, поэтому в модели OSI решение этой задачи </a:t>
            </a:r>
            <a:r>
              <a:rPr lang="ru-RU" u="sng" dirty="0">
                <a:solidFill>
                  <a:srgbClr val="7030A0"/>
                </a:solidFill>
              </a:rPr>
              <a:t>возлагается на два следующих уровня — сетевой и транспортный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3063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467" y="-15827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2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Канальный уровень)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556792"/>
            <a:ext cx="9144000" cy="5305138"/>
          </a:xfrm>
        </p:spPr>
        <p:txBody>
          <a:bodyPr>
            <a:normAutofit/>
          </a:bodyPr>
          <a:lstStyle/>
          <a:p>
            <a:r>
              <a:rPr lang="ru-RU" dirty="0" smtClean="0"/>
              <a:t>Канальный уровень реализуется программно-</a:t>
            </a:r>
            <a:r>
              <a:rPr lang="ru-RU" dirty="0" err="1" smtClean="0"/>
              <a:t>аппаратно</a:t>
            </a:r>
            <a:r>
              <a:rPr lang="ru-RU" dirty="0" smtClean="0"/>
              <a:t>. Примерами протоколов канального уровня являются протоколы </a:t>
            </a:r>
            <a:r>
              <a:rPr lang="ru-RU" b="1" dirty="0" err="1" smtClean="0">
                <a:solidFill>
                  <a:srgbClr val="7030A0"/>
                </a:solidFill>
              </a:rPr>
              <a:t>Ethernet</a:t>
            </a:r>
            <a:r>
              <a:rPr lang="ru-RU" b="1" dirty="0" smtClean="0">
                <a:solidFill>
                  <a:srgbClr val="7030A0"/>
                </a:solidFill>
              </a:rPr>
              <a:t>, </a:t>
            </a:r>
            <a:r>
              <a:rPr lang="ru-RU" b="1" dirty="0" err="1" smtClean="0">
                <a:solidFill>
                  <a:srgbClr val="7030A0"/>
                </a:solidFill>
              </a:rPr>
              <a:t>Token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b="1" dirty="0" err="1" smtClean="0">
                <a:solidFill>
                  <a:srgbClr val="7030A0"/>
                </a:solidFill>
              </a:rPr>
              <a:t>Ring</a:t>
            </a:r>
            <a:r>
              <a:rPr lang="ru-RU" b="1" dirty="0" smtClean="0">
                <a:solidFill>
                  <a:srgbClr val="7030A0"/>
                </a:solidFill>
              </a:rPr>
              <a:t>, FDDI, 100VG-AnyLAN, PPP, </a:t>
            </a:r>
            <a:r>
              <a:rPr lang="ru-RU" b="1" dirty="0" err="1" smtClean="0">
                <a:solidFill>
                  <a:srgbClr val="7030A0"/>
                </a:solidFill>
              </a:rPr>
              <a:t>Frame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b="1" dirty="0" err="1" smtClean="0">
                <a:solidFill>
                  <a:srgbClr val="7030A0"/>
                </a:solidFill>
              </a:rPr>
              <a:t>Relay</a:t>
            </a:r>
            <a:r>
              <a:rPr lang="ru-RU" b="1" dirty="0" smtClean="0">
                <a:solidFill>
                  <a:srgbClr val="7030A0"/>
                </a:solidFill>
              </a:rPr>
              <a:t>, ATM.</a:t>
            </a:r>
          </a:p>
          <a:p>
            <a:endParaRPr lang="ru-RU" dirty="0" smtClean="0"/>
          </a:p>
          <a:p>
            <a:r>
              <a:rPr lang="ru-RU" dirty="0" smtClean="0"/>
              <a:t>Канальный уровень использует физическую адресацию, а именно MAC – адреса в технологии </a:t>
            </a:r>
            <a:r>
              <a:rPr lang="ru-RU" dirty="0" err="1" smtClean="0"/>
              <a:t>Ethernet</a:t>
            </a:r>
            <a:r>
              <a:rPr lang="ru-RU" dirty="0" smtClean="0"/>
              <a:t>, </a:t>
            </a:r>
          </a:p>
          <a:p>
            <a:r>
              <a:rPr lang="ru-RU" dirty="0" smtClean="0"/>
              <a:t>DLCI (идентификатор подключения к соединению) в технологии </a:t>
            </a:r>
            <a:r>
              <a:rPr lang="ru-RU" dirty="0" err="1" smtClean="0"/>
              <a:t>Frame</a:t>
            </a:r>
            <a:r>
              <a:rPr lang="ru-RU" dirty="0" smtClean="0"/>
              <a:t> </a:t>
            </a:r>
            <a:r>
              <a:rPr lang="ru-RU" dirty="0" err="1" smtClean="0"/>
              <a:t>Relay</a:t>
            </a:r>
            <a:r>
              <a:rPr lang="ru-RU" dirty="0" smtClean="0"/>
              <a:t>, </a:t>
            </a:r>
          </a:p>
          <a:p>
            <a:r>
              <a:rPr lang="ru-RU" dirty="0" smtClean="0"/>
              <a:t>VPI/ VCI ( идентификатор виртуального пути (номер канала)/ идентификатор виртуального канала (номер соединения)) в технологии АТМ.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8379317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5540"/>
            <a:ext cx="6512511" cy="1143000"/>
          </a:xfrm>
        </p:spPr>
        <p:txBody>
          <a:bodyPr/>
          <a:lstStyle/>
          <a:p>
            <a:r>
              <a:rPr lang="en-US" dirty="0"/>
              <a:t>Ethernet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08720"/>
            <a:ext cx="8784976" cy="5949280"/>
          </a:xfrm>
        </p:spPr>
        <p:txBody>
          <a:bodyPr>
            <a:normAutofit fontScale="92500"/>
          </a:bodyPr>
          <a:lstStyle/>
          <a:p>
            <a:r>
              <a:rPr lang="ru-RU" b="1" dirty="0" err="1">
                <a:solidFill>
                  <a:srgbClr val="7030A0"/>
                </a:solidFill>
              </a:rPr>
              <a:t>Ethernet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dirty="0"/>
              <a:t>— это самый распространенный на сегодняшний день стандарт локальных сетей, а также с недавнего времени широко внедряется на магистральных сетях. </a:t>
            </a:r>
            <a:endParaRPr lang="ru-RU" dirty="0" smtClean="0"/>
          </a:p>
          <a:p>
            <a:r>
              <a:rPr lang="ru-RU" dirty="0" smtClean="0"/>
              <a:t>Общее </a:t>
            </a:r>
            <a:r>
              <a:rPr lang="ru-RU" dirty="0"/>
              <a:t>количество сетей, работающих по протоколу </a:t>
            </a:r>
            <a:r>
              <a:rPr lang="ru-RU" dirty="0" err="1"/>
              <a:t>Ethernet</a:t>
            </a:r>
            <a:r>
              <a:rPr lang="ru-RU" dirty="0"/>
              <a:t> в настоящее время, оценивается в несколько миллионов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Ethernet</a:t>
            </a:r>
            <a:r>
              <a:rPr lang="ru-RU" dirty="0" smtClean="0"/>
              <a:t> </a:t>
            </a:r>
            <a:r>
              <a:rPr lang="ru-RU" dirty="0"/>
              <a:t>работает на 2 нижних уровнях модели OSI: канальном и физическом.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стандарте первых версий в качестве передающей среды используется коаксиальный кабель, в дальнейшем появилась возможность использовать витую пару и оптический кабель. </a:t>
            </a:r>
            <a:endParaRPr lang="ru-RU" dirty="0" smtClean="0"/>
          </a:p>
          <a:p>
            <a:r>
              <a:rPr lang="ru-RU" dirty="0" err="1" smtClean="0"/>
              <a:t>Ethernet</a:t>
            </a:r>
            <a:r>
              <a:rPr lang="ru-RU" dirty="0" smtClean="0"/>
              <a:t> </a:t>
            </a:r>
            <a:r>
              <a:rPr lang="ru-RU" dirty="0"/>
              <a:t>в качестве физической адресации использует MAC-адреса.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зависимости от скорости передачи данных и передающей среды </a:t>
            </a:r>
            <a:r>
              <a:rPr lang="ru-RU" u="sng" dirty="0">
                <a:solidFill>
                  <a:srgbClr val="7030A0"/>
                </a:solidFill>
              </a:rPr>
              <a:t>существует несколько вариантов технологии</a:t>
            </a:r>
            <a:r>
              <a:rPr lang="ru-RU" dirty="0" smtClean="0"/>
              <a:t>:</a:t>
            </a:r>
          </a:p>
          <a:p>
            <a:r>
              <a:rPr lang="ru-RU" dirty="0" smtClean="0"/>
              <a:t>10 </a:t>
            </a:r>
            <a:r>
              <a:rPr lang="ru-RU" dirty="0"/>
              <a:t>Мбит/с </a:t>
            </a:r>
            <a:r>
              <a:rPr lang="ru-RU" dirty="0" err="1"/>
              <a:t>Ethernet</a:t>
            </a:r>
            <a:r>
              <a:rPr lang="ru-RU" dirty="0"/>
              <a:t>, Быстрый </a:t>
            </a:r>
            <a:r>
              <a:rPr lang="ru-RU" dirty="0" err="1"/>
              <a:t>Ethernet</a:t>
            </a:r>
            <a:r>
              <a:rPr lang="ru-RU" dirty="0"/>
              <a:t> (</a:t>
            </a:r>
            <a:r>
              <a:rPr lang="ru-RU" dirty="0" err="1"/>
              <a:t>Fast</a:t>
            </a:r>
            <a:r>
              <a:rPr lang="ru-RU" dirty="0"/>
              <a:t> </a:t>
            </a:r>
            <a:r>
              <a:rPr lang="ru-RU" dirty="0" err="1"/>
              <a:t>Ethernet</a:t>
            </a:r>
            <a:r>
              <a:rPr lang="ru-RU" dirty="0"/>
              <a:t>, 100 Мбит/с), Гигабитный </a:t>
            </a:r>
            <a:r>
              <a:rPr lang="ru-RU" dirty="0" err="1"/>
              <a:t>Ethernet</a:t>
            </a:r>
            <a:r>
              <a:rPr lang="ru-RU" dirty="0"/>
              <a:t> (</a:t>
            </a:r>
            <a:r>
              <a:rPr lang="ru-RU" dirty="0" err="1"/>
              <a:t>Gigabit</a:t>
            </a:r>
            <a:r>
              <a:rPr lang="ru-RU" dirty="0"/>
              <a:t> </a:t>
            </a:r>
            <a:r>
              <a:rPr lang="ru-RU" dirty="0" err="1"/>
              <a:t>Ethernet</a:t>
            </a:r>
            <a:r>
              <a:rPr lang="ru-RU" dirty="0"/>
              <a:t>, 1 Гбит/с), 10-гигабитный </a:t>
            </a:r>
            <a:r>
              <a:rPr lang="ru-RU" dirty="0" err="1"/>
              <a:t>Ethernet</a:t>
            </a:r>
            <a:r>
              <a:rPr lang="ru-RU" dirty="0"/>
              <a:t>, 40-гигабитный и 100-гигабитный </a:t>
            </a:r>
            <a:r>
              <a:rPr lang="ru-RU" dirty="0" err="1"/>
              <a:t>Ethernet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799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80920" cy="1143000"/>
          </a:xfrm>
        </p:spPr>
        <p:txBody>
          <a:bodyPr/>
          <a:lstStyle/>
          <a:p>
            <a:pPr algn="l"/>
            <a:r>
              <a:rPr lang="ru-RU" sz="2400" dirty="0" smtClean="0"/>
              <a:t>Эффективные затраты на защиту информации как правило не превышают 30% стоимости охраняемой информации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04" y="1050309"/>
            <a:ext cx="2876191" cy="2838095"/>
          </a:xfrm>
        </p:spPr>
      </p:pic>
    </p:spTree>
    <p:extLst>
      <p:ext uri="{BB962C8B-B14F-4D97-AF65-F5344CB8AC3E}">
        <p14:creationId xmlns:p14="http://schemas.microsoft.com/office/powerpoint/2010/main" val="13132418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030824"/>
            <a:ext cx="3392016" cy="38271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8309" y="14777"/>
            <a:ext cx="6512511" cy="1143000"/>
          </a:xfrm>
        </p:spPr>
        <p:txBody>
          <a:bodyPr/>
          <a:lstStyle/>
          <a:p>
            <a:r>
              <a:rPr lang="en-US" dirty="0"/>
              <a:t>Token 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908720"/>
            <a:ext cx="8352928" cy="6067008"/>
          </a:xfrm>
        </p:spPr>
        <p:txBody>
          <a:bodyPr/>
          <a:lstStyle/>
          <a:p>
            <a:r>
              <a:rPr lang="ru-RU" dirty="0" err="1"/>
              <a:t>Token</a:t>
            </a:r>
            <a:r>
              <a:rPr lang="ru-RU" dirty="0"/>
              <a:t> </a:t>
            </a:r>
            <a:r>
              <a:rPr lang="ru-RU" dirty="0" err="1"/>
              <a:t>Ring</a:t>
            </a:r>
            <a:r>
              <a:rPr lang="ru-RU" dirty="0"/>
              <a:t> (маркерное кольцо) - архитектура сетей с кольцевой логической топологией и детерминированным методом доступа, основанная на передаче маркера. </a:t>
            </a:r>
            <a:endParaRPr lang="ru-RU" dirty="0" smtClean="0"/>
          </a:p>
          <a:p>
            <a:r>
              <a:rPr lang="ru-RU" dirty="0" smtClean="0"/>
              <a:t>Кольцевая </a:t>
            </a:r>
            <a:r>
              <a:rPr lang="ru-RU" dirty="0"/>
              <a:t>топология означает упорядоченную передачу информации от одной станции к другой в одном направлении, строго по порядку включения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81900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0"/>
            <a:ext cx="6512511" cy="1143000"/>
          </a:xfrm>
        </p:spPr>
        <p:txBody>
          <a:bodyPr/>
          <a:lstStyle/>
          <a:p>
            <a:r>
              <a:rPr lang="en-US" dirty="0"/>
              <a:t>PPP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908720"/>
            <a:ext cx="7992888" cy="5634960"/>
          </a:xfrm>
        </p:spPr>
        <p:txBody>
          <a:bodyPr/>
          <a:lstStyle/>
          <a:p>
            <a:r>
              <a:rPr lang="ru-RU" b="1" dirty="0">
                <a:solidFill>
                  <a:srgbClr val="7030A0"/>
                </a:solidFill>
              </a:rPr>
              <a:t>Протокол PPP (</a:t>
            </a:r>
            <a:r>
              <a:rPr lang="ru-RU" b="1" dirty="0" err="1">
                <a:solidFill>
                  <a:srgbClr val="7030A0"/>
                </a:solidFill>
              </a:rPr>
              <a:t>Point-to-point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Protocol</a:t>
            </a:r>
            <a:r>
              <a:rPr lang="ru-RU" b="1" dirty="0">
                <a:solidFill>
                  <a:srgbClr val="7030A0"/>
                </a:solidFill>
              </a:rPr>
              <a:t> - Протокол "точка-точка")</a:t>
            </a:r>
            <a:r>
              <a:rPr lang="ru-RU" dirty="0"/>
              <a:t> используется для установления </a:t>
            </a:r>
            <a:r>
              <a:rPr lang="ru-RU" u="sng" dirty="0">
                <a:solidFill>
                  <a:srgbClr val="7030A0"/>
                </a:solidFill>
              </a:rPr>
              <a:t>прямой связи между двумя узлами сети</a:t>
            </a:r>
            <a:r>
              <a:rPr lang="ru-RU" dirty="0"/>
              <a:t>, причем он может обеспечить аутентификацию соединения, шифрование и сжатие данных. </a:t>
            </a:r>
            <a:endParaRPr lang="ru-RU" dirty="0" smtClean="0"/>
          </a:p>
          <a:p>
            <a:r>
              <a:rPr lang="ru-RU" dirty="0" smtClean="0"/>
              <a:t>Используется </a:t>
            </a:r>
            <a:r>
              <a:rPr lang="ru-RU" dirty="0"/>
              <a:t>на многих типах физических сетей: телефонная линия, сотовая связь и т. д. </a:t>
            </a:r>
            <a:endParaRPr lang="ru-RU" dirty="0" smtClean="0"/>
          </a:p>
          <a:p>
            <a:r>
              <a:rPr lang="ru-RU" dirty="0" smtClean="0"/>
              <a:t>Часто </a:t>
            </a:r>
            <a:r>
              <a:rPr lang="ru-RU" dirty="0"/>
              <a:t>встречаются подвиды протокола PPP такие, как </a:t>
            </a:r>
            <a:r>
              <a:rPr lang="ru-RU" dirty="0" err="1"/>
              <a:t>Point-to-Point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</a:t>
            </a:r>
            <a:r>
              <a:rPr lang="ru-RU" dirty="0" err="1"/>
              <a:t>over</a:t>
            </a:r>
            <a:r>
              <a:rPr lang="ru-RU" dirty="0"/>
              <a:t> </a:t>
            </a:r>
            <a:r>
              <a:rPr lang="ru-RU" dirty="0" err="1"/>
              <a:t>Ethernet</a:t>
            </a:r>
            <a:r>
              <a:rPr lang="ru-RU" dirty="0"/>
              <a:t> (</a:t>
            </a:r>
            <a:r>
              <a:rPr lang="ru-RU" dirty="0" err="1"/>
              <a:t>PPPoE</a:t>
            </a:r>
            <a:r>
              <a:rPr lang="ru-RU" dirty="0"/>
              <a:t>) , используемый для подключения по </a:t>
            </a:r>
            <a:r>
              <a:rPr lang="ru-RU" dirty="0" err="1" smtClean="0"/>
              <a:t>Ethernet</a:t>
            </a:r>
            <a:r>
              <a:rPr lang="ru-RU" dirty="0" smtClean="0"/>
              <a:t>, </a:t>
            </a:r>
            <a:r>
              <a:rPr lang="ru-RU" dirty="0"/>
              <a:t>и </a:t>
            </a:r>
            <a:r>
              <a:rPr lang="ru-RU" dirty="0" smtClean="0"/>
              <a:t>иногда через </a:t>
            </a:r>
            <a:r>
              <a:rPr lang="ru-RU" dirty="0"/>
              <a:t>DSL; и </a:t>
            </a:r>
            <a:r>
              <a:rPr lang="ru-RU" dirty="0" err="1"/>
              <a:t>Point-to-Point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</a:t>
            </a:r>
            <a:r>
              <a:rPr lang="ru-RU" dirty="0" err="1"/>
              <a:t>over</a:t>
            </a:r>
            <a:r>
              <a:rPr lang="ru-RU" dirty="0"/>
              <a:t> ATM (</a:t>
            </a:r>
            <a:r>
              <a:rPr lang="ru-RU" dirty="0" err="1"/>
              <a:t>PPPoA</a:t>
            </a:r>
            <a:r>
              <a:rPr lang="ru-RU" dirty="0"/>
              <a:t>), который используется для подключения по ATM, который является основной альтернативой </a:t>
            </a:r>
            <a:r>
              <a:rPr lang="ru-RU" dirty="0" err="1"/>
              <a:t>PPPoE</a:t>
            </a:r>
            <a:r>
              <a:rPr lang="ru-RU" dirty="0"/>
              <a:t> для DSL.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820436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51" y="0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1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Физический уровень)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7146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обеспечивает передачу потока бит в физическую среду передачи информации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При </a:t>
            </a:r>
            <a:r>
              <a:rPr lang="ru-RU" dirty="0"/>
              <a:t>этом используются такие физические передающие среды, как витые пары, коаксиальные и оптоволоконные кабели, радиоволны.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/>
              <a:t>этом уровне определяется: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физическая </a:t>
            </a:r>
            <a:r>
              <a:rPr lang="ru-RU" b="1" dirty="0">
                <a:solidFill>
                  <a:srgbClr val="0070C0"/>
                </a:solidFill>
              </a:rPr>
              <a:t>среда передачи </a:t>
            </a:r>
            <a:r>
              <a:rPr lang="ru-RU" dirty="0"/>
              <a:t>– тип кабеля для соединения устройств;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механические </a:t>
            </a:r>
            <a:r>
              <a:rPr lang="ru-RU" b="1" dirty="0">
                <a:solidFill>
                  <a:srgbClr val="0070C0"/>
                </a:solidFill>
              </a:rPr>
              <a:t>параметры </a:t>
            </a:r>
            <a:r>
              <a:rPr lang="ru-RU" dirty="0"/>
              <a:t>– количество контактов (</a:t>
            </a:r>
            <a:r>
              <a:rPr lang="ru-RU" dirty="0" err="1"/>
              <a:t>пинов</a:t>
            </a:r>
            <a:r>
              <a:rPr lang="ru-RU" dirty="0"/>
              <a:t>) (тип разъема);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электрические </a:t>
            </a:r>
            <a:r>
              <a:rPr lang="ru-RU" b="1" dirty="0">
                <a:solidFill>
                  <a:srgbClr val="0070C0"/>
                </a:solidFill>
              </a:rPr>
              <a:t>параметры </a:t>
            </a:r>
            <a:r>
              <a:rPr lang="ru-RU" dirty="0"/>
              <a:t>(напряжение, длительность единичного импульса сигнала);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функциональные </a:t>
            </a:r>
            <a:r>
              <a:rPr lang="ru-RU" b="1" dirty="0">
                <a:solidFill>
                  <a:srgbClr val="0070C0"/>
                </a:solidFill>
              </a:rPr>
              <a:t>параметры </a:t>
            </a:r>
            <a:r>
              <a:rPr lang="ru-RU" dirty="0"/>
              <a:t>(для чего используется каждый </a:t>
            </a:r>
            <a:r>
              <a:rPr lang="ru-RU" dirty="0" err="1"/>
              <a:t>пин</a:t>
            </a:r>
            <a:r>
              <a:rPr lang="ru-RU" dirty="0"/>
              <a:t> сетевого разъема, как устанавливается начальное физическое соединение и как оно разрывается).</a:t>
            </a:r>
          </a:p>
          <a:p>
            <a:endParaRPr lang="ru-RU" dirty="0"/>
          </a:p>
          <a:p>
            <a:r>
              <a:rPr lang="ru-RU" dirty="0"/>
              <a:t>Примерами реализации стандартов физического уровня являются RS-232, RS-449, RS-530 и множество спецификаций МСЭ-Т серии V и X (например, V.35, V.24, X.21). </a:t>
            </a:r>
          </a:p>
        </p:txBody>
      </p:sp>
    </p:spTree>
    <p:extLst>
      <p:ext uri="{BB962C8B-B14F-4D97-AF65-F5344CB8AC3E}">
        <p14:creationId xmlns:p14="http://schemas.microsoft.com/office/powerpoint/2010/main" val="102678895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51" y="0"/>
            <a:ext cx="9143999" cy="1143000"/>
          </a:xfrm>
        </p:spPr>
        <p:txBody>
          <a:bodyPr/>
          <a:lstStyle/>
          <a:p>
            <a:pPr algn="l"/>
            <a:r>
              <a:rPr lang="ru-RU" dirty="0" smtClean="0"/>
              <a:t>Физический уровень</a:t>
            </a:r>
            <a:br>
              <a:rPr lang="ru-RU" dirty="0" smtClean="0"/>
            </a:br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7146"/>
          </a:xfrm>
        </p:spPr>
        <p:txBody>
          <a:bodyPr>
            <a:normAutofit/>
          </a:bodyPr>
          <a:lstStyle/>
          <a:p>
            <a:r>
              <a:rPr lang="ru-RU" dirty="0" smtClean="0"/>
              <a:t>Функции физического уровня: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передача </a:t>
            </a:r>
            <a:r>
              <a:rPr lang="ru-RU" dirty="0"/>
              <a:t>битов по физическим </a:t>
            </a:r>
            <a:r>
              <a:rPr lang="ru-RU" dirty="0" smtClean="0"/>
              <a:t>каналам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формирование </a:t>
            </a:r>
            <a:r>
              <a:rPr lang="ru-RU" dirty="0"/>
              <a:t>электрических </a:t>
            </a:r>
            <a:r>
              <a:rPr lang="ru-RU" dirty="0" smtClean="0"/>
              <a:t>сигналов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кодирование информации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синхронизация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модуляция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Данный уровень реализуется </a:t>
            </a:r>
            <a:r>
              <a:rPr lang="ru-RU" dirty="0" err="1"/>
              <a:t>аппаратно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Функции </a:t>
            </a:r>
            <a:r>
              <a:rPr lang="ru-RU" dirty="0"/>
              <a:t>физического уровня реализуются во всех устройствах, подключенных к сети. </a:t>
            </a:r>
            <a:endParaRPr lang="ru-RU" dirty="0" smtClean="0"/>
          </a:p>
          <a:p>
            <a:r>
              <a:rPr lang="ru-RU" dirty="0" smtClean="0"/>
              <a:t>Со </a:t>
            </a:r>
            <a:r>
              <a:rPr lang="ru-RU" dirty="0"/>
              <a:t>стороны компьютера функции физического уровня выполняются </a:t>
            </a:r>
            <a:r>
              <a:rPr lang="ru-RU" u="sng" dirty="0">
                <a:solidFill>
                  <a:srgbClr val="0070C0"/>
                </a:solidFill>
              </a:rPr>
              <a:t>сетевым адаптером </a:t>
            </a:r>
            <a:r>
              <a:rPr lang="ru-RU" dirty="0"/>
              <a:t>или </a:t>
            </a:r>
            <a:r>
              <a:rPr lang="ru-RU" u="sng" dirty="0">
                <a:solidFill>
                  <a:srgbClr val="0070C0"/>
                </a:solidFill>
              </a:rPr>
              <a:t>последовательным портом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3047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116"/>
            <a:ext cx="9143999" cy="1143000"/>
          </a:xfrm>
        </p:spPr>
        <p:txBody>
          <a:bodyPr/>
          <a:lstStyle/>
          <a:p>
            <a:pPr algn="ctr"/>
            <a:r>
              <a:rPr lang="ru-RU" dirty="0"/>
              <a:t> </a:t>
            </a:r>
            <a:r>
              <a:rPr lang="ru-RU" dirty="0" smtClean="0"/>
              <a:t>Процесс </a:t>
            </a:r>
            <a:r>
              <a:rPr lang="ru-RU" dirty="0"/>
              <a:t>инкапсуляции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3216"/>
          </a:xfrm>
        </p:spPr>
        <p:txBody>
          <a:bodyPr/>
          <a:lstStyle/>
          <a:p>
            <a:r>
              <a:rPr lang="ru-RU" dirty="0"/>
              <a:t>Эталонная </a:t>
            </a:r>
            <a:r>
              <a:rPr lang="ru-RU" b="1" dirty="0">
                <a:solidFill>
                  <a:srgbClr val="7030A0"/>
                </a:solidFill>
              </a:rPr>
              <a:t>модель OSI описывает процесс прохождения информации</a:t>
            </a:r>
            <a:r>
              <a:rPr lang="ru-RU" dirty="0"/>
              <a:t> </a:t>
            </a:r>
            <a:r>
              <a:rPr lang="ru-RU" u="sng" dirty="0">
                <a:solidFill>
                  <a:srgbClr val="7030A0"/>
                </a:solidFill>
              </a:rPr>
              <a:t>от прикладной программы </a:t>
            </a:r>
            <a:r>
              <a:rPr lang="ru-RU" dirty="0"/>
              <a:t>(такой, например, как электронная почта) через передающую среду </a:t>
            </a:r>
            <a:r>
              <a:rPr lang="ru-RU" u="sng" dirty="0">
                <a:solidFill>
                  <a:srgbClr val="7030A0"/>
                </a:solidFill>
              </a:rPr>
              <a:t>к другой прикладной программе</a:t>
            </a:r>
            <a:r>
              <a:rPr lang="ru-RU" dirty="0"/>
              <a:t>, работающей на другом компьютере</a:t>
            </a:r>
            <a:r>
              <a:rPr lang="ru-RU" dirty="0" smtClean="0"/>
              <a:t>.</a:t>
            </a:r>
          </a:p>
          <a:p>
            <a:r>
              <a:rPr lang="ru-RU" dirty="0" smtClean="0"/>
              <a:t>Каждый </a:t>
            </a:r>
            <a:r>
              <a:rPr lang="ru-RU" dirty="0"/>
              <a:t>уровень для осуществления обмена данными с соответствующим уровнем другой системы использует собственный протокол. </a:t>
            </a:r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этом информация передается в виде модулей данных протокола (</a:t>
            </a:r>
            <a:r>
              <a:rPr lang="ru-RU" dirty="0" err="1" smtClean="0"/>
              <a:t>protocol</a:t>
            </a:r>
            <a:r>
              <a:rPr lang="ru-RU" dirty="0" smtClean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units</a:t>
            </a:r>
            <a:r>
              <a:rPr lang="ru-RU" dirty="0"/>
              <a:t>, PDU</a:t>
            </a:r>
            <a:r>
              <a:rPr lang="ru-RU" dirty="0" smtClean="0"/>
              <a:t>).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4888566"/>
            <a:ext cx="49815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4475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5589240"/>
            <a:ext cx="7920880" cy="1143000"/>
          </a:xfrm>
        </p:spPr>
        <p:txBody>
          <a:bodyPr/>
          <a:lstStyle/>
          <a:p>
            <a:r>
              <a:rPr lang="ru-RU" sz="2000" dirty="0"/>
              <a:t>Модели OSI не допускают непосредственной коммуникации между соответствующими уровнями разных хостов.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-459432"/>
            <a:ext cx="7799039" cy="5852284"/>
          </a:xfrm>
        </p:spPr>
      </p:pic>
    </p:spTree>
    <p:extLst>
      <p:ext uri="{BB962C8B-B14F-4D97-AF65-F5344CB8AC3E}">
        <p14:creationId xmlns:p14="http://schemas.microsoft.com/office/powerpoint/2010/main" val="217358064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116"/>
            <a:ext cx="9143999" cy="1143000"/>
          </a:xfrm>
        </p:spPr>
        <p:txBody>
          <a:bodyPr/>
          <a:lstStyle/>
          <a:p>
            <a:pPr algn="ctr"/>
            <a:r>
              <a:rPr lang="ru-RU" dirty="0"/>
              <a:t> Обмен информацией между хостами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3216"/>
          </a:xfrm>
        </p:spPr>
        <p:txBody>
          <a:bodyPr/>
          <a:lstStyle/>
          <a:p>
            <a:r>
              <a:rPr lang="ru-RU" dirty="0"/>
              <a:t>На хосте А находится информация, которую нужно передать на хост В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3" y="2276872"/>
            <a:ext cx="7860353" cy="43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8217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14" y="0"/>
            <a:ext cx="6512511" cy="11430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1578" y="836712"/>
            <a:ext cx="9122421" cy="602128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Рассмотрим поэтапный процесс передачи электронного сообщения от хоста А к хосту Б.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процессе инкапсуляции данных, позволяющей передать это сообщение по электронной почте, выполняются пять этапов преобразования.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Когда </a:t>
            </a:r>
            <a:r>
              <a:rPr lang="ru-RU" dirty="0"/>
              <a:t>пользователь посылает электронное сообщение, </a:t>
            </a:r>
            <a:r>
              <a:rPr lang="ru-RU" u="sng" dirty="0">
                <a:solidFill>
                  <a:srgbClr val="7030A0"/>
                </a:solidFill>
              </a:rPr>
              <a:t>буквенно-цифровые символы последовательно преобразуются в данны</a:t>
            </a:r>
            <a:r>
              <a:rPr lang="ru-RU" dirty="0">
                <a:solidFill>
                  <a:srgbClr val="7030A0"/>
                </a:solidFill>
              </a:rPr>
              <a:t>е</a:t>
            </a:r>
            <a:r>
              <a:rPr lang="ru-RU" dirty="0"/>
              <a:t> для передачи </a:t>
            </a:r>
            <a:r>
              <a:rPr lang="ru-RU" b="1" dirty="0">
                <a:solidFill>
                  <a:srgbClr val="7030A0"/>
                </a:solidFill>
              </a:rPr>
              <a:t>на 7, 6 и 5-м уровнях </a:t>
            </a:r>
            <a:r>
              <a:rPr lang="ru-RU" dirty="0"/>
              <a:t>и после этого передаются в сеть.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Используя </a:t>
            </a:r>
            <a:r>
              <a:rPr lang="ru-RU" dirty="0"/>
              <a:t>сегменты своего формата, </a:t>
            </a:r>
            <a:r>
              <a:rPr lang="ru-RU" b="1" dirty="0">
                <a:solidFill>
                  <a:srgbClr val="7030A0"/>
                </a:solidFill>
              </a:rPr>
              <a:t>транспортный уровень </a:t>
            </a:r>
            <a:r>
              <a:rPr lang="ru-RU" u="sng" dirty="0">
                <a:solidFill>
                  <a:srgbClr val="7030A0"/>
                </a:solidFill>
              </a:rPr>
              <a:t>упаковывает</a:t>
            </a:r>
            <a:r>
              <a:rPr lang="ru-RU" dirty="0"/>
              <a:t> данные для транспортировки их по сети и </a:t>
            </a:r>
            <a:r>
              <a:rPr lang="ru-RU" u="sng" dirty="0">
                <a:solidFill>
                  <a:srgbClr val="7030A0"/>
                </a:solidFill>
              </a:rPr>
              <a:t>обеспечивает надежную связь</a:t>
            </a:r>
            <a:r>
              <a:rPr lang="ru-RU" dirty="0"/>
              <a:t> между двумя хостами, участвующими в передаче и приеме электронного сообщения.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3-м уровне</a:t>
            </a:r>
            <a:r>
              <a:rPr lang="ru-RU" dirty="0"/>
              <a:t> </a:t>
            </a:r>
            <a:r>
              <a:rPr lang="ru-RU" u="sng" dirty="0">
                <a:solidFill>
                  <a:srgbClr val="7030A0"/>
                </a:solidFill>
              </a:rPr>
              <a:t>данные упаковываются в пакет </a:t>
            </a:r>
            <a:r>
              <a:rPr lang="ru-RU" dirty="0"/>
              <a:t>(дейтаграмму), содержащий сетевой заголовок и логические адреса отправителя и получателя (IP-адреса). После этого сетевые устройства пересылают пакеты по сети, используя выбранный маршрутизатором путь.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2-м уровне </a:t>
            </a:r>
            <a:r>
              <a:rPr lang="ru-RU" dirty="0"/>
              <a:t>каждое сетевое устройство должно </a:t>
            </a:r>
            <a:r>
              <a:rPr lang="ru-RU" u="sng" dirty="0">
                <a:solidFill>
                  <a:srgbClr val="7030A0"/>
                </a:solidFill>
              </a:rPr>
              <a:t>вставить пакет в кадр (фрейм). </a:t>
            </a:r>
            <a:r>
              <a:rPr lang="ru-RU" b="1" dirty="0">
                <a:solidFill>
                  <a:srgbClr val="7030A0"/>
                </a:solidFill>
              </a:rPr>
              <a:t>Фрейм </a:t>
            </a:r>
            <a:r>
              <a:rPr lang="ru-RU" dirty="0"/>
              <a:t>позволяет осуществить </a:t>
            </a:r>
            <a:r>
              <a:rPr lang="ru-RU" u="sng" dirty="0">
                <a:solidFill>
                  <a:srgbClr val="7030A0"/>
                </a:solidFill>
              </a:rPr>
              <a:t>соединение со следующим сетевым</a:t>
            </a:r>
            <a:r>
              <a:rPr lang="ru-RU" dirty="0"/>
              <a:t> устройством. Каждое устройство на выбранном сетевом пути требует создания фрейма для соединения со следующим устройством.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1-м уровне </a:t>
            </a:r>
            <a:r>
              <a:rPr lang="ru-RU" dirty="0"/>
              <a:t>фрейм должен быть </a:t>
            </a:r>
            <a:r>
              <a:rPr lang="ru-RU" u="sng" dirty="0">
                <a:solidFill>
                  <a:srgbClr val="7030A0"/>
                </a:solidFill>
              </a:rPr>
              <a:t>преобразован в последовательность нулей и единиц </a:t>
            </a:r>
            <a:r>
              <a:rPr lang="ru-RU" dirty="0"/>
              <a:t>для прохождения по передающей </a:t>
            </a:r>
            <a:r>
              <a:rPr lang="ru-RU" dirty="0" smtClean="0"/>
              <a:t>среде. </a:t>
            </a:r>
            <a:r>
              <a:rPr lang="ru-RU" dirty="0"/>
              <a:t>Механизм синхронизации позволяет различать между собой эти биты по мере того как они проходят через передающую среду. На различных участках сетевого пути тип передающей среды может меняться.</a:t>
            </a:r>
          </a:p>
        </p:txBody>
      </p:sp>
    </p:spTree>
    <p:extLst>
      <p:ext uri="{BB962C8B-B14F-4D97-AF65-F5344CB8AC3E}">
        <p14:creationId xmlns:p14="http://schemas.microsoft.com/office/powerpoint/2010/main" val="239798694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512511" cy="1143000"/>
          </a:xfrm>
        </p:spPr>
        <p:txBody>
          <a:bodyPr/>
          <a:lstStyle/>
          <a:p>
            <a:r>
              <a:rPr lang="ru-RU" dirty="0"/>
              <a:t> Стек протоколов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17542" y="836712"/>
            <a:ext cx="9161541" cy="6011570"/>
          </a:xfrm>
        </p:spPr>
        <p:txBody>
          <a:bodyPr/>
          <a:lstStyle/>
          <a:p>
            <a:r>
              <a:rPr lang="ru-RU" dirty="0"/>
              <a:t>Иерархически организованный набор протоколов, достаточный для организации взаимодействия узлов в сети, называется стеком коммуникационных протоколов.</a:t>
            </a:r>
          </a:p>
          <a:p>
            <a:endParaRPr lang="ru-RU" dirty="0"/>
          </a:p>
          <a:p>
            <a:r>
              <a:rPr lang="ru-RU" dirty="0"/>
              <a:t>Коммуникационные протоколы могут быть реализованы как </a:t>
            </a:r>
            <a:r>
              <a:rPr lang="ru-RU" dirty="0" err="1"/>
              <a:t>программно</a:t>
            </a:r>
            <a:r>
              <a:rPr lang="ru-RU" dirty="0"/>
              <a:t>, так и </a:t>
            </a:r>
            <a:r>
              <a:rPr lang="ru-RU" dirty="0" err="1"/>
              <a:t>аппаратно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Протоколы </a:t>
            </a:r>
            <a:r>
              <a:rPr lang="ru-RU" dirty="0"/>
              <a:t>нижних уровней часто реализуются комбинацией программных и аппаратных средств, а протоколы верхних уровней — как правило, чисто программными средствами.</a:t>
            </a:r>
          </a:p>
        </p:txBody>
      </p:sp>
    </p:spTree>
    <p:extLst>
      <p:ext uri="{BB962C8B-B14F-4D97-AF65-F5344CB8AC3E}">
        <p14:creationId xmlns:p14="http://schemas.microsoft.com/office/powerpoint/2010/main" val="33582639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5" y="0"/>
            <a:ext cx="9143999" cy="1143000"/>
          </a:xfrm>
        </p:spPr>
        <p:txBody>
          <a:bodyPr/>
          <a:lstStyle/>
          <a:p>
            <a:r>
              <a:rPr lang="ru-RU" dirty="0"/>
              <a:t>Протоколы TCP/IP делятся на 4 </a:t>
            </a:r>
            <a:r>
              <a:rPr lang="ru-RU" dirty="0" smtClean="0"/>
              <a:t>уровня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3216"/>
          </a:xfrm>
        </p:spPr>
        <p:txBody>
          <a:bodyPr>
            <a:normAutofit fontScale="92500"/>
          </a:bodyPr>
          <a:lstStyle/>
          <a:p>
            <a:r>
              <a:rPr lang="ru-RU" dirty="0"/>
              <a:t> </a:t>
            </a:r>
            <a:r>
              <a:rPr lang="ru-RU" dirty="0">
                <a:solidFill>
                  <a:srgbClr val="7030A0"/>
                </a:solidFill>
              </a:rPr>
              <a:t>Самый нижний (уровень IV) </a:t>
            </a:r>
            <a:r>
              <a:rPr lang="ru-RU" dirty="0"/>
              <a:t>— уровень сетевых интерфейсов — соответствует физическому и канальному уровням модели OSI. Этот уровень в протоколах TCP/IP не регламентируется, но поддерживает все популярные стандарты физического и канального уровня.</a:t>
            </a:r>
          </a:p>
          <a:p>
            <a:endParaRPr lang="ru-RU" dirty="0"/>
          </a:p>
          <a:p>
            <a:r>
              <a:rPr lang="ru-RU" b="1" dirty="0">
                <a:solidFill>
                  <a:srgbClr val="7030A0"/>
                </a:solidFill>
              </a:rPr>
              <a:t>Следующий уровень (уровень III) </a:t>
            </a:r>
            <a:r>
              <a:rPr lang="ru-RU" dirty="0"/>
              <a:t>— это уровень межсетевого взаимодействия, который полностью соответствует сетевому уровню модели OSI.</a:t>
            </a:r>
          </a:p>
          <a:p>
            <a:endParaRPr lang="ru-RU" dirty="0"/>
          </a:p>
          <a:p>
            <a:r>
              <a:rPr lang="ru-RU" b="1" dirty="0">
                <a:solidFill>
                  <a:srgbClr val="7030A0"/>
                </a:solidFill>
              </a:rPr>
              <a:t>Следующий уровень (уровень II)</a:t>
            </a:r>
            <a:r>
              <a:rPr lang="ru-RU" dirty="0"/>
              <a:t> называется транспортным, который полностью соответствует транспортному уровню модели OSI.</a:t>
            </a:r>
          </a:p>
          <a:p>
            <a:endParaRPr lang="ru-RU" dirty="0"/>
          </a:p>
          <a:p>
            <a:r>
              <a:rPr lang="ru-RU" b="1" dirty="0">
                <a:solidFill>
                  <a:srgbClr val="7030A0"/>
                </a:solidFill>
              </a:rPr>
              <a:t>Верхний уровень (уровень I) </a:t>
            </a:r>
            <a:r>
              <a:rPr lang="ru-RU" dirty="0"/>
              <a:t>называется прикладным. Соответствует трем верхним уровням модели OSI.</a:t>
            </a:r>
          </a:p>
        </p:txBody>
      </p:sp>
    </p:spTree>
    <p:extLst>
      <p:ext uri="{BB962C8B-B14F-4D97-AF65-F5344CB8AC3E}">
        <p14:creationId xmlns:p14="http://schemas.microsoft.com/office/powerpoint/2010/main" val="425490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352928" cy="1143000"/>
          </a:xfrm>
        </p:spPr>
        <p:txBody>
          <a:bodyPr/>
          <a:lstStyle/>
          <a:p>
            <a:r>
              <a:rPr lang="ru-RU" dirty="0" smtClean="0"/>
              <a:t>Суммарный </a:t>
            </a:r>
            <a:r>
              <a:rPr lang="ru-RU" dirty="0"/>
              <a:t>ущерб объекту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268760"/>
            <a:ext cx="8064896" cy="5040560"/>
          </a:xfrm>
        </p:spPr>
        <p:txBody>
          <a:bodyPr>
            <a:normAutofit/>
          </a:bodyPr>
          <a:lstStyle/>
          <a:p>
            <a:r>
              <a:rPr lang="ru-RU" dirty="0"/>
              <a:t>Поскольку затраты на установку средств защиты можно рассматривать как ущерб владельцу объекта от возможности осуществления несанкционированного доступа, то </a:t>
            </a:r>
            <a:r>
              <a:rPr lang="ru-RU" b="1" u="sng" dirty="0" smtClean="0"/>
              <a:t>суммарный </a:t>
            </a:r>
            <a:r>
              <a:rPr lang="ru-RU" b="1" u="sng" dirty="0"/>
              <a:t>ущерб объекту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(8)</a:t>
            </a:r>
            <a:endParaRPr lang="ru-RU" dirty="0"/>
          </a:p>
          <a:p>
            <a:endParaRPr lang="ru-RU" dirty="0" smtClean="0"/>
          </a:p>
          <a:p>
            <a:r>
              <a:rPr lang="ru-RU" dirty="0"/>
              <a:t>Если эффективность функционирования объекта имеет стоимостное выражение (доход, прибыль и т.д.), то </a:t>
            </a:r>
            <a:r>
              <a:rPr lang="ru-RU" dirty="0" smtClean="0"/>
              <a:t>U∑ </a:t>
            </a:r>
            <a:r>
              <a:rPr lang="ru-RU" dirty="0"/>
              <a:t>непосредственно изменяет эффективность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endParaRPr lang="ru-RU" dirty="0" smtClean="0"/>
          </a:p>
          <a:p>
            <a:pPr marL="45720" indent="0" algn="r">
              <a:buNone/>
            </a:pPr>
            <a:r>
              <a:rPr lang="ru-RU" dirty="0" smtClean="0"/>
              <a:t>(9)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80928"/>
            <a:ext cx="2895823" cy="71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797152"/>
            <a:ext cx="216024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0238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38990"/>
            <a:ext cx="5328592" cy="39964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512511" cy="1143000"/>
          </a:xfrm>
        </p:spPr>
        <p:txBody>
          <a:bodyPr/>
          <a:lstStyle/>
          <a:p>
            <a:r>
              <a:rPr lang="ru-RU" dirty="0"/>
              <a:t>Стек </a:t>
            </a:r>
            <a:r>
              <a:rPr lang="en-US" dirty="0"/>
              <a:t>TCP/IP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908720"/>
            <a:ext cx="8496944" cy="5706968"/>
          </a:xfrm>
        </p:spPr>
        <p:txBody>
          <a:bodyPr/>
          <a:lstStyle/>
          <a:p>
            <a:r>
              <a:rPr lang="ru-RU" dirty="0"/>
              <a:t>Стек </a:t>
            </a:r>
            <a:r>
              <a:rPr lang="ru-RU" b="1" dirty="0">
                <a:solidFill>
                  <a:srgbClr val="7030A0"/>
                </a:solidFill>
              </a:rPr>
              <a:t>TCP/IP,</a:t>
            </a:r>
            <a:r>
              <a:rPr lang="ru-RU" dirty="0"/>
              <a:t> является одним из наиболее популярных стеков коммуникационных протоколов.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/>
              <a:t>этом стеке работает всемирная информационная сеть </a:t>
            </a:r>
            <a:r>
              <a:rPr lang="ru-RU" dirty="0" err="1"/>
              <a:t>Internet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Так </a:t>
            </a:r>
            <a:r>
              <a:rPr lang="ru-RU" dirty="0"/>
              <a:t>как стек TCP/IP был разработан до появления модели взаимодействия открытых систем OSI, то, хотя он также имеет многоуровневую структуру, соответствие уровней стека TCP/IP уровням модели OSI достаточно условно. 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783947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512511" cy="1143000"/>
          </a:xfrm>
        </p:spPr>
        <p:txBody>
          <a:bodyPr/>
          <a:lstStyle/>
          <a:p>
            <a:r>
              <a:rPr lang="ru-RU" dirty="0"/>
              <a:t>Стек </a:t>
            </a:r>
            <a:r>
              <a:rPr lang="en-US" dirty="0"/>
              <a:t>TCP/IP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2" y="941577"/>
            <a:ext cx="8269632" cy="5583768"/>
          </a:xfrm>
        </p:spPr>
      </p:pic>
    </p:spTree>
    <p:extLst>
      <p:ext uri="{BB962C8B-B14F-4D97-AF65-F5344CB8AC3E}">
        <p14:creationId xmlns:p14="http://schemas.microsoft.com/office/powerpoint/2010/main" val="1705375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512" y="332656"/>
            <a:ext cx="8604448" cy="1143000"/>
          </a:xfrm>
        </p:spPr>
        <p:txBody>
          <a:bodyPr/>
          <a:lstStyle/>
          <a:p>
            <a:r>
              <a:rPr lang="ru-RU" dirty="0" smtClean="0"/>
              <a:t>Постановка </a:t>
            </a:r>
            <a:r>
              <a:rPr lang="ru-RU" dirty="0"/>
              <a:t>задачи разработки средств защиты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2204864"/>
            <a:ext cx="7992888" cy="4122792"/>
          </a:xfrm>
        </p:spPr>
        <p:txBody>
          <a:bodyPr/>
          <a:lstStyle/>
          <a:p>
            <a:r>
              <a:rPr lang="ru-RU" dirty="0"/>
              <a:t>Таким образом, классическая постановка задачи разработки средств защиты для обеспечения максимальной эффективности объекта в условиях несанкционированного доступа имеет вид</a:t>
            </a:r>
            <a:r>
              <a:rPr lang="ru-RU" dirty="0" smtClean="0"/>
              <a:t>:</a:t>
            </a:r>
          </a:p>
          <a:p>
            <a:endParaRPr lang="ru-RU" dirty="0"/>
          </a:p>
          <a:p>
            <a:pPr marL="45720" indent="0" algn="r">
              <a:buNone/>
            </a:pPr>
            <a:r>
              <a:rPr lang="ru-RU" dirty="0" smtClean="0"/>
              <a:t>(10)</a:t>
            </a:r>
          </a:p>
          <a:p>
            <a:endParaRPr lang="ru-RU" dirty="0"/>
          </a:p>
          <a:p>
            <a:endParaRPr lang="ru-RU" dirty="0" smtClean="0"/>
          </a:p>
          <a:p>
            <a:pPr marL="45720" indent="0" algn="r">
              <a:buNone/>
            </a:pPr>
            <a:r>
              <a:rPr lang="ru-RU" dirty="0" smtClean="0"/>
              <a:t>(11)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marL="45720" indent="0">
              <a:buNone/>
            </a:pP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40" y="3861048"/>
            <a:ext cx="1709328" cy="96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107616"/>
            <a:ext cx="3253841" cy="783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858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96944" cy="1143000"/>
          </a:xfrm>
        </p:spPr>
        <p:txBody>
          <a:bodyPr/>
          <a:lstStyle/>
          <a:p>
            <a:r>
              <a:rPr lang="ru-RU" sz="3200" dirty="0" smtClean="0"/>
              <a:t>Оценить </a:t>
            </a:r>
            <a:r>
              <a:rPr lang="ru-RU" sz="3200" dirty="0"/>
              <a:t>реальный ущерб от несанкционированного </a:t>
            </a:r>
            <a:r>
              <a:rPr lang="ru-RU" sz="3200" dirty="0" smtClean="0"/>
              <a:t>доступа трудно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700808"/>
            <a:ext cx="8496944" cy="469885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Несмотря на кажущуюся простоту классической постановки задачи, на практике воспользоваться приведенными результатами удается редко. </a:t>
            </a:r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/>
              <a:t>объясняется отсутствием зависимостей K = f(C) и особенно ущерба от несанкционированного доступа. </a:t>
            </a:r>
            <a:endParaRPr lang="ru-RU" dirty="0" smtClean="0"/>
          </a:p>
          <a:p>
            <a:r>
              <a:rPr lang="ru-RU" dirty="0" smtClean="0"/>
              <a:t>И </a:t>
            </a:r>
            <a:r>
              <a:rPr lang="ru-RU" dirty="0"/>
              <a:t>если зависимость коэффициента защищенности от стоимости средств защиты можно получить, имея технические и стоимостные характеристики доступных средств защиты, то </a:t>
            </a:r>
            <a:r>
              <a:rPr lang="ru-RU" b="1" u="sng" dirty="0"/>
              <a:t>оценить реальный ущерб от несанкционированного доступа чрезвычайно трудно</a:t>
            </a:r>
            <a:r>
              <a:rPr lang="ru-RU" dirty="0"/>
              <a:t>, так как этот ущерб зависит от множества трудно прогнозируемых факторов: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наличия </a:t>
            </a:r>
            <a:r>
              <a:rPr lang="ru-RU" dirty="0"/>
              <a:t>физических каналов несанкционированного </a:t>
            </a:r>
            <a:r>
              <a:rPr lang="ru-RU" dirty="0" smtClean="0"/>
              <a:t>доступа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квалификации злоумышленников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их </a:t>
            </a:r>
            <a:r>
              <a:rPr lang="ru-RU" dirty="0"/>
              <a:t>интереса к </a:t>
            </a:r>
            <a:r>
              <a:rPr lang="ru-RU" dirty="0" smtClean="0"/>
              <a:t>объекту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последствий несанкционированного </a:t>
            </a:r>
            <a:r>
              <a:rPr lang="ru-RU" dirty="0"/>
              <a:t>доступа и т.д.</a:t>
            </a:r>
          </a:p>
        </p:txBody>
      </p:sp>
    </p:spTree>
    <p:extLst>
      <p:ext uri="{BB962C8B-B14F-4D97-AF65-F5344CB8AC3E}">
        <p14:creationId xmlns:p14="http://schemas.microsoft.com/office/powerpoint/2010/main" val="1947702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1143000"/>
          </a:xfrm>
        </p:spPr>
        <p:txBody>
          <a:bodyPr/>
          <a:lstStyle/>
          <a:p>
            <a:pPr algn="l"/>
            <a:r>
              <a:rPr lang="ru-RU" sz="2400" dirty="0" smtClean="0"/>
              <a:t>Для критически важных объектов информатизации стоимостью средств защиты можно пренебречь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43564" y="1561875"/>
            <a:ext cx="8136904" cy="5301208"/>
          </a:xfrm>
        </p:spPr>
        <p:txBody>
          <a:bodyPr>
            <a:normAutofit/>
          </a:bodyPr>
          <a:lstStyle/>
          <a:p>
            <a:r>
              <a:rPr lang="ru-RU" dirty="0"/>
              <a:t>Вместе с тем для объектов, на которые возлагаются ответственные задачи и для которых несанкционированный доступ влечет катастрофические потери эффективности их функционирования, влиянием стоимости средств защиты на эффективность можно пренебречь, т.е. если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(12)</a:t>
            </a:r>
            <a:endParaRPr lang="ru-RU" dirty="0"/>
          </a:p>
          <a:p>
            <a:r>
              <a:rPr lang="ru-RU" dirty="0" smtClean="0"/>
              <a:t>То</a:t>
            </a:r>
          </a:p>
          <a:p>
            <a:pPr marL="45720" indent="0" algn="r">
              <a:buNone/>
            </a:pPr>
            <a:r>
              <a:rPr lang="ru-RU" dirty="0" smtClean="0"/>
              <a:t>(13)</a:t>
            </a:r>
            <a:endParaRPr lang="ru-RU" dirty="0"/>
          </a:p>
          <a:p>
            <a:r>
              <a:rPr lang="ru-RU" dirty="0"/>
              <a:t>В этом случае (11) и (12) принимают вид</a:t>
            </a:r>
            <a:r>
              <a:rPr lang="ru-RU" dirty="0" smtClean="0"/>
              <a:t>:</a:t>
            </a:r>
          </a:p>
          <a:p>
            <a:r>
              <a:rPr lang="ru-RU" dirty="0" smtClean="0"/>
              <a:t>                          (14)					 (15)</a:t>
            </a:r>
            <a:endParaRPr lang="ru-RU" dirty="0"/>
          </a:p>
          <a:p>
            <a:endParaRPr lang="ru-RU" dirty="0" smtClean="0"/>
          </a:p>
          <a:p>
            <a:r>
              <a:rPr lang="ru-RU" dirty="0"/>
              <a:t>где </a:t>
            </a:r>
            <a:r>
              <a:rPr lang="ru-RU" dirty="0" err="1"/>
              <a:t>Cдоп</a:t>
            </a:r>
            <a:r>
              <a:rPr lang="ru-RU" dirty="0"/>
              <a:t> — допустимые расходы на защиту.</a:t>
            </a: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717032"/>
            <a:ext cx="1310373" cy="48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196988"/>
            <a:ext cx="1432161" cy="75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383509"/>
            <a:ext cx="1800200" cy="109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383509"/>
            <a:ext cx="3687747" cy="92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39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8136904" cy="1143000"/>
          </a:xfrm>
        </p:spPr>
        <p:txBody>
          <a:bodyPr/>
          <a:lstStyle/>
          <a:p>
            <a:r>
              <a:rPr lang="ru-RU" dirty="0" smtClean="0"/>
              <a:t>Тема 2. Введение </a:t>
            </a:r>
            <a:r>
              <a:rPr lang="ru-RU" dirty="0"/>
              <a:t>в криптографию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43608" y="2492896"/>
            <a:ext cx="7416824" cy="1800200"/>
          </a:xfrm>
        </p:spPr>
        <p:txBody>
          <a:bodyPr>
            <a:normAutofit fontScale="92500" lnSpcReduction="20000"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800" dirty="0"/>
              <a:t>Криптографические </a:t>
            </a:r>
            <a:r>
              <a:rPr lang="ru-RU" sz="2800" dirty="0" smtClean="0"/>
              <a:t>алгоритмы.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Симметричная </a:t>
            </a:r>
            <a:r>
              <a:rPr lang="ru-RU" sz="2800" dirty="0"/>
              <a:t>криптография. </a:t>
            </a:r>
            <a:endParaRPr lang="ru-RU" sz="28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Криптография </a:t>
            </a:r>
            <a:r>
              <a:rPr lang="ru-RU" sz="2800" dirty="0"/>
              <a:t>с открытым ключом. </a:t>
            </a:r>
            <a:endParaRPr lang="ru-RU" sz="28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Стеганография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0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920880" cy="1143000"/>
          </a:xfrm>
        </p:spPr>
        <p:txBody>
          <a:bodyPr/>
          <a:lstStyle/>
          <a:p>
            <a:r>
              <a:rPr lang="ru-RU" dirty="0"/>
              <a:t>Содержание учебной дисциплины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43710662"/>
              </p:ext>
            </p:extLst>
          </p:nvPr>
        </p:nvGraphicFramePr>
        <p:xfrm>
          <a:off x="251520" y="1916832"/>
          <a:ext cx="8640959" cy="45621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959"/>
              </a:tblGrid>
              <a:tr h="515897">
                <a:tc>
                  <a:txBody>
                    <a:bodyPr/>
                    <a:lstStyle/>
                    <a:p>
                      <a:pPr marL="556895" indent="-5143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arenR"/>
                      </a:pPr>
                      <a:r>
                        <a:rPr lang="ru-RU" sz="2800" dirty="0">
                          <a:effectLst/>
                        </a:rPr>
                        <a:t>Общие определения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2)  </a:t>
                      </a:r>
                      <a:r>
                        <a:rPr lang="ru-RU" sz="2800" dirty="0" smtClean="0">
                          <a:effectLst/>
                        </a:rPr>
                        <a:t>Введение </a:t>
                      </a:r>
                      <a:r>
                        <a:rPr lang="ru-RU" sz="2800" dirty="0">
                          <a:effectLst/>
                        </a:rPr>
                        <a:t>в криптографию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3)</a:t>
                      </a:r>
                      <a:r>
                        <a:rPr lang="en-US" sz="2800" baseline="0" dirty="0" smtClean="0">
                          <a:effectLst/>
                        </a:rPr>
                        <a:t>  </a:t>
                      </a:r>
                      <a:r>
                        <a:rPr lang="ru-RU" sz="2800" dirty="0" smtClean="0">
                          <a:effectLst/>
                        </a:rPr>
                        <a:t>Идентификация </a:t>
                      </a:r>
                      <a:r>
                        <a:rPr lang="ru-RU" sz="2800" dirty="0">
                          <a:effectLst/>
                        </a:rPr>
                        <a:t>и проверка подлинности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4)  </a:t>
                      </a:r>
                      <a:r>
                        <a:rPr lang="ru-RU" sz="2800" dirty="0" smtClean="0">
                          <a:effectLst/>
                        </a:rPr>
                        <a:t>Сетевые </a:t>
                      </a:r>
                      <a:r>
                        <a:rPr lang="ru-RU" sz="2800" dirty="0">
                          <a:effectLst/>
                        </a:rPr>
                        <a:t>протоколы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5)  </a:t>
                      </a:r>
                      <a:r>
                        <a:rPr lang="ru-RU" sz="2800" dirty="0" smtClean="0">
                          <a:effectLst/>
                        </a:rPr>
                        <a:t>Методы </a:t>
                      </a:r>
                      <a:r>
                        <a:rPr lang="ru-RU" sz="2800" dirty="0">
                          <a:effectLst/>
                        </a:rPr>
                        <a:t>и средства защиты от удаленных атак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69516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6)  </a:t>
                      </a:r>
                      <a:r>
                        <a:rPr lang="ru-RU" sz="2800" dirty="0" smtClean="0">
                          <a:effectLst/>
                        </a:rPr>
                        <a:t>Методы </a:t>
                      </a:r>
                      <a:r>
                        <a:rPr lang="ru-RU" sz="2800" dirty="0">
                          <a:effectLst/>
                        </a:rPr>
                        <a:t>и средства защиты программного обеспечения и мультимедиа информации.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7)  </a:t>
                      </a:r>
                      <a:r>
                        <a:rPr lang="ru-RU" sz="2800" dirty="0" smtClean="0">
                          <a:effectLst/>
                        </a:rPr>
                        <a:t>Методы </a:t>
                      </a:r>
                      <a:r>
                        <a:rPr lang="ru-RU" sz="2800" dirty="0">
                          <a:effectLst/>
                        </a:rPr>
                        <a:t>и средства защиты аппаратного обеспечения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54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8064896" cy="1143000"/>
          </a:xfrm>
        </p:spPr>
        <p:txBody>
          <a:bodyPr/>
          <a:lstStyle/>
          <a:p>
            <a:r>
              <a:rPr lang="ru-RU" dirty="0" smtClean="0"/>
              <a:t>2.1	Криптографические </a:t>
            </a:r>
            <a:r>
              <a:rPr lang="ru-RU" dirty="0"/>
              <a:t>алгоритмы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99592" y="2145754"/>
            <a:ext cx="7560840" cy="4698856"/>
          </a:xfrm>
        </p:spPr>
        <p:txBody>
          <a:bodyPr/>
          <a:lstStyle/>
          <a:p>
            <a:r>
              <a:rPr lang="ru-RU" b="1" dirty="0"/>
              <a:t>Криптография</a:t>
            </a:r>
            <a:r>
              <a:rPr lang="ru-RU" dirty="0"/>
              <a:t> – совокупность методов преобразования данных, направленных на, то чтобы сделать эти данные бесполезными для противника, для обеспечения:</a:t>
            </a:r>
          </a:p>
          <a:p>
            <a:r>
              <a:rPr lang="ru-RU" dirty="0"/>
              <a:t>  конфиденциальности,</a:t>
            </a:r>
          </a:p>
          <a:p>
            <a:r>
              <a:rPr lang="ru-RU" dirty="0"/>
              <a:t>  аутентификации,</a:t>
            </a:r>
          </a:p>
          <a:p>
            <a:r>
              <a:rPr lang="ru-RU" dirty="0"/>
              <a:t>  </a:t>
            </a:r>
            <a:r>
              <a:rPr lang="ru-RU" dirty="0" err="1"/>
              <a:t>неотказуемости</a:t>
            </a:r>
            <a:r>
              <a:rPr lang="ru-RU" dirty="0"/>
              <a:t>,</a:t>
            </a:r>
          </a:p>
          <a:p>
            <a:r>
              <a:rPr lang="ru-RU" dirty="0"/>
              <a:t>  целостности.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39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5796"/>
            <a:ext cx="7622232" cy="1143000"/>
          </a:xfrm>
        </p:spPr>
        <p:txBody>
          <a:bodyPr/>
          <a:lstStyle/>
          <a:p>
            <a:r>
              <a:rPr lang="ru-RU" dirty="0" smtClean="0"/>
              <a:t>Механизмы реализации функций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628800"/>
            <a:ext cx="8496944" cy="491488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реализации указанных функций используются криптографические технологии шифрования, цифровой подписи и аутентификации.</a:t>
            </a:r>
          </a:p>
          <a:p>
            <a:r>
              <a:rPr lang="ru-RU" b="1" dirty="0">
                <a:solidFill>
                  <a:schemeClr val="accent1"/>
                </a:solidFill>
              </a:rPr>
              <a:t>Конфиденциальность</a:t>
            </a:r>
            <a:r>
              <a:rPr lang="ru-RU" dirty="0"/>
              <a:t> </a:t>
            </a:r>
            <a:r>
              <a:rPr lang="ru-RU" b="1" dirty="0" smtClean="0">
                <a:solidFill>
                  <a:schemeClr val="accent1"/>
                </a:solidFill>
              </a:rPr>
              <a:t>-</a:t>
            </a:r>
            <a:r>
              <a:rPr lang="ru-RU" dirty="0" smtClean="0"/>
              <a:t> алгоритмы </a:t>
            </a:r>
            <a:r>
              <a:rPr lang="ru-RU" dirty="0"/>
              <a:t>и </a:t>
            </a:r>
            <a:r>
              <a:rPr lang="ru-RU" dirty="0" smtClean="0"/>
              <a:t>методы </a:t>
            </a:r>
            <a:r>
              <a:rPr lang="ru-RU" dirty="0"/>
              <a:t>симметричного и асимметричного шифрования, </a:t>
            </a:r>
            <a:r>
              <a:rPr lang="ru-RU" dirty="0" smtClean="0"/>
              <a:t>взаимная аутентификация </a:t>
            </a:r>
            <a:r>
              <a:rPr lang="ru-RU" dirty="0"/>
              <a:t>абонентов на основе многоразовых и одноразовых паролей, цифровых сертификатов, смарт-карт и т. и.</a:t>
            </a:r>
          </a:p>
          <a:p>
            <a:r>
              <a:rPr lang="ru-RU" b="1" dirty="0">
                <a:solidFill>
                  <a:schemeClr val="accent1"/>
                </a:solidFill>
              </a:rPr>
              <a:t>Целостность и подлинность </a:t>
            </a:r>
            <a:r>
              <a:rPr lang="ru-RU" b="1" dirty="0" smtClean="0">
                <a:solidFill>
                  <a:schemeClr val="accent1"/>
                </a:solidFill>
              </a:rPr>
              <a:t>- </a:t>
            </a:r>
            <a:r>
              <a:rPr lang="ru-RU" dirty="0" smtClean="0"/>
              <a:t>технологии </a:t>
            </a:r>
            <a:r>
              <a:rPr lang="ru-RU" dirty="0"/>
              <a:t>электронной подписи, </a:t>
            </a:r>
            <a:r>
              <a:rPr lang="ru-RU" dirty="0" smtClean="0"/>
              <a:t>основанные на </a:t>
            </a:r>
            <a:r>
              <a:rPr lang="ru-RU" dirty="0"/>
              <a:t>односторонних функциях и асимметричных методах шифрования.</a:t>
            </a:r>
          </a:p>
          <a:p>
            <a:r>
              <a:rPr lang="ru-RU" b="1" dirty="0">
                <a:solidFill>
                  <a:schemeClr val="accent1"/>
                </a:solidFill>
              </a:rPr>
              <a:t>Аутентификация</a:t>
            </a:r>
            <a:r>
              <a:rPr lang="ru-RU" dirty="0"/>
              <a:t> </a:t>
            </a:r>
            <a:r>
              <a:rPr lang="ru-RU" dirty="0" smtClean="0"/>
              <a:t>- разрешает </a:t>
            </a:r>
            <a:r>
              <a:rPr lang="ru-RU" dirty="0"/>
              <a:t>устанавливать соединения только между легальными пользователями и предотвращает доступ к средствам сети нежелательных лиц. Абонентам, доказавшим свою легитимность (аутентичность), предоставляются разрешенные виды сетевого обслуживания.</a:t>
            </a:r>
          </a:p>
        </p:txBody>
      </p:sp>
    </p:spTree>
    <p:extLst>
      <p:ext uri="{BB962C8B-B14F-4D97-AF65-F5344CB8AC3E}">
        <p14:creationId xmlns:p14="http://schemas.microsoft.com/office/powerpoint/2010/main" val="1234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5032"/>
            <a:ext cx="8136904" cy="1143000"/>
          </a:xfrm>
        </p:spPr>
        <p:txBody>
          <a:bodyPr/>
          <a:lstStyle/>
          <a:p>
            <a:r>
              <a:rPr lang="ru-RU" dirty="0"/>
              <a:t>Фундаментальные принципы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484784"/>
            <a:ext cx="8568952" cy="5256584"/>
          </a:xfrm>
        </p:spPr>
        <p:txBody>
          <a:bodyPr>
            <a:noAutofit/>
          </a:bodyPr>
          <a:lstStyle/>
          <a:p>
            <a:r>
              <a:rPr lang="ru-RU" sz="1600" dirty="0"/>
              <a:t>Основой большинства криптографических средств защиты информации является </a:t>
            </a:r>
            <a:r>
              <a:rPr lang="ru-RU" sz="1600" dirty="0">
                <a:solidFill>
                  <a:schemeClr val="accent1"/>
                </a:solidFill>
              </a:rPr>
              <a:t>шифрование данных.</a:t>
            </a:r>
          </a:p>
          <a:p>
            <a:r>
              <a:rPr lang="ru-RU" sz="1600" b="1" dirty="0">
                <a:solidFill>
                  <a:schemeClr val="accent1"/>
                </a:solidFill>
              </a:rPr>
              <a:t>Под шифром понимают </a:t>
            </a:r>
            <a:r>
              <a:rPr lang="ru-RU" sz="1600" dirty="0"/>
              <a:t>совокупность процедур и правил криптографических преобразований, используемых для зашифровывания и расшифровывания информации по ключу шифрования. </a:t>
            </a:r>
            <a:endParaRPr lang="ru-RU" sz="1600" dirty="0" smtClean="0"/>
          </a:p>
          <a:p>
            <a:r>
              <a:rPr lang="ru-RU" sz="1600" b="1" dirty="0" smtClean="0">
                <a:solidFill>
                  <a:schemeClr val="accent1"/>
                </a:solidFill>
              </a:rPr>
              <a:t>Под </a:t>
            </a:r>
            <a:r>
              <a:rPr lang="ru-RU" sz="1600" b="1" dirty="0" err="1">
                <a:solidFill>
                  <a:schemeClr val="accent1"/>
                </a:solidFill>
              </a:rPr>
              <a:t>зашифрованием</a:t>
            </a:r>
            <a:r>
              <a:rPr lang="ru-RU" sz="1600" b="1" dirty="0">
                <a:solidFill>
                  <a:schemeClr val="accent1"/>
                </a:solidFill>
              </a:rPr>
              <a:t> информации</a:t>
            </a:r>
            <a:r>
              <a:rPr lang="ru-RU" sz="1600" dirty="0"/>
              <a:t> понимается процесс преобразования открытой информации (исходного текста) в зашифрованный текст (</a:t>
            </a:r>
            <a:r>
              <a:rPr lang="ru-RU" sz="1600" dirty="0" err="1"/>
              <a:t>шифртекст</a:t>
            </a:r>
            <a:r>
              <a:rPr lang="ru-RU" sz="1600" dirty="0" smtClean="0"/>
              <a:t>).</a:t>
            </a:r>
          </a:p>
          <a:p>
            <a:r>
              <a:rPr lang="ru-RU" sz="1600" dirty="0" smtClean="0"/>
              <a:t>Процесс </a:t>
            </a:r>
            <a:r>
              <a:rPr lang="ru-RU" sz="1600" dirty="0"/>
              <a:t>восстановления исходного текста по криптограмме с использованием ключа шифрования называют </a:t>
            </a:r>
            <a:r>
              <a:rPr lang="ru-RU" sz="1600" b="1" dirty="0">
                <a:solidFill>
                  <a:schemeClr val="accent1"/>
                </a:solidFill>
              </a:rPr>
              <a:t>расшифровыванием (дешифрованием).</a:t>
            </a:r>
          </a:p>
          <a:p>
            <a:r>
              <a:rPr lang="ru-RU" sz="1600" b="1" dirty="0">
                <a:solidFill>
                  <a:schemeClr val="accent1"/>
                </a:solidFill>
              </a:rPr>
              <a:t>Фундаментальные принципы криптографии: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600" b="1" u="sng" dirty="0"/>
              <a:t>Алгоритмы шифрования общедоступны</a:t>
            </a:r>
            <a:r>
              <a:rPr lang="ru-RU" sz="1600" dirty="0"/>
              <a:t>; секретны только ключи (секретность обеспечивается длиной!). 64-бит – простейшие применения, 128-битный код – коммерческие организации, 256 бит – госсекреты;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600" b="1" u="sng" dirty="0"/>
              <a:t>Избыточность</a:t>
            </a:r>
            <a:r>
              <a:rPr lang="ru-RU" sz="1600" dirty="0"/>
              <a:t> (для обеспечения подлинности, например, код Хэмминга или Рида—Соломона для определения и коррекции ошибок.);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600" b="1" u="sng" dirty="0"/>
              <a:t>Предотвращение повторной отправки</a:t>
            </a:r>
            <a:r>
              <a:rPr lang="ru-RU" sz="1600" dirty="0"/>
              <a:t> посланных ранее сообщений (например, включение в каждое сообщение временного штампа).</a:t>
            </a:r>
          </a:p>
        </p:txBody>
      </p:sp>
    </p:spTree>
    <p:extLst>
      <p:ext uri="{BB962C8B-B14F-4D97-AF65-F5344CB8AC3E}">
        <p14:creationId xmlns:p14="http://schemas.microsoft.com/office/powerpoint/2010/main" val="17090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69925"/>
          </a:xfrm>
        </p:spPr>
        <p:txBody>
          <a:bodyPr/>
          <a:lstStyle/>
          <a:p>
            <a:pPr algn="ctr" eaLnBrk="1" hangingPunct="1"/>
            <a:r>
              <a:rPr lang="ru-RU" sz="3600" dirty="0" smtClean="0">
                <a:latin typeface="Times New Roman" pitchFamily="18" charset="0"/>
              </a:rPr>
              <a:t>Криптографические алгоритмы</a:t>
            </a:r>
          </a:p>
        </p:txBody>
      </p:sp>
      <p:sp>
        <p:nvSpPr>
          <p:cNvPr id="6168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0" y="762000"/>
            <a:ext cx="8991600" cy="5334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sz="2400" smtClean="0"/>
              <a:t>    </a:t>
            </a:r>
            <a:r>
              <a:rPr lang="ru-RU" sz="2800" smtClean="0"/>
              <a:t> </a:t>
            </a:r>
          </a:p>
        </p:txBody>
      </p:sp>
      <p:sp>
        <p:nvSpPr>
          <p:cNvPr id="6169" name="Text Box 4"/>
          <p:cNvSpPr txBox="1"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/>
              <a:t>     </a:t>
            </a:r>
            <a:endParaRPr lang="ru-RU" sz="2400">
              <a:latin typeface="Arial Unicode MS" pitchFamily="34" charset="-128"/>
              <a:cs typeface="Tahoma" pitchFamily="34" charset="0"/>
            </a:endParaRPr>
          </a:p>
        </p:txBody>
      </p:sp>
      <p:sp>
        <p:nvSpPr>
          <p:cNvPr id="6170" name="Rectangle 5"/>
          <p:cNvSpPr>
            <a:spLocks noChangeArrowheads="1"/>
          </p:cNvSpPr>
          <p:nvPr/>
        </p:nvSpPr>
        <p:spPr bwMode="auto">
          <a:xfrm>
            <a:off x="2857500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4143919189"/>
              </p:ext>
            </p:extLst>
          </p:nvPr>
        </p:nvGraphicFramePr>
        <p:xfrm>
          <a:off x="-2556792" y="908720"/>
          <a:ext cx="14257584" cy="594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Прямая соединительная линия 3"/>
          <p:cNvCxnSpPr/>
          <p:nvPr/>
        </p:nvCxnSpPr>
        <p:spPr>
          <a:xfrm>
            <a:off x="2339752" y="2708920"/>
            <a:ext cx="432048" cy="288000"/>
          </a:xfrm>
          <a:prstGeom prst="line">
            <a:avLst/>
          </a:prstGeom>
          <a:ln w="190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4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512511" cy="1143000"/>
          </a:xfrm>
        </p:spPr>
        <p:txBody>
          <a:bodyPr/>
          <a:lstStyle/>
          <a:p>
            <a:r>
              <a:rPr lang="ru-RU" dirty="0"/>
              <a:t>Хеширование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908720"/>
            <a:ext cx="8208912" cy="5706968"/>
          </a:xfrm>
        </p:spPr>
        <p:txBody>
          <a:bodyPr>
            <a:normAutofit fontScale="92500"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Хеширование </a:t>
            </a:r>
            <a:r>
              <a:rPr lang="ru-RU" dirty="0"/>
              <a:t>– это метод криптозащиты, представляющий собой </a:t>
            </a:r>
            <a:r>
              <a:rPr lang="ru-RU" b="1" u="sng" dirty="0">
                <a:solidFill>
                  <a:schemeClr val="tx1"/>
                </a:solidFill>
              </a:rPr>
              <a:t>контрольное преобразование</a:t>
            </a:r>
            <a:r>
              <a:rPr lang="ru-RU" u="sng" dirty="0">
                <a:solidFill>
                  <a:schemeClr val="tx1"/>
                </a:solidFill>
              </a:rPr>
              <a:t> </a:t>
            </a:r>
            <a:r>
              <a:rPr lang="ru-RU" dirty="0"/>
              <a:t>информации: из данных любого размера путем выполнения криптографических преобразований вычисляется </a:t>
            </a:r>
            <a:r>
              <a:rPr lang="ru-RU" dirty="0" err="1"/>
              <a:t>хеш</a:t>
            </a:r>
            <a:r>
              <a:rPr lang="ru-RU" dirty="0"/>
              <a:t>-значение фиксированной длины, однозначно соответствующее исходным данным. </a:t>
            </a:r>
            <a:endParaRPr lang="ru-RU" dirty="0" smtClean="0"/>
          </a:p>
          <a:p>
            <a:r>
              <a:rPr lang="ru-RU" dirty="0" smtClean="0"/>
              <a:t>Хеширование </a:t>
            </a:r>
            <a:r>
              <a:rPr lang="ru-RU" dirty="0"/>
              <a:t>может выполняться как с использованием некоторого секретного ключа, так и без него. </a:t>
            </a:r>
            <a:endParaRPr lang="ru-RU" dirty="0" smtClean="0"/>
          </a:p>
          <a:p>
            <a:r>
              <a:rPr lang="ru-RU" dirty="0" smtClean="0"/>
              <a:t>Такое </a:t>
            </a:r>
            <a:r>
              <a:rPr lang="ru-RU" dirty="0"/>
              <a:t>криптографическое </a:t>
            </a:r>
            <a:r>
              <a:rPr lang="ru-RU" b="1" dirty="0">
                <a:solidFill>
                  <a:schemeClr val="accent1"/>
                </a:solidFill>
              </a:rPr>
              <a:t>контрольное суммирование</a:t>
            </a:r>
            <a:r>
              <a:rPr lang="ru-RU" dirty="0"/>
              <a:t> широко </a:t>
            </a:r>
            <a:r>
              <a:rPr lang="ru-RU" b="1" u="sng" dirty="0">
                <a:solidFill>
                  <a:schemeClr val="tx1"/>
                </a:solidFill>
              </a:rPr>
              <a:t>используется</a:t>
            </a:r>
            <a:r>
              <a:rPr lang="ru-RU" dirty="0"/>
              <a:t> в различных методах защиты информации, в частности, </a:t>
            </a:r>
            <a:r>
              <a:rPr lang="ru-RU" b="1" u="sng" dirty="0">
                <a:solidFill>
                  <a:schemeClr val="tx1"/>
                </a:solidFill>
              </a:rPr>
              <a:t>для подтверждения целостности данных</a:t>
            </a:r>
            <a:r>
              <a:rPr lang="ru-RU" dirty="0"/>
              <a:t>, если использование электронной подписи невозможно (например, из-за большой ресурсоемкости) или избыточно. </a:t>
            </a:r>
            <a:endParaRPr lang="ru-RU" dirty="0" smtClean="0"/>
          </a:p>
          <a:p>
            <a:r>
              <a:rPr lang="ru-RU" dirty="0" smtClean="0"/>
              <a:t>Кроме </a:t>
            </a:r>
            <a:r>
              <a:rPr lang="ru-RU" dirty="0"/>
              <a:t>того, данный метод применяется </a:t>
            </a:r>
            <a:r>
              <a:rPr lang="ru-RU" b="1" dirty="0">
                <a:solidFill>
                  <a:schemeClr val="accent1"/>
                </a:solidFill>
              </a:rPr>
              <a:t>в схемах электронной подписи</a:t>
            </a:r>
            <a:r>
              <a:rPr lang="ru-RU" dirty="0"/>
              <a:t> </a:t>
            </a:r>
            <a:r>
              <a:rPr lang="ru-RU" b="1" dirty="0">
                <a:solidFill>
                  <a:schemeClr val="tx1"/>
                </a:solidFill>
              </a:rPr>
              <a:t>(«</a:t>
            </a:r>
            <a:r>
              <a:rPr lang="ru-RU" b="1" u="sng" dirty="0">
                <a:solidFill>
                  <a:schemeClr val="tx1"/>
                </a:solidFill>
              </a:rPr>
              <a:t>подписывается» обычно </a:t>
            </a:r>
            <a:r>
              <a:rPr lang="ru-RU" b="1" u="sng" dirty="0" err="1">
                <a:solidFill>
                  <a:schemeClr val="tx1"/>
                </a:solidFill>
              </a:rPr>
              <a:t>хеш</a:t>
            </a:r>
            <a:r>
              <a:rPr lang="ru-RU" b="1" u="sng" dirty="0">
                <a:solidFill>
                  <a:schemeClr val="tx1"/>
                </a:solidFill>
              </a:rPr>
              <a:t>- значение</a:t>
            </a:r>
            <a:r>
              <a:rPr lang="ru-RU" dirty="0"/>
              <a:t> данных, а </a:t>
            </a:r>
            <a:r>
              <a:rPr lang="ru-RU" b="1" u="sng" dirty="0">
                <a:solidFill>
                  <a:schemeClr val="tx1"/>
                </a:solidFill>
              </a:rPr>
              <a:t>не все данные целиком</a:t>
            </a:r>
            <a:r>
              <a:rPr lang="ru-RU" dirty="0"/>
              <a:t>), а также в схемах аутентификации пользователей (при проверке, действительно ли пользователь является тем, за кого себя выдает).</a:t>
            </a:r>
          </a:p>
        </p:txBody>
      </p:sp>
    </p:spTree>
    <p:extLst>
      <p:ext uri="{BB962C8B-B14F-4D97-AF65-F5344CB8AC3E}">
        <p14:creationId xmlns:p14="http://schemas.microsoft.com/office/powerpoint/2010/main" val="349630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450"/>
            <a:ext cx="8568952" cy="1143000"/>
          </a:xfrm>
        </p:spPr>
        <p:txBody>
          <a:bodyPr/>
          <a:lstStyle/>
          <a:p>
            <a:r>
              <a:rPr lang="ru-RU" dirty="0" smtClean="0"/>
              <a:t>2.2	Симметричная </a:t>
            </a:r>
            <a:r>
              <a:rPr lang="ru-RU" dirty="0"/>
              <a:t>криптография. 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95782156"/>
              </p:ext>
            </p:extLst>
          </p:nvPr>
        </p:nvGraphicFramePr>
        <p:xfrm>
          <a:off x="-1332656" y="1628800"/>
          <a:ext cx="11377264" cy="4987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0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143000"/>
          </a:xfrm>
        </p:spPr>
        <p:txBody>
          <a:bodyPr/>
          <a:lstStyle/>
          <a:p>
            <a:r>
              <a:rPr lang="ru-RU" sz="2800" dirty="0"/>
              <a:t>Симметричные </a:t>
            </a:r>
            <a:r>
              <a:rPr lang="ru-RU" sz="2800" dirty="0" err="1"/>
              <a:t>одноключевые</a:t>
            </a:r>
            <a:r>
              <a:rPr lang="ru-RU" sz="2800" dirty="0"/>
              <a:t> криптосистемы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323528" y="1268760"/>
            <a:ext cx="8280920" cy="554461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Симметричное шифрование </a:t>
            </a:r>
            <a:r>
              <a:rPr lang="ru-RU" dirty="0"/>
              <a:t>использует </a:t>
            </a:r>
            <a:r>
              <a:rPr lang="ru-RU" b="1" u="sng" dirty="0">
                <a:solidFill>
                  <a:schemeClr val="tx1"/>
                </a:solidFill>
              </a:rPr>
              <a:t>один и тот же ключ </a:t>
            </a:r>
            <a:r>
              <a:rPr lang="ru-RU" dirty="0"/>
              <a:t>как </a:t>
            </a:r>
            <a:r>
              <a:rPr lang="ru-RU" b="1" u="sng" dirty="0">
                <a:solidFill>
                  <a:schemeClr val="tx1"/>
                </a:solidFill>
              </a:rPr>
              <a:t>для </a:t>
            </a:r>
            <a:r>
              <a:rPr lang="ru-RU" b="1" u="sng" dirty="0" err="1">
                <a:solidFill>
                  <a:schemeClr val="tx1"/>
                </a:solidFill>
              </a:rPr>
              <a:t>зашифрования</a:t>
            </a:r>
            <a:r>
              <a:rPr lang="ru-RU" dirty="0"/>
              <a:t>, так </a:t>
            </a:r>
            <a:r>
              <a:rPr lang="ru-RU" b="1" u="sng" dirty="0">
                <a:solidFill>
                  <a:schemeClr val="tx1"/>
                </a:solidFill>
              </a:rPr>
              <a:t>и для </a:t>
            </a:r>
            <a:r>
              <a:rPr lang="ru-RU" b="1" u="sng" dirty="0" err="1">
                <a:solidFill>
                  <a:schemeClr val="tx1"/>
                </a:solidFill>
              </a:rPr>
              <a:t>расшифрования</a:t>
            </a:r>
            <a:r>
              <a:rPr lang="ru-RU" b="1" u="sng" dirty="0">
                <a:solidFill>
                  <a:schemeClr val="tx1"/>
                </a:solidFill>
              </a:rPr>
              <a:t> </a:t>
            </a:r>
            <a:r>
              <a:rPr lang="ru-RU" dirty="0"/>
              <a:t>информации. Фактически оба ключа (</a:t>
            </a:r>
            <a:r>
              <a:rPr lang="ru-RU" dirty="0" err="1"/>
              <a:t>зашифрования</a:t>
            </a:r>
            <a:r>
              <a:rPr lang="ru-RU" dirty="0"/>
              <a:t> и </a:t>
            </a:r>
            <a:r>
              <a:rPr lang="ru-RU" dirty="0" err="1"/>
              <a:t>расшифрования</a:t>
            </a:r>
            <a:r>
              <a:rPr lang="ru-RU" dirty="0"/>
              <a:t>) могут и различаться, но, если в каком-либо </a:t>
            </a:r>
            <a:r>
              <a:rPr lang="ru-RU" dirty="0" err="1"/>
              <a:t>криптоалгоритме</a:t>
            </a:r>
            <a:r>
              <a:rPr lang="ru-RU" dirty="0"/>
              <a:t> их легко вычислить один из другого в обе стороны, такой алгоритм однозначно относится к симметричному шифрованию.</a:t>
            </a:r>
          </a:p>
          <a:p>
            <a:r>
              <a:rPr lang="ru-RU" dirty="0">
                <a:solidFill>
                  <a:schemeClr val="accent1"/>
                </a:solidFill>
              </a:rPr>
              <a:t>Симметричное шифрование</a:t>
            </a:r>
            <a:r>
              <a:rPr lang="ru-RU" dirty="0"/>
              <a:t> подразделяется на два вида: </a:t>
            </a:r>
            <a:r>
              <a:rPr lang="ru-RU" b="1" u="sng" dirty="0">
                <a:solidFill>
                  <a:schemeClr val="tx1"/>
                </a:solidFill>
              </a:rPr>
              <a:t>блочное и </a:t>
            </a:r>
            <a:r>
              <a:rPr lang="ru-RU" b="1" u="sng" dirty="0" smtClean="0">
                <a:solidFill>
                  <a:schemeClr val="tx1"/>
                </a:solidFill>
              </a:rPr>
              <a:t>поточное.</a:t>
            </a:r>
          </a:p>
          <a:p>
            <a:r>
              <a:rPr lang="ru-RU" dirty="0" smtClean="0"/>
              <a:t>Иногда полагают, </a:t>
            </a:r>
            <a:r>
              <a:rPr lang="ru-RU" dirty="0"/>
              <a:t>что поточное шифрование – это шифрование блоков единичной длины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0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7992888" cy="1143000"/>
          </a:xfrm>
        </p:spPr>
        <p:txBody>
          <a:bodyPr/>
          <a:lstStyle/>
          <a:p>
            <a:r>
              <a:rPr lang="ru-RU" dirty="0"/>
              <a:t>Блочное шифрование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0042" y="980728"/>
            <a:ext cx="8496944" cy="5562952"/>
          </a:xfrm>
        </p:spPr>
        <p:txBody>
          <a:bodyPr>
            <a:normAutofit/>
          </a:bodyPr>
          <a:lstStyle/>
          <a:p>
            <a:r>
              <a:rPr lang="ru-RU" sz="1800" dirty="0"/>
              <a:t>Блочное шифрование характеризуется тем, что информация предварительно разбивается на блоки фиксированной длины (например, 64 или 128 бит). </a:t>
            </a:r>
          </a:p>
          <a:p>
            <a:r>
              <a:rPr lang="ru-RU" sz="1800" dirty="0"/>
              <a:t>При этом в различных </a:t>
            </a:r>
            <a:r>
              <a:rPr lang="ru-RU" sz="1800" dirty="0" smtClean="0"/>
              <a:t>КА </a:t>
            </a:r>
            <a:r>
              <a:rPr lang="ru-RU" sz="1800" dirty="0"/>
              <a:t>или даже в разных режимах работы одного и того же алгоритма блоки могут шифроваться как независимо друг от друга, так и «со сцеплением» – когда результат шифрования текущего блока данных зависит от значения предыдущего блока или от результата шифрования предыдущего блока.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61" y="3501008"/>
            <a:ext cx="6631707" cy="31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0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136904" cy="1143000"/>
          </a:xfrm>
        </p:spPr>
        <p:txBody>
          <a:bodyPr/>
          <a:lstStyle/>
          <a:p>
            <a:r>
              <a:rPr lang="ru-RU" dirty="0"/>
              <a:t>Поточное шифрование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980728"/>
            <a:ext cx="8640960" cy="5760640"/>
          </a:xfrm>
        </p:spPr>
        <p:txBody>
          <a:bodyPr>
            <a:normAutofit lnSpcReduction="10000"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Поточное шифрование применяется</a:t>
            </a:r>
            <a:r>
              <a:rPr lang="ru-RU" dirty="0"/>
              <a:t> прежде всего тогда, </a:t>
            </a:r>
            <a:r>
              <a:rPr lang="ru-RU" b="1" u="sng" dirty="0"/>
              <a:t>когда информацию невозможно разбить на блоки</a:t>
            </a:r>
            <a:r>
              <a:rPr lang="ru-RU" dirty="0"/>
              <a:t>, – скажем, есть некий поток </a:t>
            </a:r>
            <a:r>
              <a:rPr lang="ru-RU" dirty="0" smtClean="0"/>
              <a:t>данных. </a:t>
            </a:r>
          </a:p>
          <a:p>
            <a:r>
              <a:rPr lang="ru-RU" dirty="0" smtClean="0"/>
              <a:t>Алгоритмы </a:t>
            </a:r>
            <a:r>
              <a:rPr lang="ru-RU" dirty="0"/>
              <a:t>поточного шифрования шифруют данные побитно.</a:t>
            </a:r>
          </a:p>
          <a:p>
            <a:r>
              <a:rPr lang="ru-RU" dirty="0"/>
              <a:t>В идеале длина ключа потокового шифра равна длине передаваемого сообщения </a:t>
            </a:r>
            <a:r>
              <a:rPr lang="ru-RU" b="1" dirty="0">
                <a:solidFill>
                  <a:schemeClr val="accent1"/>
                </a:solidFill>
              </a:rPr>
              <a:t>(одноразовый блокнот).</a:t>
            </a:r>
            <a:r>
              <a:rPr lang="ru-RU" dirty="0"/>
              <a:t> 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  <a:p>
            <a:r>
              <a:rPr lang="ru-RU" sz="1600" dirty="0" smtClean="0"/>
              <a:t>Если </a:t>
            </a:r>
            <a:r>
              <a:rPr lang="ru-RU" sz="1600" dirty="0"/>
              <a:t>биты ключа выбраны случайно – вскрыть шифр невозможно.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40" y="3122209"/>
            <a:ext cx="6202103" cy="3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80919" cy="1143000"/>
          </a:xfrm>
        </p:spPr>
        <p:txBody>
          <a:bodyPr/>
          <a:lstStyle/>
          <a:p>
            <a:r>
              <a:rPr lang="ru-RU" sz="2800" dirty="0" smtClean="0"/>
              <a:t>Достоинства и недостатки блочных и поточных шифров</a:t>
            </a:r>
            <a:endParaRPr lang="ru-RU" sz="2800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41107879"/>
              </p:ext>
            </p:extLst>
          </p:nvPr>
        </p:nvGraphicFramePr>
        <p:xfrm>
          <a:off x="107504" y="1268760"/>
          <a:ext cx="8784975" cy="5419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95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60648"/>
            <a:ext cx="6512511" cy="1143000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628800"/>
            <a:ext cx="9144000" cy="52292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1. Б. </a:t>
            </a:r>
            <a:r>
              <a:rPr lang="ru-RU" dirty="0" err="1"/>
              <a:t>Шнайер</a:t>
            </a:r>
            <a:r>
              <a:rPr lang="ru-RU" dirty="0"/>
              <a:t> Прикладная криптография. Протоколы, алгоритмы, исходные тексты на языке Си. – М.: Триумф. – 2002 г. – 816 с.</a:t>
            </a:r>
          </a:p>
          <a:p>
            <a:r>
              <a:rPr lang="ru-RU" dirty="0"/>
              <a:t>2. В.Н. </a:t>
            </a:r>
            <a:r>
              <a:rPr lang="ru-RU" dirty="0" err="1"/>
              <a:t>Ярмолик</a:t>
            </a:r>
            <a:r>
              <a:rPr lang="ru-RU" dirty="0"/>
              <a:t>, С.С. </a:t>
            </a:r>
            <a:r>
              <a:rPr lang="ru-RU" dirty="0" err="1"/>
              <a:t>Портянко</a:t>
            </a:r>
            <a:r>
              <a:rPr lang="ru-RU" dirty="0"/>
              <a:t>, С.В. </a:t>
            </a:r>
            <a:r>
              <a:rPr lang="ru-RU" dirty="0" err="1"/>
              <a:t>Ярмолик</a:t>
            </a:r>
            <a:r>
              <a:rPr lang="ru-RU" dirty="0"/>
              <a:t>. Криптография, стеганография и охрана авторского права. – Мн.: Издательский центр БГУ. – 2007 г. – 241 с.</a:t>
            </a:r>
          </a:p>
          <a:p>
            <a:r>
              <a:rPr lang="ru-RU" dirty="0"/>
              <a:t>3. В.Ф. Шаньгин Защита информации в компьютерных системах и сетях. – М.: ДМК Пресс, 2012. – 592 с.</a:t>
            </a:r>
          </a:p>
          <a:p>
            <a:r>
              <a:rPr lang="ru-RU" dirty="0"/>
              <a:t>4. В. </a:t>
            </a:r>
            <a:r>
              <a:rPr lang="ru-RU" dirty="0" err="1"/>
              <a:t>Олифер</a:t>
            </a:r>
            <a:r>
              <a:rPr lang="ru-RU" dirty="0"/>
              <a:t>, Н. </a:t>
            </a:r>
            <a:r>
              <a:rPr lang="ru-RU" dirty="0" err="1"/>
              <a:t>Олифер</a:t>
            </a:r>
            <a:r>
              <a:rPr lang="ru-RU" dirty="0"/>
              <a:t> Компьютерные сети: принципы, технологии, протоколы. – 4-е издание. –  СПб.: Питер. – 2015 г. – 944 с.</a:t>
            </a:r>
          </a:p>
          <a:p>
            <a:r>
              <a:rPr lang="ru-RU" dirty="0"/>
              <a:t>5. Э. </a:t>
            </a:r>
            <a:r>
              <a:rPr lang="ru-RU" dirty="0" err="1"/>
              <a:t>Таненбаум</a:t>
            </a:r>
            <a:r>
              <a:rPr lang="ru-RU" dirty="0"/>
              <a:t>, Д. </a:t>
            </a:r>
            <a:r>
              <a:rPr lang="ru-RU" dirty="0" err="1"/>
              <a:t>Уэзеролл</a:t>
            </a:r>
            <a:r>
              <a:rPr lang="ru-RU" dirty="0"/>
              <a:t> Компьютерные сети. 5-е изд. – СПб.: Питер, 2015. – 960 с.</a:t>
            </a:r>
          </a:p>
          <a:p>
            <a:r>
              <a:rPr lang="ru-RU" dirty="0"/>
              <a:t>6. С. </a:t>
            </a:r>
            <a:r>
              <a:rPr lang="ru-RU" dirty="0" err="1"/>
              <a:t>Норткат</a:t>
            </a:r>
            <a:r>
              <a:rPr lang="ru-RU" dirty="0"/>
              <a:t>, Д. </a:t>
            </a:r>
            <a:r>
              <a:rPr lang="ru-RU" dirty="0" err="1"/>
              <a:t>Новак</a:t>
            </a:r>
            <a:r>
              <a:rPr lang="ru-RU" dirty="0"/>
              <a:t> Обнаружение нарушений безопасности в сетях. 3-е изд. – М.: Издательский дом «Вильямс». – 2003 г. – 447 с.</a:t>
            </a:r>
          </a:p>
          <a:p>
            <a:r>
              <a:rPr lang="ru-RU" dirty="0"/>
              <a:t>7. В. Зима, А. </a:t>
            </a:r>
            <a:r>
              <a:rPr lang="ru-RU" dirty="0" err="1"/>
              <a:t>Молдовян</a:t>
            </a:r>
            <a:r>
              <a:rPr lang="ru-RU" dirty="0"/>
              <a:t>, Н. </a:t>
            </a:r>
            <a:r>
              <a:rPr lang="ru-RU" dirty="0" err="1"/>
              <a:t>Молдовян</a:t>
            </a:r>
            <a:r>
              <a:rPr lang="ru-RU" dirty="0"/>
              <a:t> Безопасность глобальных сетевых технологий. – СПб.: BHV. – 2000 г. – 320 с.</a:t>
            </a:r>
          </a:p>
          <a:p>
            <a:r>
              <a:rPr lang="ru-RU" dirty="0"/>
              <a:t>8. Б. Анин Защита компьютерной информации. – СПб.: BHV. – 2002 г. – 376 с.</a:t>
            </a:r>
          </a:p>
          <a:p>
            <a:r>
              <a:rPr lang="ru-RU" dirty="0"/>
              <a:t>9. В. </a:t>
            </a:r>
            <a:r>
              <a:rPr lang="ru-RU" dirty="0" err="1"/>
              <a:t>Цирилов</a:t>
            </a:r>
            <a:r>
              <a:rPr lang="ru-RU" dirty="0"/>
              <a:t> Основы информационной безопасности автоматизированных систем. Краткий курс. – М.: Феникс. – 2008 г. – 173 с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3764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08911" cy="1143000"/>
          </a:xfrm>
        </p:spPr>
        <p:txBody>
          <a:bodyPr/>
          <a:lstStyle/>
          <a:p>
            <a:r>
              <a:rPr lang="ru-RU" sz="4000" dirty="0" smtClean="0"/>
              <a:t>Общая схема </a:t>
            </a:r>
            <a:r>
              <a:rPr lang="ru-RU" sz="4000" dirty="0"/>
              <a:t>симметричной криптосистемы шифрования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36912"/>
            <a:ext cx="7767213" cy="2101205"/>
          </a:xfrm>
        </p:spPr>
      </p:pic>
    </p:spTree>
    <p:extLst>
      <p:ext uri="{BB962C8B-B14F-4D97-AF65-F5344CB8AC3E}">
        <p14:creationId xmlns:p14="http://schemas.microsoft.com/office/powerpoint/2010/main" val="121669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496944" cy="1143000"/>
          </a:xfrm>
        </p:spPr>
        <p:txBody>
          <a:bodyPr/>
          <a:lstStyle/>
          <a:p>
            <a:r>
              <a:rPr lang="ru-RU" dirty="0"/>
              <a:t>Симметричный алгоритм шифрования </a:t>
            </a:r>
            <a:r>
              <a:rPr lang="en-US" dirty="0"/>
              <a:t>DES (Data Encryption Standard).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2636912"/>
            <a:ext cx="8496944" cy="396044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Алгоритм шифрования данных DES 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Encryption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/>
              <a:t>) был опубликован в 1977 году. </a:t>
            </a:r>
            <a:endParaRPr lang="ru-RU" dirty="0" smtClean="0"/>
          </a:p>
          <a:p>
            <a:r>
              <a:rPr lang="ru-RU" dirty="0" smtClean="0"/>
              <a:t>Блочный </a:t>
            </a:r>
            <a:r>
              <a:rPr lang="ru-RU" dirty="0"/>
              <a:t>симметричный алгоритм DES до сих нор остается распространенным алгоритмом, используемым в системах защиты коммерческой информации.</a:t>
            </a:r>
          </a:p>
          <a:p>
            <a:r>
              <a:rPr lang="ru-RU" dirty="0"/>
              <a:t>Алгоритм DES построен в соответствии с методологией сети </a:t>
            </a:r>
            <a:r>
              <a:rPr lang="ru-RU" dirty="0" err="1"/>
              <a:t>Фейстеля</a:t>
            </a:r>
            <a:r>
              <a:rPr lang="ru-RU" dirty="0"/>
              <a:t> и состоит из чередующейся последовательности перестановок и подстановок</a:t>
            </a:r>
            <a:r>
              <a:rPr lang="ru-RU" dirty="0" smtClean="0"/>
              <a:t>.</a:t>
            </a:r>
          </a:p>
          <a:p>
            <a:r>
              <a:rPr lang="ru-RU" dirty="0" smtClean="0"/>
              <a:t>Алгоритм </a:t>
            </a:r>
            <a:r>
              <a:rPr lang="ru-RU" dirty="0"/>
              <a:t>DES осуществляет шифрование 64-битных блоков данных с помощью 64-битного ключа, в котором значащими являются 56 бит (остальные 8 бит – проверочные биты для контроля на четность). </a:t>
            </a:r>
          </a:p>
        </p:txBody>
      </p:sp>
    </p:spTree>
    <p:extLst>
      <p:ext uri="{BB962C8B-B14F-4D97-AF65-F5344CB8AC3E}">
        <p14:creationId xmlns:p14="http://schemas.microsoft.com/office/powerpoint/2010/main" val="38912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3149"/>
            <a:ext cx="7622232" cy="1143000"/>
          </a:xfrm>
        </p:spPr>
        <p:txBody>
          <a:bodyPr/>
          <a:lstStyle/>
          <a:p>
            <a:r>
              <a:rPr lang="ru-RU" dirty="0"/>
              <a:t>Обобщенная схема процесса шифрования в блочном алгоритме DES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66110"/>
            <a:ext cx="3744416" cy="4302095"/>
          </a:xfrm>
        </p:spPr>
      </p:pic>
      <p:sp>
        <p:nvSpPr>
          <p:cNvPr id="5" name="Прямоугольник 4"/>
          <p:cNvSpPr/>
          <p:nvPr/>
        </p:nvSpPr>
        <p:spPr>
          <a:xfrm>
            <a:off x="395536" y="2420888"/>
            <a:ext cx="33843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Процесс шифрования заключается в начальной перестановке битов 64-битного блока, шестнадцати циклах (раундах) шифрования и, наконец, в конечной перестановке битов.</a:t>
            </a:r>
          </a:p>
          <a:p>
            <a:r>
              <a:rPr lang="ru-RU" dirty="0" err="1"/>
              <a:t>Расшифрование</a:t>
            </a:r>
            <a:r>
              <a:rPr lang="ru-RU" dirty="0"/>
              <a:t> в DES является операцией, обратной шифрованию, и выполняется путем повторения операций шифрования в обратной последовательности.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236056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571612"/>
            <a:ext cx="2000232" cy="936104"/>
          </a:xfrm>
        </p:spPr>
        <p:txBody>
          <a:bodyPr/>
          <a:lstStyle/>
          <a:p>
            <a:r>
              <a:rPr lang="ru-RU" sz="2000" dirty="0"/>
              <a:t>Структура алгоритма </a:t>
            </a:r>
            <a:r>
              <a:rPr lang="en-US" sz="2000" dirty="0"/>
              <a:t>DES</a:t>
            </a:r>
            <a:endParaRPr lang="ru-RU" sz="20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36" y="107107"/>
            <a:ext cx="6072230" cy="6750893"/>
          </a:xfrm>
        </p:spPr>
      </p:pic>
    </p:spTree>
    <p:extLst>
      <p:ext uri="{BB962C8B-B14F-4D97-AF65-F5344CB8AC3E}">
        <p14:creationId xmlns:p14="http://schemas.microsoft.com/office/powerpoint/2010/main" val="42151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054280" cy="1143000"/>
          </a:xfrm>
        </p:spPr>
        <p:txBody>
          <a:bodyPr/>
          <a:lstStyle/>
          <a:p>
            <a:r>
              <a:rPr lang="en-US" dirty="0" smtClean="0"/>
              <a:t>O</a:t>
            </a:r>
            <a:r>
              <a:rPr lang="ru-RU" dirty="0" err="1" smtClean="0"/>
              <a:t>бщий</a:t>
            </a:r>
            <a:r>
              <a:rPr lang="ru-RU" dirty="0" smtClean="0"/>
              <a:t> </a:t>
            </a:r>
            <a:r>
              <a:rPr lang="ru-RU" dirty="0"/>
              <a:t>вид цикла </a:t>
            </a:r>
            <a:r>
              <a:rPr lang="ru-RU" dirty="0" smtClean="0"/>
              <a:t>преобразования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72816"/>
            <a:ext cx="8280920" cy="4770864"/>
          </a:xfrm>
        </p:spPr>
        <p:txBody>
          <a:bodyPr/>
          <a:lstStyle/>
          <a:p>
            <a:r>
              <a:rPr lang="ru-RU" dirty="0" smtClean="0"/>
              <a:t>Если </a:t>
            </a:r>
            <a:r>
              <a:rPr lang="ru-RU" dirty="0" err="1"/>
              <a:t>Li</a:t>
            </a:r>
            <a:r>
              <a:rPr lang="ru-RU" dirty="0"/>
              <a:t> и </a:t>
            </a:r>
            <a:r>
              <a:rPr lang="ru-RU" dirty="0" err="1"/>
              <a:t>Ri</a:t>
            </a:r>
            <a:r>
              <a:rPr lang="ru-RU" dirty="0"/>
              <a:t> — левая и правая половины, полученные в результате i-й итерации, </a:t>
            </a:r>
            <a:r>
              <a:rPr lang="ru-RU" dirty="0" err="1"/>
              <a:t>Ki</a:t>
            </a:r>
            <a:r>
              <a:rPr lang="ru-RU" dirty="0"/>
              <a:t> — 48-битный ключ для цикла i, а f — функция, выполняющая все подстановки, перестановки и XOR с ключом, то один цикл преобразования можно представить как:</a:t>
            </a:r>
          </a:p>
          <a:p>
            <a:r>
              <a:rPr lang="ru-RU" dirty="0"/>
              <a:t>(</a:t>
            </a:r>
            <a:r>
              <a:rPr lang="ru-RU" dirty="0" err="1"/>
              <a:t>Li</a:t>
            </a:r>
            <a:r>
              <a:rPr lang="ru-RU" dirty="0"/>
              <a:t>, </a:t>
            </a:r>
            <a:r>
              <a:rPr lang="ru-RU" dirty="0" err="1"/>
              <a:t>Ri</a:t>
            </a:r>
            <a:r>
              <a:rPr lang="ru-RU" dirty="0"/>
              <a:t>) = (Ri−1</a:t>
            </a:r>
            <a:r>
              <a:rPr lang="ru-RU" dirty="0" smtClean="0"/>
              <a:t>, (Li</a:t>
            </a:r>
            <a:r>
              <a:rPr lang="ru-RU" dirty="0"/>
              <a:t>−</a:t>
            </a:r>
            <a:r>
              <a:rPr lang="ru-RU" dirty="0" smtClean="0"/>
              <a:t>1⊕ </a:t>
            </a:r>
            <a:r>
              <a:rPr lang="ru-RU" dirty="0"/>
              <a:t>f(Ri−1, K</a:t>
            </a:r>
            <a:r>
              <a:rPr lang="ru-RU" dirty="0" smtClean="0"/>
              <a:t>)) 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01" y="4293096"/>
            <a:ext cx="551172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24936" cy="1143000"/>
          </a:xfrm>
        </p:spPr>
        <p:txBody>
          <a:bodyPr/>
          <a:lstStyle/>
          <a:p>
            <a:r>
              <a:rPr lang="ru-RU" sz="4000" dirty="0"/>
              <a:t>Структура одного раунда </a:t>
            </a:r>
            <a:r>
              <a:rPr lang="en-US" sz="4000" dirty="0"/>
              <a:t>DES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0728"/>
            <a:ext cx="6488958" cy="5707285"/>
          </a:xfrm>
        </p:spPr>
      </p:pic>
    </p:spTree>
    <p:extLst>
      <p:ext uri="{BB962C8B-B14F-4D97-AF65-F5344CB8AC3E}">
        <p14:creationId xmlns:p14="http://schemas.microsoft.com/office/powerpoint/2010/main" val="139171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8820472" cy="1143000"/>
          </a:xfrm>
        </p:spPr>
        <p:txBody>
          <a:bodyPr/>
          <a:lstStyle/>
          <a:p>
            <a:r>
              <a:rPr lang="ru-RU" sz="4000" dirty="0" smtClean="0"/>
              <a:t>Описание работы алгоритма </a:t>
            </a:r>
            <a:r>
              <a:rPr lang="en-US" sz="4000" dirty="0" smtClean="0"/>
              <a:t>DES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96752"/>
            <a:ext cx="8424936" cy="561662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Алгоритм использует только стандартную арифметику 64-битовых чисел и логические операции, поэтому легко реализуется на аппаратном уровне. </a:t>
            </a:r>
            <a:endParaRPr lang="ru-RU" dirty="0" smtClean="0"/>
          </a:p>
          <a:p>
            <a:r>
              <a:rPr lang="ru-RU" dirty="0" smtClean="0"/>
              <a:t>Если </a:t>
            </a:r>
            <a:r>
              <a:rPr lang="ru-RU" dirty="0"/>
              <a:t>при шифровании использовались ключи K1, K2, K3, …, K16, то ключами дешифрования будут K16, K15, K14, …, K1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300" dirty="0" smtClean="0"/>
              <a:t>DES </a:t>
            </a:r>
            <a:r>
              <a:rPr lang="ru-RU" sz="2300" dirty="0"/>
              <a:t>работает с 64-битовым блоком открытого текста. </a:t>
            </a:r>
            <a:endParaRPr lang="ru-RU" sz="23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300" dirty="0" smtClean="0"/>
              <a:t>После </a:t>
            </a:r>
            <a:r>
              <a:rPr lang="ru-RU" sz="2300" dirty="0"/>
              <a:t>первоначальной перестановки блок разбивается на правую и левую половины длиной по 32 бита. </a:t>
            </a:r>
            <a:endParaRPr lang="ru-RU" sz="23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300" dirty="0" smtClean="0"/>
              <a:t>Затем </a:t>
            </a:r>
            <a:r>
              <a:rPr lang="ru-RU" sz="2300" dirty="0"/>
              <a:t>выполняется 16 преобразований (функция f), в которых данные </a:t>
            </a:r>
            <a:r>
              <a:rPr lang="ru-RU" sz="2300" dirty="0" smtClean="0"/>
              <a:t>правой половины </a:t>
            </a:r>
            <a:r>
              <a:rPr lang="ru-RU" sz="2300" dirty="0"/>
              <a:t>объединяются с ключом. </a:t>
            </a:r>
            <a:endParaRPr lang="ru-RU" sz="2300" dirty="0" smtClean="0"/>
          </a:p>
          <a:p>
            <a:pPr marL="45720" indent="0">
              <a:buNone/>
            </a:pPr>
            <a:r>
              <a:rPr lang="ru-RU" sz="2300" dirty="0"/>
              <a:t>Четыре операции </a:t>
            </a:r>
            <a:r>
              <a:rPr lang="ru-RU" sz="2300" dirty="0" smtClean="0"/>
              <a:t>выполняются </a:t>
            </a:r>
            <a:r>
              <a:rPr lang="ru-RU" sz="2300" dirty="0"/>
              <a:t>функцией f над </a:t>
            </a:r>
            <a:r>
              <a:rPr lang="ru-RU" sz="2300" dirty="0" smtClean="0"/>
              <a:t>правой половиной </a:t>
            </a:r>
            <a:r>
              <a:rPr lang="ru-RU" sz="2300" dirty="0"/>
              <a:t>данных: </a:t>
            </a:r>
            <a:endParaRPr lang="ru-RU" sz="2300" dirty="0" smtClean="0"/>
          </a:p>
          <a:p>
            <a:pPr>
              <a:buFont typeface="Wingdings" pitchFamily="2" charset="2"/>
              <a:buChar char="ü"/>
            </a:pPr>
            <a:r>
              <a:rPr lang="ru-RU" sz="2300" dirty="0" smtClean="0"/>
              <a:t>увеличивается </a:t>
            </a:r>
            <a:r>
              <a:rPr lang="ru-RU" sz="2300" dirty="0"/>
              <a:t>до 48 битов с помощью перестановки с </a:t>
            </a:r>
            <a:r>
              <a:rPr lang="ru-RU" sz="2300" dirty="0" smtClean="0"/>
              <a:t>расширением,</a:t>
            </a:r>
          </a:p>
          <a:p>
            <a:pPr>
              <a:buFont typeface="Wingdings" pitchFamily="2" charset="2"/>
              <a:buChar char="ü"/>
            </a:pPr>
            <a:r>
              <a:rPr lang="ru-RU" sz="2300" dirty="0" smtClean="0"/>
              <a:t>объединяется </a:t>
            </a:r>
            <a:r>
              <a:rPr lang="ru-RU" sz="2300" dirty="0"/>
              <a:t>посредством XOR с 48 битами смещенного и переставленного </a:t>
            </a:r>
            <a:r>
              <a:rPr lang="ru-RU" sz="2300" dirty="0" smtClean="0"/>
              <a:t>ключа,</a:t>
            </a:r>
          </a:p>
          <a:p>
            <a:pPr>
              <a:buFont typeface="Wingdings" pitchFamily="2" charset="2"/>
              <a:buChar char="ü"/>
            </a:pPr>
            <a:r>
              <a:rPr lang="ru-RU" sz="2300" dirty="0" smtClean="0"/>
              <a:t>проходит </a:t>
            </a:r>
            <a:r>
              <a:rPr lang="ru-RU" sz="2300" dirty="0"/>
              <a:t>через 8 S-блоков, образуя 32 новых бита, </a:t>
            </a:r>
            <a:endParaRPr lang="ru-RU" sz="2300" dirty="0" smtClean="0"/>
          </a:p>
          <a:p>
            <a:pPr>
              <a:buFont typeface="Wingdings" pitchFamily="2" charset="2"/>
              <a:buChar char="ü"/>
            </a:pPr>
            <a:r>
              <a:rPr lang="ru-RU" sz="2300" dirty="0" smtClean="0"/>
              <a:t>переставляется </a:t>
            </a:r>
            <a:r>
              <a:rPr lang="ru-RU" sz="2300" dirty="0"/>
              <a:t>снова. </a:t>
            </a:r>
          </a:p>
          <a:p>
            <a:pPr marL="502920" indent="-457200">
              <a:buFont typeface="+mj-lt"/>
              <a:buAutoNum type="arabicParenR"/>
            </a:pPr>
            <a:endParaRPr lang="ru-RU" sz="2300" dirty="0" smtClean="0"/>
          </a:p>
        </p:txBody>
      </p:sp>
    </p:spTree>
    <p:extLst>
      <p:ext uri="{BB962C8B-B14F-4D97-AF65-F5344CB8AC3E}">
        <p14:creationId xmlns:p14="http://schemas.microsoft.com/office/powerpoint/2010/main" val="411939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7096" y="5877272"/>
            <a:ext cx="8136904" cy="648072"/>
          </a:xfrm>
        </p:spPr>
        <p:txBody>
          <a:bodyPr/>
          <a:lstStyle/>
          <a:p>
            <a:r>
              <a:rPr lang="ru-RU" sz="2800" dirty="0"/>
              <a:t>Описание работы алгоритма </a:t>
            </a:r>
            <a:r>
              <a:rPr lang="en-US" sz="2800" dirty="0"/>
              <a:t>DES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60648"/>
            <a:ext cx="8568952" cy="5688632"/>
          </a:xfrm>
        </p:spPr>
        <p:txBody>
          <a:bodyPr>
            <a:normAutofit fontScale="92500"/>
          </a:bodyPr>
          <a:lstStyle/>
          <a:p>
            <a:pPr marL="560070" indent="-514350">
              <a:buFont typeface="+mj-lt"/>
              <a:buAutoNum type="arabicParenR" startAt="4"/>
            </a:pPr>
            <a:r>
              <a:rPr lang="ru-RU" sz="2800" dirty="0" smtClean="0"/>
              <a:t>На </a:t>
            </a:r>
            <a:r>
              <a:rPr lang="ru-RU" sz="2800" dirty="0"/>
              <a:t>каждом цикле (см. рис.) биты ключа сдвигаются, и затем из 56 битов ключа выбираются 48 битов. </a:t>
            </a:r>
          </a:p>
          <a:p>
            <a:pPr marL="560070" indent="-514350">
              <a:buFont typeface="+mj-lt"/>
              <a:buAutoNum type="arabicParenR" startAt="4"/>
            </a:pPr>
            <a:r>
              <a:rPr lang="ru-RU" sz="2800" dirty="0"/>
              <a:t>Затем результат функции f объединяется с левой половиной с помощью другого XOR. В итоге этих действий появляется новая правая половина, а старая правая становится новой левой половиной. </a:t>
            </a:r>
            <a:endParaRPr lang="ru-RU" sz="2800" dirty="0" smtClean="0"/>
          </a:p>
          <a:p>
            <a:pPr marL="560070" indent="-514350">
              <a:buFont typeface="+mj-lt"/>
              <a:buAutoNum type="arabicParenR" startAt="4"/>
            </a:pPr>
            <a:r>
              <a:rPr lang="ru-RU" sz="2800" dirty="0" smtClean="0"/>
              <a:t>Эти </a:t>
            </a:r>
            <a:r>
              <a:rPr lang="ru-RU" sz="2800" dirty="0"/>
              <a:t>действия повторяются 16 раз, образуя 16 циклов DES. </a:t>
            </a:r>
            <a:endParaRPr lang="ru-RU" sz="2800" dirty="0" smtClean="0"/>
          </a:p>
          <a:p>
            <a:pPr marL="560070" indent="-514350">
              <a:buFont typeface="+mj-lt"/>
              <a:buAutoNum type="arabicParenR" startAt="4"/>
            </a:pPr>
            <a:r>
              <a:rPr lang="ru-RU" sz="2800" dirty="0"/>
              <a:t>После шестнадцатого цикла правая и левая половины объединяются, и алгоритм завершается заключительной перестановкой (обратной по отношению к первоначальной).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7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8064896" cy="1143000"/>
          </a:xfrm>
        </p:spPr>
        <p:txBody>
          <a:bodyPr/>
          <a:lstStyle/>
          <a:p>
            <a:r>
              <a:rPr lang="ru-RU" sz="3600" dirty="0"/>
              <a:t>Программная реализация </a:t>
            </a:r>
            <a:r>
              <a:rPr lang="en-US" sz="3600" dirty="0"/>
              <a:t>s‑</a:t>
            </a:r>
            <a:r>
              <a:rPr lang="ru-RU" sz="3600" dirty="0" smtClean="0"/>
              <a:t>блока с сужением</a:t>
            </a:r>
            <a:endParaRPr lang="ru-RU" sz="3600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15047822"/>
              </p:ext>
            </p:extLst>
          </p:nvPr>
        </p:nvGraphicFramePr>
        <p:xfrm>
          <a:off x="179518" y="1700806"/>
          <a:ext cx="8856972" cy="4929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</a:tblGrid>
              <a:tr h="704202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</a:t>
                      </a:r>
                      <a:r>
                        <a:rPr lang="en-US" sz="4000" baseline="-25000" dirty="0"/>
                        <a:t>5</a:t>
                      </a:r>
                      <a:endParaRPr lang="en-US" sz="4000" dirty="0"/>
                    </a:p>
                  </a:txBody>
                  <a:tcPr marL="35101" marR="35101" marT="17551" marB="17551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Значения 2‑го, 3‑го, 4‑го и 5‑го </a:t>
                      </a:r>
                      <a:r>
                        <a:rPr lang="ru-RU" sz="2000" dirty="0">
                          <a:hlinkClick r:id="rId2" tooltip="Бит"/>
                        </a:rPr>
                        <a:t>бит</a:t>
                      </a:r>
                      <a:r>
                        <a:rPr lang="ru-RU" sz="2000" dirty="0"/>
                        <a:t> на входе</a:t>
                      </a:r>
                    </a:p>
                  </a:txBody>
                  <a:tcPr marL="35101" marR="35101" marT="17551" marB="17551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704202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1101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1111</a:t>
                      </a:r>
                    </a:p>
                  </a:txBody>
                  <a:tcPr marL="35101" marR="35101" marT="17551" marB="17551" anchor="ctr"/>
                </a:tc>
              </a:tr>
              <a:tr h="704202">
                <a:tc rowSpan="4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Значения 1‑го и 6‑го 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hlinkClick r:id="rId2" tooltip="Бит"/>
                        </a:rPr>
                        <a:t>бит</a:t>
                      </a:r>
                      <a:r>
                        <a:rPr lang="ru-RU" sz="2400" dirty="0"/>
                        <a:t> на входе</a:t>
                      </a:r>
                    </a:p>
                  </a:txBody>
                  <a:tcPr marL="35101" marR="35101" marT="17551" marB="17551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1001</a:t>
                      </a:r>
                    </a:p>
                  </a:txBody>
                  <a:tcPr marL="35101" marR="35101" marT="17551" marB="17551" anchor="ctr"/>
                </a:tc>
              </a:tr>
              <a:tr h="704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1110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1011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0010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1100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1101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1111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1010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1001</a:t>
                      </a:r>
                    </a:p>
                  </a:txBody>
                  <a:tcPr marL="35101" marR="35101" marT="17551" marB="1755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1000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0110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704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1110</a:t>
                      </a:r>
                    </a:p>
                  </a:txBody>
                  <a:tcPr marL="35101" marR="35101" marT="17551" marB="17551" anchor="ctr"/>
                </a:tc>
              </a:tr>
              <a:tr h="704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0011</a:t>
                      </a:r>
                    </a:p>
                  </a:txBody>
                  <a:tcPr marL="35101" marR="35101" marT="17551" marB="17551" anchor="ctr"/>
                </a:tc>
              </a:tr>
              <a:tr h="704202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0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219"/>
            <a:ext cx="8568951" cy="1143000"/>
          </a:xfrm>
        </p:spPr>
        <p:txBody>
          <a:bodyPr/>
          <a:lstStyle/>
          <a:p>
            <a:r>
              <a:rPr lang="ru-RU" dirty="0"/>
              <a:t>Программная реализация </a:t>
            </a:r>
            <a:r>
              <a:rPr lang="ru-RU" dirty="0" smtClean="0"/>
              <a:t>р‑блока </a:t>
            </a:r>
            <a:r>
              <a:rPr lang="ru-RU" dirty="0"/>
              <a:t>с </a:t>
            </a:r>
            <a:r>
              <a:rPr lang="ru-RU" dirty="0" smtClean="0"/>
              <a:t>расширением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32856"/>
            <a:ext cx="7731474" cy="3024336"/>
          </a:xfrm>
        </p:spPr>
      </p:pic>
    </p:spTree>
    <p:extLst>
      <p:ext uri="{BB962C8B-B14F-4D97-AF65-F5344CB8AC3E}">
        <p14:creationId xmlns:p14="http://schemas.microsoft.com/office/powerpoint/2010/main" val="33879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76672"/>
            <a:ext cx="8964488" cy="1143000"/>
          </a:xfrm>
        </p:spPr>
        <p:txBody>
          <a:bodyPr/>
          <a:lstStyle/>
          <a:p>
            <a:pPr algn="ctr"/>
            <a:r>
              <a:rPr lang="ru-RU" dirty="0" smtClean="0"/>
              <a:t>Тема 1. Общие </a:t>
            </a:r>
            <a:r>
              <a:rPr lang="ru-RU" dirty="0"/>
              <a:t>определения</a:t>
            </a:r>
            <a:br>
              <a:rPr lang="ru-RU" dirty="0"/>
            </a:b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827584" y="1772816"/>
            <a:ext cx="7200800" cy="3978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Основные понятия и терминология. 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Классификация угроз информационной безопасности. 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Классификация методов защиты информации.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77085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622232" cy="1143000"/>
          </a:xfrm>
        </p:spPr>
        <p:txBody>
          <a:bodyPr/>
          <a:lstStyle/>
          <a:p>
            <a:r>
              <a:rPr lang="ru-RU" dirty="0"/>
              <a:t>Стандарт шифрования ГОСТ 28147-89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916832"/>
            <a:ext cx="8136904" cy="4941168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ГОСТ 28147-89 </a:t>
            </a:r>
            <a:r>
              <a:rPr lang="ru-RU" sz="2800" dirty="0"/>
              <a:t>представляет собой </a:t>
            </a:r>
            <a:r>
              <a:rPr lang="ru-RU" sz="2800" u="sng" dirty="0">
                <a:solidFill>
                  <a:schemeClr val="accent1"/>
                </a:solidFill>
              </a:rPr>
              <a:t>симметричный 64-битовый блочный алгоритм с 256-битовым ключом</a:t>
            </a:r>
            <a:r>
              <a:rPr lang="ru-RU" sz="2800" dirty="0"/>
              <a:t>.</a:t>
            </a:r>
          </a:p>
          <a:p>
            <a:r>
              <a:rPr lang="ru-RU" sz="2800" dirty="0"/>
              <a:t>Этот алгоритм криптографического преобразования данных предназначен для аппаратной и программной реализации, удовлетворяет криптографическим требованиям и не накладывает ограничений на степень секретности защищаемой информации</a:t>
            </a:r>
            <a:r>
              <a:rPr lang="ru-RU" sz="2800" dirty="0" smtClean="0"/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4448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136904" cy="1143000"/>
          </a:xfrm>
        </p:spPr>
        <p:txBody>
          <a:bodyPr/>
          <a:lstStyle/>
          <a:p>
            <a:r>
              <a:rPr lang="ru-RU" dirty="0"/>
              <a:t>Схема алгоритма ГОСТ 28147-89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00808"/>
            <a:ext cx="8136904" cy="4698856"/>
          </a:xfrm>
        </p:spPr>
        <p:txBody>
          <a:bodyPr/>
          <a:lstStyle/>
          <a:p>
            <a:r>
              <a:rPr lang="ru-RU" dirty="0"/>
              <a:t>Данные, подлежащие зашифровке, разбивают на 64-разрядные блоки. </a:t>
            </a:r>
            <a:endParaRPr lang="ru-RU" dirty="0" smtClean="0"/>
          </a:p>
          <a:p>
            <a:r>
              <a:rPr lang="ru-RU" dirty="0" smtClean="0"/>
              <a:t>Эти </a:t>
            </a:r>
            <a:r>
              <a:rPr lang="ru-RU" dirty="0"/>
              <a:t>блоки разбиваются на два </a:t>
            </a:r>
            <a:r>
              <a:rPr lang="ru-RU" dirty="0" err="1"/>
              <a:t>субблока</a:t>
            </a:r>
            <a:r>
              <a:rPr lang="ru-RU" dirty="0"/>
              <a:t> N1 и N2 по 32 бит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179" y="2924944"/>
            <a:ext cx="4644077" cy="367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334200" cy="1143000"/>
          </a:xfrm>
        </p:spPr>
        <p:txBody>
          <a:bodyPr/>
          <a:lstStyle/>
          <a:p>
            <a:r>
              <a:rPr lang="ru-RU" dirty="0"/>
              <a:t>Структура одного раунда ГОСТ 28147-89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60993"/>
            <a:ext cx="4608512" cy="5165585"/>
          </a:xfrm>
        </p:spPr>
      </p:pic>
    </p:spTree>
    <p:extLst>
      <p:ext uri="{BB962C8B-B14F-4D97-AF65-F5344CB8AC3E}">
        <p14:creationId xmlns:p14="http://schemas.microsoft.com/office/powerpoint/2010/main" val="195276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992888" cy="1143000"/>
          </a:xfrm>
        </p:spPr>
        <p:txBody>
          <a:bodyPr/>
          <a:lstStyle/>
          <a:p>
            <a:r>
              <a:rPr lang="ru-RU" sz="3600" dirty="0" smtClean="0"/>
              <a:t>Описание работы ГОСТ </a:t>
            </a:r>
            <a:r>
              <a:rPr lang="ru-RU" sz="3600" dirty="0"/>
              <a:t>28147-89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196752"/>
            <a:ext cx="8280920" cy="5661248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400" dirty="0"/>
              <a:t>Шифруемый блок данных разбивается на две части, которые затем обрабатываются как отдельные 32-битовые целые числа без знака</a:t>
            </a:r>
            <a:r>
              <a:rPr lang="ru-RU" sz="2400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Сначала </a:t>
            </a:r>
            <a:r>
              <a:rPr lang="ru-RU" sz="2400" dirty="0"/>
              <a:t>правая половина блока и </a:t>
            </a:r>
            <a:r>
              <a:rPr lang="ru-RU" sz="2400" dirty="0" err="1"/>
              <a:t>подключ</a:t>
            </a:r>
            <a:r>
              <a:rPr lang="ru-RU" sz="2400" dirty="0"/>
              <a:t> раунда складываются по модулю 2</a:t>
            </a:r>
            <a:r>
              <a:rPr lang="ru-RU" sz="2400" baseline="30000" dirty="0"/>
              <a:t>32</a:t>
            </a:r>
            <a:r>
              <a:rPr lang="ru-RU" sz="2400" dirty="0"/>
              <a:t>. </a:t>
            </a:r>
            <a:endParaRPr lang="ru-RU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Затем </a:t>
            </a:r>
            <a:r>
              <a:rPr lang="ru-RU" sz="2400" dirty="0"/>
              <a:t>производится поблочная подстановка. </a:t>
            </a:r>
            <a:endParaRPr lang="ru-RU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32-битовое </a:t>
            </a:r>
            <a:r>
              <a:rPr lang="ru-RU" sz="2400" dirty="0"/>
              <a:t>значение, полученное на предыдущем шаге (обозначим его S), интерпретируется как массив из восьми 4-битовых блоков кода: S=(</a:t>
            </a:r>
            <a:r>
              <a:rPr lang="ru-RU" sz="2400" dirty="0" smtClean="0"/>
              <a:t>S</a:t>
            </a:r>
            <a:r>
              <a:rPr lang="ru-RU" sz="2400" baseline="-25000" dirty="0" smtClean="0"/>
              <a:t>0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1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2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3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4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5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6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7</a:t>
            </a:r>
            <a:r>
              <a:rPr lang="ru-RU" sz="2400" dirty="0"/>
              <a:t>). </a:t>
            </a:r>
            <a:endParaRPr lang="ru-RU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Далее </a:t>
            </a:r>
            <a:r>
              <a:rPr lang="ru-RU" sz="2400" dirty="0"/>
              <a:t>значение каждого из восьми блоков заменяется на новое, которое выбирается </a:t>
            </a:r>
            <a:r>
              <a:rPr lang="ru-RU" sz="2400" b="1" u="sng" dirty="0"/>
              <a:t>по таблице </a:t>
            </a:r>
            <a:r>
              <a:rPr lang="ru-RU" sz="2400" b="1" u="sng" dirty="0" smtClean="0"/>
              <a:t>замен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63733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352928" cy="1143000"/>
          </a:xfrm>
        </p:spPr>
        <p:txBody>
          <a:bodyPr/>
          <a:lstStyle/>
          <a:p>
            <a:r>
              <a:rPr lang="ru-RU" sz="4000" dirty="0"/>
              <a:t>Таблица замен ГОСТ 28147-89  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745432"/>
            <a:ext cx="8856984" cy="5112568"/>
          </a:xfrm>
        </p:spPr>
        <p:txBody>
          <a:bodyPr>
            <a:normAutofit fontScale="92500" lnSpcReduction="10000"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sz="1900" dirty="0" smtClean="0"/>
              <a:t>В </a:t>
            </a:r>
            <a:r>
              <a:rPr lang="ru-RU" sz="1900" dirty="0"/>
              <a:t>каждой строке таблицы замен записаны числа от 0 до 15 в произвольном порядке без повторений. </a:t>
            </a:r>
          </a:p>
          <a:p>
            <a:r>
              <a:rPr lang="ru-RU" sz="1900" dirty="0"/>
              <a:t>Значения элементов таблицы замен взяты от 0 до 15, так как в четырех битах, которые подвергаются подстановке, может быть записано целое число без знака в диапазоне от 0 до 15. </a:t>
            </a:r>
            <a:endParaRPr lang="ru-RU" sz="1900" dirty="0" smtClean="0"/>
          </a:p>
          <a:p>
            <a:r>
              <a:rPr lang="ru-RU" sz="1900" dirty="0" smtClean="0"/>
              <a:t>Значение </a:t>
            </a:r>
            <a:r>
              <a:rPr lang="ru-RU" sz="1900" dirty="0"/>
              <a:t>блока </a:t>
            </a:r>
            <a:r>
              <a:rPr lang="ru-RU" sz="1900" dirty="0" smtClean="0"/>
              <a:t>S1 </a:t>
            </a:r>
            <a:r>
              <a:rPr lang="ru-RU" sz="1900" dirty="0"/>
              <a:t>(четыре младших бита 32-разрядного числа S) заменится на число, стоящее на позиции, номер которой равен значению заменяемого блока. </a:t>
            </a:r>
            <a:endParaRPr lang="ru-RU" sz="1900" dirty="0" smtClean="0"/>
          </a:p>
          <a:p>
            <a:r>
              <a:rPr lang="ru-RU" sz="1900" dirty="0"/>
              <a:t>Например, в этом случае </a:t>
            </a:r>
            <a:r>
              <a:rPr lang="ru-RU" sz="1900" dirty="0" smtClean="0"/>
              <a:t>S1=0 </a:t>
            </a:r>
            <a:r>
              <a:rPr lang="ru-RU" sz="1900" dirty="0"/>
              <a:t>заменится на </a:t>
            </a:r>
            <a:r>
              <a:rPr lang="ru-RU" sz="1900" dirty="0" smtClean="0"/>
              <a:t>4, </a:t>
            </a:r>
            <a:r>
              <a:rPr lang="ru-RU" sz="1900" dirty="0"/>
              <a:t>если </a:t>
            </a:r>
            <a:r>
              <a:rPr lang="ru-RU" sz="1900" dirty="0" smtClean="0"/>
              <a:t>S1=1</a:t>
            </a:r>
            <a:r>
              <a:rPr lang="ru-RU" sz="1900" dirty="0"/>
              <a:t>, то оно заменится на </a:t>
            </a:r>
            <a:r>
              <a:rPr lang="ru-RU" sz="1900" dirty="0" smtClean="0"/>
              <a:t>10 </a:t>
            </a:r>
            <a:r>
              <a:rPr lang="ru-RU" sz="1900" dirty="0"/>
              <a:t>и т.д.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64704"/>
            <a:ext cx="5524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08912" cy="1143000"/>
          </a:xfrm>
        </p:spPr>
        <p:txBody>
          <a:bodyPr/>
          <a:lstStyle/>
          <a:p>
            <a:r>
              <a:rPr lang="ru-RU" dirty="0"/>
              <a:t>Описание ГОСТ 28147-89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12776"/>
            <a:ext cx="8352928" cy="5274920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 startAt="6"/>
            </a:pPr>
            <a:r>
              <a:rPr lang="ru-RU" dirty="0"/>
              <a:t>После выполнения подстановки все 4-битовые блоки снова объединяются в единое 32-битное слово, которое затем циклически сдвигается на 11 битов влево. </a:t>
            </a:r>
            <a:endParaRPr lang="ru-RU" dirty="0" smtClean="0"/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Наконец</a:t>
            </a:r>
            <a:r>
              <a:rPr lang="ru-RU" dirty="0"/>
              <a:t>, с помощью побитовой операции "сумма по модулю 2" результат объединяется с левой половиной, вследствие чего получается новая правая половина </a:t>
            </a:r>
            <a:r>
              <a:rPr lang="ru-RU" dirty="0" err="1"/>
              <a:t>Ri</a:t>
            </a:r>
            <a:r>
              <a:rPr lang="ru-RU" dirty="0"/>
              <a:t>. </a:t>
            </a:r>
            <a:endParaRPr lang="ru-RU" dirty="0" smtClean="0"/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Новая </a:t>
            </a:r>
            <a:r>
              <a:rPr lang="ru-RU" dirty="0"/>
              <a:t>левая часть </a:t>
            </a:r>
            <a:r>
              <a:rPr lang="ru-RU" dirty="0" err="1"/>
              <a:t>Li</a:t>
            </a:r>
            <a:r>
              <a:rPr lang="ru-RU" dirty="0"/>
              <a:t> берется равной младшей части преобразуемого блока: </a:t>
            </a:r>
            <a:r>
              <a:rPr lang="ru-RU" dirty="0" err="1"/>
              <a:t>Li</a:t>
            </a:r>
            <a:r>
              <a:rPr lang="ru-RU" dirty="0"/>
              <a:t>= Ri-1.</a:t>
            </a:r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Полученное </a:t>
            </a:r>
            <a:r>
              <a:rPr lang="ru-RU" dirty="0"/>
              <a:t>значение преобразуемого блока рассматривается как результат выполнения одного раунда алгоритма шифрования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370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52928" cy="1143000"/>
          </a:xfrm>
        </p:spPr>
        <p:txBody>
          <a:bodyPr/>
          <a:lstStyle/>
          <a:p>
            <a:r>
              <a:rPr lang="ru-RU" dirty="0"/>
              <a:t>Описание ГОСТ 28147-89</a:t>
            </a:r>
            <a:br>
              <a:rPr lang="ru-RU" dirty="0"/>
            </a:br>
            <a:r>
              <a:rPr lang="ru-RU" dirty="0"/>
              <a:t>Процедуры шифрования и </a:t>
            </a:r>
            <a:r>
              <a:rPr lang="ru-RU" dirty="0" err="1"/>
              <a:t>расшифрования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2433171"/>
            <a:ext cx="8136904" cy="4410824"/>
          </a:xfrm>
        </p:spPr>
        <p:txBody>
          <a:bodyPr>
            <a:normAutofit/>
          </a:bodyPr>
          <a:lstStyle/>
          <a:p>
            <a:r>
              <a:rPr lang="ru-RU" dirty="0"/>
              <a:t>ГОСТ 28147-89 является блочным шифром, поэтому преобразование данных осуществляется блоками в так называемых базовых циклах.</a:t>
            </a:r>
          </a:p>
          <a:p>
            <a:r>
              <a:rPr lang="ru-RU" dirty="0"/>
              <a:t>Базовые циклы заключаются в многократном выполнении для блока данных основного раунда, рассмотренного нами ранее, с использованием разных элементов ключа и отличаются друг от друга порядком использования ключевых элементов. </a:t>
            </a:r>
          </a:p>
          <a:p>
            <a:r>
              <a:rPr lang="ru-RU" dirty="0"/>
              <a:t>В каждом раунде используется один из восьми возможных 32-разрядных </a:t>
            </a:r>
            <a:r>
              <a:rPr lang="ru-RU" dirty="0" err="1"/>
              <a:t>подключей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38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640960" cy="1872208"/>
          </a:xfrm>
        </p:spPr>
        <p:txBody>
          <a:bodyPr/>
          <a:lstStyle/>
          <a:p>
            <a:pPr algn="l"/>
            <a:r>
              <a:rPr lang="ru-RU" sz="1800" dirty="0" smtClean="0"/>
              <a:t>Рассмотрим </a:t>
            </a:r>
            <a:r>
              <a:rPr lang="ru-RU" sz="1800" dirty="0"/>
              <a:t>процесс создания </a:t>
            </a:r>
            <a:r>
              <a:rPr lang="ru-RU" sz="1800" dirty="0" err="1"/>
              <a:t>подключей</a:t>
            </a:r>
            <a:r>
              <a:rPr lang="ru-RU" sz="1800" dirty="0"/>
              <a:t> раундов</a:t>
            </a:r>
            <a:r>
              <a:rPr lang="ru-RU" sz="1800" dirty="0" smtClean="0"/>
              <a:t>.</a:t>
            </a:r>
            <a:br>
              <a:rPr lang="ru-RU" sz="1800" dirty="0" smtClean="0"/>
            </a:br>
            <a:r>
              <a:rPr lang="ru-RU" sz="1800" dirty="0" smtClean="0"/>
              <a:t>В </a:t>
            </a:r>
            <a:r>
              <a:rPr lang="ru-RU" sz="1800" dirty="0"/>
              <a:t>ГОСТ эта процедура очень проста, особенно по сравнению с DES. 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256-битный </a:t>
            </a:r>
            <a:r>
              <a:rPr lang="ru-RU" sz="1800" dirty="0"/>
              <a:t>ключ K разбивается на восемь 32-битных </a:t>
            </a:r>
            <a:r>
              <a:rPr lang="ru-RU" sz="1800" dirty="0" err="1"/>
              <a:t>подключей</a:t>
            </a:r>
            <a:r>
              <a:rPr lang="ru-RU" sz="1800" dirty="0"/>
              <a:t>, обозначаемых K0, K1, K2,K3, K4, K5, K6, K7. 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Алгоритм </a:t>
            </a:r>
            <a:r>
              <a:rPr lang="ru-RU" sz="1800" dirty="0"/>
              <a:t>включает 32 раунда, поэтому каждый </a:t>
            </a:r>
            <a:r>
              <a:rPr lang="ru-RU" sz="1800" dirty="0" err="1"/>
              <a:t>подключ</a:t>
            </a:r>
            <a:r>
              <a:rPr lang="ru-RU" sz="1800" dirty="0"/>
              <a:t> при шифровании используется в четырех </a:t>
            </a:r>
            <a:r>
              <a:rPr lang="ru-RU" sz="1800" dirty="0" smtClean="0"/>
              <a:t>раундах </a:t>
            </a:r>
            <a:r>
              <a:rPr lang="ru-RU" sz="1800" dirty="0"/>
              <a:t>в последовательности, представленной </a:t>
            </a:r>
            <a:r>
              <a:rPr lang="ru-RU" sz="1800" dirty="0" smtClean="0"/>
              <a:t>в таблице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2636912"/>
            <a:ext cx="8784976" cy="3888432"/>
          </a:xfrm>
          <a:solidFill>
            <a:schemeClr val="bg2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ru-RU" dirty="0"/>
              <a:t> </a:t>
            </a:r>
          </a:p>
          <a:p>
            <a:r>
              <a:rPr lang="ru-RU" dirty="0" smtClean="0"/>
              <a:t>Таблица Последовательность </a:t>
            </a:r>
            <a:r>
              <a:rPr lang="ru-RU" dirty="0"/>
              <a:t>использования </a:t>
            </a:r>
            <a:r>
              <a:rPr lang="ru-RU" dirty="0" err="1"/>
              <a:t>подключей</a:t>
            </a:r>
            <a:r>
              <a:rPr lang="ru-RU" dirty="0"/>
              <a:t> при шифровании </a:t>
            </a:r>
            <a:endParaRPr lang="ru-RU" dirty="0" smtClean="0"/>
          </a:p>
          <a:p>
            <a:r>
              <a:rPr lang="ru-RU" dirty="0" smtClean="0"/>
              <a:t>Раунд </a:t>
            </a:r>
            <a:r>
              <a:rPr lang="ru-RU" dirty="0"/>
              <a:t>	1 	2 	3 	4 	5 	6 	7 	8</a:t>
            </a:r>
          </a:p>
          <a:p>
            <a:r>
              <a:rPr lang="ru-RU" dirty="0" err="1"/>
              <a:t>Подключ</a:t>
            </a:r>
            <a:r>
              <a:rPr lang="ru-RU" dirty="0"/>
              <a:t> 	K0 	K1 	K2 	K3 	K4 	K5 	K6 	K7</a:t>
            </a:r>
          </a:p>
          <a:p>
            <a:r>
              <a:rPr lang="ru-RU" dirty="0"/>
              <a:t>Раунд 	9 	10 	11 	12 	13 	14 	15 	16</a:t>
            </a:r>
          </a:p>
          <a:p>
            <a:r>
              <a:rPr lang="ru-RU" dirty="0" err="1"/>
              <a:t>Подключ</a:t>
            </a:r>
            <a:r>
              <a:rPr lang="ru-RU" dirty="0"/>
              <a:t> 	K0 	K1 	K2 	K3 	K4 	K5 	K6 	K7</a:t>
            </a:r>
          </a:p>
          <a:p>
            <a:r>
              <a:rPr lang="ru-RU" dirty="0"/>
              <a:t>Раунд 	17 	18 	19 	20 	21 	22 	23 	24</a:t>
            </a:r>
          </a:p>
          <a:p>
            <a:r>
              <a:rPr lang="ru-RU" dirty="0" err="1"/>
              <a:t>Подключ</a:t>
            </a:r>
            <a:r>
              <a:rPr lang="ru-RU" dirty="0"/>
              <a:t> 	K0 	K1 	K2 	K3 	K4 	K5 	K6 	K7</a:t>
            </a:r>
          </a:p>
          <a:p>
            <a:r>
              <a:rPr lang="ru-RU" dirty="0"/>
              <a:t>Раунд 	25 	26 	27 	28 	29 	30 	31 	32</a:t>
            </a:r>
          </a:p>
          <a:p>
            <a:r>
              <a:rPr lang="ru-RU" dirty="0" err="1"/>
              <a:t>Подключ</a:t>
            </a:r>
            <a:r>
              <a:rPr lang="ru-RU" dirty="0"/>
              <a:t> 	K7 	K6 	K5 	K4 	K3 	K2 	K1 	K0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48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352928" cy="1143000"/>
          </a:xfrm>
        </p:spPr>
        <p:txBody>
          <a:bodyPr/>
          <a:lstStyle/>
          <a:p>
            <a:pPr algn="l"/>
            <a:r>
              <a:rPr lang="ru-RU" sz="1800" dirty="0"/>
              <a:t>Процесс </a:t>
            </a:r>
            <a:r>
              <a:rPr lang="ru-RU" sz="1800" dirty="0" err="1"/>
              <a:t>расшифрования</a:t>
            </a:r>
            <a:r>
              <a:rPr lang="ru-RU" sz="1800" dirty="0"/>
              <a:t> производится по тому же алгоритму, что и шифрование</a:t>
            </a:r>
            <a:r>
              <a:rPr lang="ru-RU" sz="1800" dirty="0" smtClean="0"/>
              <a:t>.</a:t>
            </a:r>
            <a:br>
              <a:rPr lang="ru-RU" sz="1800" dirty="0" smtClean="0"/>
            </a:br>
            <a:r>
              <a:rPr lang="ru-RU" sz="1800" dirty="0" smtClean="0"/>
              <a:t>Единственное </a:t>
            </a:r>
            <a:r>
              <a:rPr lang="ru-RU" sz="1800" dirty="0"/>
              <a:t>отличие заключается в порядке использования </a:t>
            </a:r>
            <a:r>
              <a:rPr lang="ru-RU" sz="1800" dirty="0" err="1"/>
              <a:t>подключей</a:t>
            </a:r>
            <a:r>
              <a:rPr lang="ru-RU" sz="1800" dirty="0"/>
              <a:t> </a:t>
            </a:r>
            <a:r>
              <a:rPr lang="ru-RU" sz="1800" dirty="0" err="1"/>
              <a:t>Ki</a:t>
            </a:r>
            <a:r>
              <a:rPr lang="ru-RU" sz="1800" dirty="0"/>
              <a:t>. 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При </a:t>
            </a:r>
            <a:r>
              <a:rPr lang="ru-RU" sz="1800" dirty="0" err="1"/>
              <a:t>расшифровании</a:t>
            </a:r>
            <a:r>
              <a:rPr lang="ru-RU" sz="1800" dirty="0"/>
              <a:t> подключи должны быть использованы в обратном порядке, а именно, как указано </a:t>
            </a:r>
            <a:r>
              <a:rPr lang="ru-RU" sz="1800" dirty="0" smtClean="0"/>
              <a:t>в таблице </a:t>
            </a:r>
            <a:endParaRPr lang="ru-RU" sz="1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2276872"/>
            <a:ext cx="9144000" cy="3960440"/>
          </a:xfrm>
          <a:solidFill>
            <a:schemeClr val="bg2">
              <a:lumMod val="75000"/>
            </a:schemeClr>
          </a:solidFill>
        </p:spPr>
        <p:txBody>
          <a:bodyPr anchor="ctr">
            <a:normAutofit fontScale="92500" lnSpcReduction="10000"/>
          </a:bodyPr>
          <a:lstStyle/>
          <a:p>
            <a:r>
              <a:rPr lang="ru-RU" dirty="0" smtClean="0"/>
              <a:t>Таблица Последовательность </a:t>
            </a:r>
            <a:r>
              <a:rPr lang="ru-RU" dirty="0"/>
              <a:t>использования </a:t>
            </a:r>
            <a:r>
              <a:rPr lang="ru-RU" dirty="0" err="1"/>
              <a:t>подключей</a:t>
            </a:r>
            <a:r>
              <a:rPr lang="ru-RU" dirty="0"/>
              <a:t> при </a:t>
            </a:r>
            <a:r>
              <a:rPr lang="ru-RU" dirty="0" err="1"/>
              <a:t>расшифровании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smtClean="0"/>
              <a:t>Раунд </a:t>
            </a:r>
            <a:r>
              <a:rPr lang="ru-RU" dirty="0"/>
              <a:t>	1 </a:t>
            </a:r>
            <a:r>
              <a:rPr lang="ru-RU" dirty="0" smtClean="0"/>
              <a:t>	2 </a:t>
            </a:r>
            <a:r>
              <a:rPr lang="ru-RU" dirty="0"/>
              <a:t>	3 	4 	5 	6 	7 	8</a:t>
            </a:r>
          </a:p>
          <a:p>
            <a:r>
              <a:rPr lang="ru-RU" dirty="0" err="1" smtClean="0"/>
              <a:t>Подключ</a:t>
            </a:r>
            <a:r>
              <a:rPr lang="ru-RU" dirty="0" smtClean="0"/>
              <a:t>       K0 </a:t>
            </a:r>
            <a:r>
              <a:rPr lang="ru-RU" dirty="0"/>
              <a:t>	</a:t>
            </a:r>
            <a:r>
              <a:rPr lang="ru-RU" dirty="0" smtClean="0"/>
              <a:t>K1 </a:t>
            </a:r>
            <a:r>
              <a:rPr lang="ru-RU" dirty="0"/>
              <a:t>	</a:t>
            </a:r>
            <a:r>
              <a:rPr lang="ru-RU" dirty="0" smtClean="0"/>
              <a:t>K2 </a:t>
            </a:r>
            <a:r>
              <a:rPr lang="ru-RU" dirty="0"/>
              <a:t>	</a:t>
            </a:r>
            <a:r>
              <a:rPr lang="ru-RU" dirty="0" smtClean="0"/>
              <a:t>K3 </a:t>
            </a:r>
            <a:r>
              <a:rPr lang="ru-RU" dirty="0"/>
              <a:t>	</a:t>
            </a:r>
            <a:r>
              <a:rPr lang="ru-RU" dirty="0" smtClean="0"/>
              <a:t>K4 </a:t>
            </a:r>
            <a:r>
              <a:rPr lang="ru-RU" dirty="0"/>
              <a:t>	</a:t>
            </a:r>
            <a:r>
              <a:rPr lang="ru-RU" dirty="0" smtClean="0"/>
              <a:t>K5 </a:t>
            </a:r>
            <a:r>
              <a:rPr lang="ru-RU" dirty="0"/>
              <a:t>	</a:t>
            </a:r>
            <a:r>
              <a:rPr lang="ru-RU" dirty="0" smtClean="0"/>
              <a:t>K6 </a:t>
            </a:r>
            <a:r>
              <a:rPr lang="ru-RU" dirty="0"/>
              <a:t>	</a:t>
            </a:r>
            <a:r>
              <a:rPr lang="ru-RU" dirty="0" smtClean="0"/>
              <a:t>K7</a:t>
            </a:r>
            <a:endParaRPr lang="ru-RU" dirty="0"/>
          </a:p>
          <a:p>
            <a:r>
              <a:rPr lang="ru-RU" dirty="0"/>
              <a:t>Раунд 	9 	10 	11 	12 	13 	14 	15 	16</a:t>
            </a:r>
          </a:p>
          <a:p>
            <a:r>
              <a:rPr lang="ru-RU" dirty="0" err="1"/>
              <a:t>Подключ</a:t>
            </a:r>
            <a:r>
              <a:rPr lang="ru-RU" dirty="0"/>
              <a:t> </a:t>
            </a:r>
            <a:r>
              <a:rPr lang="ru-RU" dirty="0" smtClean="0"/>
              <a:t>      K7 </a:t>
            </a:r>
            <a:r>
              <a:rPr lang="ru-RU" dirty="0"/>
              <a:t>	K6 	K5 	K4 	K3 	K2 	K1 	K0</a:t>
            </a:r>
          </a:p>
          <a:p>
            <a:r>
              <a:rPr lang="ru-RU" dirty="0"/>
              <a:t>Раунд 	17 	18 	19 	20 	21 	22 	23 	24</a:t>
            </a:r>
          </a:p>
          <a:p>
            <a:r>
              <a:rPr lang="ru-RU" dirty="0" err="1"/>
              <a:t>Подключ</a:t>
            </a:r>
            <a:r>
              <a:rPr lang="ru-RU" dirty="0"/>
              <a:t> </a:t>
            </a:r>
            <a:r>
              <a:rPr lang="ru-RU" dirty="0" smtClean="0"/>
              <a:t>      K7 </a:t>
            </a:r>
            <a:r>
              <a:rPr lang="ru-RU" dirty="0"/>
              <a:t>	K6 	K5 	K4 	K3 	K2 	K1 	K0</a:t>
            </a:r>
          </a:p>
          <a:p>
            <a:r>
              <a:rPr lang="ru-RU" dirty="0"/>
              <a:t>Раунд 	25 	26 	27 	28 	29 	30 	31 	32</a:t>
            </a:r>
          </a:p>
          <a:p>
            <a:r>
              <a:rPr lang="ru-RU" dirty="0" err="1"/>
              <a:t>Подключ</a:t>
            </a:r>
            <a:r>
              <a:rPr lang="ru-RU" dirty="0"/>
              <a:t> </a:t>
            </a:r>
            <a:r>
              <a:rPr lang="ru-RU" dirty="0" smtClean="0"/>
              <a:t>      K7 </a:t>
            </a:r>
            <a:r>
              <a:rPr lang="ru-RU" dirty="0"/>
              <a:t>	K6 	K5 	K4 	K3 	K2 	K1 	K0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6927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6512511" cy="1143000"/>
          </a:xfrm>
        </p:spPr>
        <p:txBody>
          <a:bodyPr/>
          <a:lstStyle/>
          <a:p>
            <a:r>
              <a:rPr lang="ru-RU" dirty="0"/>
              <a:t>ГОСТ </a:t>
            </a:r>
            <a:r>
              <a:rPr lang="ru-RU" dirty="0" smtClean="0"/>
              <a:t>28147-89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00808"/>
            <a:ext cx="8280920" cy="4842872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679778743"/>
              </p:ext>
            </p:extLst>
          </p:nvPr>
        </p:nvGraphicFramePr>
        <p:xfrm>
          <a:off x="323528" y="1268760"/>
          <a:ext cx="8568952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253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1143000"/>
          </a:xfrm>
        </p:spPr>
        <p:txBody>
          <a:bodyPr/>
          <a:lstStyle/>
          <a:p>
            <a:r>
              <a:rPr lang="ru-RU" dirty="0" smtClean="0"/>
              <a:t>1.1	Основные </a:t>
            </a:r>
            <a:r>
              <a:rPr lang="ru-RU" dirty="0"/>
              <a:t>понятия и терминология.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2276872"/>
            <a:ext cx="8424936" cy="4392488"/>
          </a:xfrm>
        </p:spPr>
        <p:txBody>
          <a:bodyPr/>
          <a:lstStyle/>
          <a:p>
            <a:r>
              <a:rPr lang="ru-RU" sz="2400" b="1" u="sng" dirty="0" smtClean="0"/>
              <a:t>Информация</a:t>
            </a:r>
            <a:r>
              <a:rPr lang="ru-RU" sz="2400" dirty="0" smtClean="0"/>
              <a:t> - сведения </a:t>
            </a:r>
            <a:r>
              <a:rPr lang="ru-RU" sz="2400" dirty="0"/>
              <a:t>о лицах, предметах, фактах, событиях, явлениях и процессах</a:t>
            </a:r>
            <a:r>
              <a:rPr lang="ru-RU" sz="2400" dirty="0" smtClean="0"/>
              <a:t>.</a:t>
            </a:r>
          </a:p>
          <a:p>
            <a:r>
              <a:rPr lang="ru-RU" sz="2400" b="1" u="sng" dirty="0" smtClean="0"/>
              <a:t>Информационный объект</a:t>
            </a:r>
            <a:r>
              <a:rPr lang="ru-RU" sz="2400" dirty="0" smtClean="0"/>
              <a:t> - среда, </a:t>
            </a:r>
            <a:r>
              <a:rPr lang="ru-RU" sz="2400" dirty="0"/>
              <a:t>в которой информация создается, передается, обрабатывается или </a:t>
            </a:r>
            <a:r>
              <a:rPr lang="ru-RU" sz="2400" dirty="0" smtClean="0"/>
              <a:t>хранится.</a:t>
            </a:r>
          </a:p>
          <a:p>
            <a:r>
              <a:rPr lang="ru-RU" sz="2400" b="1" u="sng" dirty="0" smtClean="0"/>
              <a:t>Безопасность </a:t>
            </a:r>
            <a:r>
              <a:rPr lang="ru-RU" sz="2400" b="1" u="sng" dirty="0"/>
              <a:t>информационного объекта </a:t>
            </a:r>
            <a:r>
              <a:rPr lang="ru-RU" sz="2400" dirty="0" smtClean="0"/>
              <a:t>- его защищенность </a:t>
            </a:r>
            <a:r>
              <a:rPr lang="ru-RU" sz="2400" dirty="0"/>
              <a:t>от случайного или преднамеренного вмешательства в нормальный процесс его функционирования</a:t>
            </a:r>
            <a:r>
              <a:rPr lang="ru-RU" sz="2400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0136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6512511" cy="1143000"/>
          </a:xfrm>
        </p:spPr>
        <p:txBody>
          <a:bodyPr/>
          <a:lstStyle/>
          <a:p>
            <a:r>
              <a:rPr lang="ru-RU" dirty="0"/>
              <a:t>ГОСТ </a:t>
            </a:r>
            <a:r>
              <a:rPr lang="ru-RU" dirty="0" smtClean="0"/>
              <a:t>28147-89</a:t>
            </a:r>
            <a:r>
              <a:rPr lang="en-US" dirty="0" smtClean="0"/>
              <a:t> </a:t>
            </a:r>
            <a:r>
              <a:rPr lang="ru-RU" dirty="0" smtClean="0"/>
              <a:t>Режимы </a:t>
            </a:r>
            <a:r>
              <a:rPr lang="ru-RU" dirty="0"/>
              <a:t>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00808"/>
            <a:ext cx="8280920" cy="4842872"/>
          </a:xfrm>
        </p:spPr>
        <p:txBody>
          <a:bodyPr>
            <a:normAutofit fontScale="92500"/>
          </a:bodyPr>
          <a:lstStyle/>
          <a:p>
            <a:r>
              <a:rPr lang="ru-RU" b="1" u="sng" dirty="0" smtClean="0">
                <a:solidFill>
                  <a:schemeClr val="accent1"/>
                </a:solidFill>
              </a:rPr>
              <a:t>Режим </a:t>
            </a:r>
            <a:r>
              <a:rPr lang="ru-RU" b="1" u="sng" dirty="0">
                <a:solidFill>
                  <a:schemeClr val="accent1"/>
                </a:solidFill>
              </a:rPr>
              <a:t>простой замены</a:t>
            </a:r>
            <a:r>
              <a:rPr lang="ru-RU" dirty="0"/>
              <a:t>: все блоки шифруются независимо друг от друга с разными </a:t>
            </a:r>
            <a:r>
              <a:rPr lang="ru-RU" dirty="0" err="1"/>
              <a:t>подключами</a:t>
            </a:r>
            <a:r>
              <a:rPr lang="ru-RU" dirty="0"/>
              <a:t> в разных раундах. </a:t>
            </a:r>
            <a:r>
              <a:rPr lang="ru-RU" u="sng" dirty="0"/>
              <a:t>Для одинаковых блоков сообщения М блоки </a:t>
            </a:r>
            <a:r>
              <a:rPr lang="ru-RU" u="sng" dirty="0" err="1"/>
              <a:t>шифртекста</a:t>
            </a:r>
            <a:r>
              <a:rPr lang="ru-RU" u="sng" dirty="0"/>
              <a:t> будут одинаковыми.</a:t>
            </a:r>
          </a:p>
          <a:p>
            <a:r>
              <a:rPr lang="ru-RU" b="1" u="sng" dirty="0">
                <a:solidFill>
                  <a:schemeClr val="accent1"/>
                </a:solidFill>
              </a:rPr>
              <a:t>Режим </a:t>
            </a:r>
            <a:r>
              <a:rPr lang="ru-RU" b="1" u="sng" dirty="0" err="1">
                <a:solidFill>
                  <a:schemeClr val="accent1"/>
                </a:solidFill>
              </a:rPr>
              <a:t>гаммирования</a:t>
            </a:r>
            <a:r>
              <a:rPr lang="ru-RU" dirty="0"/>
              <a:t>: В регистры N1 и N2 записывается 64-битовая </a:t>
            </a:r>
            <a:r>
              <a:rPr lang="ru-RU" dirty="0" err="1"/>
              <a:t>синхропосылка</a:t>
            </a:r>
            <a:r>
              <a:rPr lang="ru-RU" dirty="0"/>
              <a:t> (вектор инициализации) и шифруется с использованием СК. Результат подается на вход регистров и снова шифруется с использованием ключа. Получается «одноразовый блокнот». </a:t>
            </a:r>
            <a:endParaRPr lang="ru-RU" dirty="0" smtClean="0"/>
          </a:p>
          <a:p>
            <a:r>
              <a:rPr lang="ru-RU" b="1" u="sng" dirty="0">
                <a:solidFill>
                  <a:schemeClr val="accent1"/>
                </a:solidFill>
              </a:rPr>
              <a:t>В режиме </a:t>
            </a:r>
            <a:r>
              <a:rPr lang="ru-RU" b="1" u="sng" dirty="0" err="1">
                <a:solidFill>
                  <a:schemeClr val="accent1"/>
                </a:solidFill>
              </a:rPr>
              <a:t>гаммирования</a:t>
            </a:r>
            <a:r>
              <a:rPr lang="ru-RU" b="1" u="sng" dirty="0">
                <a:solidFill>
                  <a:schemeClr val="accent1"/>
                </a:solidFill>
              </a:rPr>
              <a:t> с обратной связью</a:t>
            </a:r>
            <a:r>
              <a:rPr lang="ru-RU" dirty="0"/>
              <a:t> для заполнения регистров N1 и N2, начиная со 2-го блока</a:t>
            </a:r>
            <a:r>
              <a:rPr lang="ru-RU" dirty="0" smtClean="0"/>
              <a:t>, используется результат </a:t>
            </a:r>
            <a:r>
              <a:rPr lang="ru-RU" dirty="0" err="1"/>
              <a:t>зашифрования</a:t>
            </a:r>
            <a:r>
              <a:rPr lang="ru-RU" dirty="0"/>
              <a:t> предыдущего блока открытого текста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71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054280" cy="1143000"/>
          </a:xfrm>
        </p:spPr>
        <p:txBody>
          <a:bodyPr/>
          <a:lstStyle/>
          <a:p>
            <a:r>
              <a:rPr lang="ru-RU" dirty="0"/>
              <a:t>Работа криптосистемы в режиме </a:t>
            </a:r>
            <a:r>
              <a:rPr lang="ru-RU" dirty="0" err="1"/>
              <a:t>гаммирования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7672078" cy="2909689"/>
          </a:xfrm>
        </p:spPr>
      </p:pic>
    </p:spTree>
    <p:extLst>
      <p:ext uri="{BB962C8B-B14F-4D97-AF65-F5344CB8AC3E}">
        <p14:creationId xmlns:p14="http://schemas.microsoft.com/office/powerpoint/2010/main" val="166495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219"/>
            <a:ext cx="7694240" cy="1143000"/>
          </a:xfrm>
        </p:spPr>
        <p:txBody>
          <a:bodyPr/>
          <a:lstStyle/>
          <a:p>
            <a:r>
              <a:rPr lang="ru-RU" sz="4000" dirty="0" smtClean="0"/>
              <a:t>Применение симметричных </a:t>
            </a:r>
            <a:r>
              <a:rPr lang="ru-RU" sz="4000" dirty="0" err="1" smtClean="0"/>
              <a:t>криптоалгоритмов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484784"/>
            <a:ext cx="8784976" cy="505889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accent1"/>
                </a:solidFill>
              </a:rPr>
              <a:t>Абонентского </a:t>
            </a:r>
            <a:r>
              <a:rPr lang="ru-RU" sz="2400" b="1" dirty="0">
                <a:solidFill>
                  <a:schemeClr val="accent1"/>
                </a:solidFill>
              </a:rPr>
              <a:t>шифрования данных </a:t>
            </a:r>
            <a:r>
              <a:rPr lang="ru-RU" sz="2400" dirty="0" smtClean="0"/>
              <a:t>(информации</a:t>
            </a:r>
            <a:r>
              <a:rPr lang="ru-RU" sz="2400" dirty="0"/>
              <a:t>, предназначенной для отправки кому-либо, например, через </a:t>
            </a:r>
            <a:r>
              <a:rPr lang="ru-RU" sz="2400" dirty="0" smtClean="0"/>
              <a:t>Интернет). </a:t>
            </a:r>
          </a:p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accent1"/>
                </a:solidFill>
              </a:rPr>
              <a:t>В </a:t>
            </a:r>
            <a:r>
              <a:rPr lang="ru-RU" sz="2400" b="1" dirty="0">
                <a:solidFill>
                  <a:schemeClr val="accent1"/>
                </a:solidFill>
              </a:rPr>
              <a:t>качестве национальных стандартов шифрования</a:t>
            </a:r>
            <a:r>
              <a:rPr lang="ru-RU" sz="2400" dirty="0"/>
              <a:t>: AES, 3DES (США), ГОСТ 28147-89 (Россия, Беларусь).</a:t>
            </a:r>
          </a:p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accent1"/>
                </a:solidFill>
              </a:rPr>
              <a:t>При </a:t>
            </a:r>
            <a:r>
              <a:rPr lang="ru-RU" sz="2400" b="1" dirty="0">
                <a:solidFill>
                  <a:schemeClr val="accent1"/>
                </a:solidFill>
              </a:rPr>
              <a:t>обработке финансовой информации </a:t>
            </a:r>
            <a:r>
              <a:rPr lang="ru-RU" sz="2400" dirty="0"/>
              <a:t>(эмиссия и обработка карт VISA), шифровании потоков информации (канальные шифраторы), шифровании информации, передаваемой по стандарту GSM (A8).</a:t>
            </a:r>
          </a:p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accent1"/>
                </a:solidFill>
              </a:rPr>
              <a:t>Для </a:t>
            </a:r>
            <a:r>
              <a:rPr lang="ru-RU" sz="2400" b="1" dirty="0">
                <a:solidFill>
                  <a:schemeClr val="accent1"/>
                </a:solidFill>
              </a:rPr>
              <a:t>защиты соединений в TLS</a:t>
            </a:r>
            <a:r>
              <a:rPr lang="ru-RU" sz="2400" dirty="0"/>
              <a:t> </a:t>
            </a:r>
            <a:r>
              <a:rPr lang="ru-RU" sz="2400" dirty="0" smtClean="0"/>
              <a:t>(протокол используется </a:t>
            </a:r>
            <a:r>
              <a:rPr lang="ru-RU" sz="2400" dirty="0"/>
              <a:t>в приложениях, работающих с сетью Интернет, таких как веб-браузеры, работа с электронной почтой, обмен мгновенными сообщениями и IP-телефония (</a:t>
            </a:r>
            <a:r>
              <a:rPr lang="ru-RU" sz="2400" dirty="0" err="1"/>
              <a:t>VoIP</a:t>
            </a:r>
            <a:r>
              <a:rPr lang="ru-RU" sz="2400" dirty="0" smtClean="0"/>
              <a:t>)).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897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352927" cy="1143000"/>
          </a:xfrm>
        </p:spPr>
        <p:txBody>
          <a:bodyPr/>
          <a:lstStyle/>
          <a:p>
            <a:r>
              <a:rPr lang="ru-RU" sz="4000" dirty="0"/>
              <a:t>Порядок использования систем с симметричными ключами: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700808"/>
            <a:ext cx="8352928" cy="49685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1.       </a:t>
            </a:r>
            <a:r>
              <a:rPr lang="ru-RU" b="1" dirty="0">
                <a:solidFill>
                  <a:schemeClr val="accent1"/>
                </a:solidFill>
              </a:rPr>
              <a:t>Симметричный секретный ключ </a:t>
            </a:r>
            <a:r>
              <a:rPr lang="ru-RU" dirty="0"/>
              <a:t>должен создаваться, распространяться и сохраняться </a:t>
            </a:r>
            <a:r>
              <a:rPr lang="ru-RU" u="sng" dirty="0">
                <a:solidFill>
                  <a:schemeClr val="accent1"/>
                </a:solidFill>
              </a:rPr>
              <a:t>безопасным образом</a:t>
            </a:r>
            <a:r>
              <a:rPr lang="ru-RU" dirty="0"/>
              <a:t>.</a:t>
            </a:r>
          </a:p>
          <a:p>
            <a:r>
              <a:rPr lang="ru-RU" dirty="0"/>
              <a:t>2.       Для получения зашифрованного текста </a:t>
            </a:r>
            <a:r>
              <a:rPr lang="ru-RU" b="1" dirty="0">
                <a:solidFill>
                  <a:schemeClr val="accent1"/>
                </a:solidFill>
              </a:rPr>
              <a:t>отправитель применяет к исходному сообщению симметричный алгоритм шифрования </a:t>
            </a:r>
            <a:r>
              <a:rPr lang="ru-RU" dirty="0"/>
              <a:t>вместе с секретным симметричным ключом. Таким образом неявно </a:t>
            </a:r>
            <a:r>
              <a:rPr lang="ru-RU" u="sng" dirty="0">
                <a:solidFill>
                  <a:schemeClr val="accent1"/>
                </a:solidFill>
              </a:rPr>
              <a:t>подготавливается аутентификация отправителя и </a:t>
            </a:r>
            <a:r>
              <a:rPr lang="ru-RU" u="sng" dirty="0" smtClean="0">
                <a:solidFill>
                  <a:schemeClr val="accent1"/>
                </a:solidFill>
              </a:rPr>
              <a:t>получателя</a:t>
            </a:r>
            <a:r>
              <a:rPr lang="en-US" u="sng" dirty="0">
                <a:solidFill>
                  <a:schemeClr val="accent1"/>
                </a:solidFill>
              </a:rPr>
              <a:t>.</a:t>
            </a:r>
            <a:r>
              <a:rPr lang="ru-RU" dirty="0" smtClean="0"/>
              <a:t> </a:t>
            </a:r>
            <a:r>
              <a:rPr lang="ru-RU" b="1" dirty="0">
                <a:solidFill>
                  <a:schemeClr val="accent1"/>
                </a:solidFill>
              </a:rPr>
              <a:t>Только получатель </a:t>
            </a:r>
            <a:r>
              <a:rPr lang="ru-RU" dirty="0"/>
              <a:t>знает симметричный секретный ключ и </a:t>
            </a:r>
            <a:r>
              <a:rPr lang="ru-RU" u="sng" dirty="0">
                <a:solidFill>
                  <a:schemeClr val="accent1"/>
                </a:solidFill>
              </a:rPr>
              <a:t>может расшифровать этот текст</a:t>
            </a:r>
            <a:r>
              <a:rPr lang="ru-RU" dirty="0"/>
              <a:t>.</a:t>
            </a:r>
          </a:p>
          <a:p>
            <a:r>
              <a:rPr lang="ru-RU" dirty="0"/>
              <a:t>3.       Отправитель передает зашифрованный текст. </a:t>
            </a:r>
            <a:r>
              <a:rPr lang="ru-RU" b="1" dirty="0">
                <a:solidFill>
                  <a:schemeClr val="accent1"/>
                </a:solidFill>
              </a:rPr>
              <a:t>Симметричный секретный ключ никогда не передается</a:t>
            </a:r>
            <a:r>
              <a:rPr lang="ru-RU" dirty="0"/>
              <a:t> в открытой форме </a:t>
            </a:r>
            <a:r>
              <a:rPr lang="ru-RU" u="sng" dirty="0">
                <a:solidFill>
                  <a:schemeClr val="accent1"/>
                </a:solidFill>
              </a:rPr>
              <a:t>по незащищенным каналам связи</a:t>
            </a:r>
            <a:r>
              <a:rPr lang="ru-RU" dirty="0"/>
              <a:t>.</a:t>
            </a:r>
          </a:p>
          <a:p>
            <a:r>
              <a:rPr lang="ru-RU" dirty="0"/>
              <a:t>4.       </a:t>
            </a:r>
            <a:r>
              <a:rPr lang="ru-RU" b="1" dirty="0">
                <a:solidFill>
                  <a:schemeClr val="accent1"/>
                </a:solidFill>
              </a:rPr>
              <a:t>Получатель применяет </a:t>
            </a:r>
            <a:r>
              <a:rPr lang="ru-RU" dirty="0"/>
              <a:t>к зашифрованному тексту </a:t>
            </a:r>
            <a:r>
              <a:rPr lang="ru-RU" u="sng" dirty="0">
                <a:solidFill>
                  <a:schemeClr val="accent1"/>
                </a:solidFill>
              </a:rPr>
              <a:t>тот же самый симметричный алгоритм шифрования/</a:t>
            </a:r>
            <a:r>
              <a:rPr lang="ru-RU" u="sng" dirty="0" err="1">
                <a:solidFill>
                  <a:schemeClr val="accent1"/>
                </a:solidFill>
              </a:rPr>
              <a:t>расшифровани</a:t>
            </a:r>
            <a:r>
              <a:rPr lang="ru-RU" dirty="0" err="1"/>
              <a:t>я</a:t>
            </a:r>
            <a:r>
              <a:rPr lang="ru-RU" dirty="0"/>
              <a:t> вместе с тем же самым симметричным ключом (который уже есть у получателя) для восстановления исходного текста. Но успешное восстановление аутентифицирует того, кто знает секретный ключ.</a:t>
            </a:r>
          </a:p>
        </p:txBody>
      </p:sp>
    </p:spTree>
    <p:extLst>
      <p:ext uri="{BB962C8B-B14F-4D97-AF65-F5344CB8AC3E}">
        <p14:creationId xmlns:p14="http://schemas.microsoft.com/office/powerpoint/2010/main" val="5472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1143000"/>
          </a:xfrm>
        </p:spPr>
        <p:txBody>
          <a:bodyPr/>
          <a:lstStyle/>
          <a:p>
            <a:pPr algn="ctr"/>
            <a:r>
              <a:rPr lang="ru-RU" sz="3200" dirty="0"/>
              <a:t>Всем системам симметричного шифрования присущи следующие недостатки: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772816"/>
            <a:ext cx="8784976" cy="4914880"/>
          </a:xfrm>
        </p:spPr>
        <p:txBody>
          <a:bodyPr>
            <a:normAutofit lnSpcReduction="10000"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Принципиальным </a:t>
            </a:r>
            <a:r>
              <a:rPr lang="ru-RU" dirty="0"/>
              <a:t>является </a:t>
            </a:r>
            <a:r>
              <a:rPr lang="ru-RU" b="1" u="sng" dirty="0">
                <a:solidFill>
                  <a:schemeClr val="accent1"/>
                </a:solidFill>
              </a:rPr>
              <a:t>требование защищенности и надежности канала передачи секретного ключа </a:t>
            </a:r>
            <a:r>
              <a:rPr lang="ru-RU" dirty="0"/>
              <a:t>для каждой нары участников информационного обмена;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Предъявляются </a:t>
            </a:r>
            <a:r>
              <a:rPr lang="ru-RU" b="1" u="sng" dirty="0">
                <a:solidFill>
                  <a:schemeClr val="accent1"/>
                </a:solidFill>
              </a:rPr>
              <a:t>повышенные требования к службе генерации и распределения ключей</a:t>
            </a:r>
            <a:r>
              <a:rPr lang="ru-RU" dirty="0"/>
              <a:t>, обусловленные тем, что для п абонентов при схеме взаимодействия «каждый с каждым» требуется п×(п-1</a:t>
            </a:r>
            <a:r>
              <a:rPr lang="ru-RU" dirty="0" smtClean="0"/>
              <a:t>)/2 </a:t>
            </a:r>
            <a:r>
              <a:rPr lang="ru-RU" dirty="0"/>
              <a:t>ключей, то есть зависимость числа ключей от числа абонентов является квадратичной; </a:t>
            </a:r>
          </a:p>
          <a:p>
            <a:pPr marL="45720" indent="0">
              <a:buNone/>
            </a:pPr>
            <a:r>
              <a:rPr lang="ru-RU" dirty="0" smtClean="0"/>
              <a:t>(например </a:t>
            </a:r>
            <a:r>
              <a:rPr lang="ru-RU" dirty="0"/>
              <a:t>для п = 1000 абонентов требуемое количество ключей будет равно </a:t>
            </a:r>
            <a:r>
              <a:rPr lang="ru-RU" dirty="0" smtClean="0"/>
              <a:t>п(п-1</a:t>
            </a:r>
            <a:r>
              <a:rPr lang="ru-RU" dirty="0"/>
              <a:t>)/2 = 499 500 </a:t>
            </a:r>
            <a:r>
              <a:rPr lang="ru-RU" dirty="0" smtClean="0"/>
              <a:t>ключей)</a:t>
            </a:r>
            <a:endParaRPr lang="ru-RU" dirty="0"/>
          </a:p>
          <a:p>
            <a:pPr marL="45720" indent="0">
              <a:buNone/>
            </a:pPr>
            <a:r>
              <a:rPr lang="ru-RU" dirty="0" smtClean="0"/>
              <a:t>ВЫВОД: </a:t>
            </a:r>
            <a:r>
              <a:rPr lang="ru-RU" b="1" u="sng" dirty="0" smtClean="0">
                <a:solidFill>
                  <a:schemeClr val="accent1"/>
                </a:solidFill>
              </a:rPr>
              <a:t>Без </a:t>
            </a:r>
            <a:r>
              <a:rPr lang="ru-RU" b="1" u="sng" dirty="0">
                <a:solidFill>
                  <a:schemeClr val="accent1"/>
                </a:solidFill>
              </a:rPr>
              <a:t>эффективной организации защищенного распределения ключей </a:t>
            </a:r>
            <a:r>
              <a:rPr lang="ru-RU" dirty="0"/>
              <a:t>широкое </a:t>
            </a:r>
            <a:r>
              <a:rPr lang="ru-RU" b="1" dirty="0">
                <a:solidFill>
                  <a:schemeClr val="accent1"/>
                </a:solidFill>
              </a:rPr>
              <a:t>использование обычной системы симметричного шифрования в больших сетях</a:t>
            </a:r>
            <a:r>
              <a:rPr lang="ru-RU" dirty="0"/>
              <a:t>, и в частности в глобальных сетях, </a:t>
            </a:r>
            <a:r>
              <a:rPr lang="ru-RU" b="1" dirty="0">
                <a:solidFill>
                  <a:schemeClr val="accent1"/>
                </a:solidFill>
              </a:rPr>
              <a:t>практически невозможно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79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560840" cy="1143000"/>
          </a:xfrm>
        </p:spPr>
        <p:txBody>
          <a:bodyPr/>
          <a:lstStyle/>
          <a:p>
            <a:r>
              <a:rPr lang="ru-RU" dirty="0" smtClean="0"/>
              <a:t>2.3	Криптография </a:t>
            </a:r>
            <a:r>
              <a:rPr lang="ru-RU" dirty="0"/>
              <a:t>с открытым ключом.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700808"/>
            <a:ext cx="8064896" cy="5058896"/>
          </a:xfrm>
        </p:spPr>
        <p:txBody>
          <a:bodyPr>
            <a:normAutofit fontScale="85000" lnSpcReduction="20000"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Концепция криптосистемы с открытым </a:t>
            </a:r>
            <a:r>
              <a:rPr lang="ru-RU" sz="2800" b="1" dirty="0" smtClean="0">
                <a:solidFill>
                  <a:schemeClr val="accent1"/>
                </a:solidFill>
              </a:rPr>
              <a:t>ключом</a:t>
            </a:r>
          </a:p>
          <a:p>
            <a:r>
              <a:rPr lang="ru-RU" sz="2400" dirty="0" smtClean="0"/>
              <a:t>Эффективными </a:t>
            </a:r>
            <a:r>
              <a:rPr lang="ru-RU" sz="2400" dirty="0"/>
              <a:t>системами криптографической защиты данных являются </a:t>
            </a:r>
            <a:r>
              <a:rPr lang="ru-RU" sz="2400" b="1" dirty="0">
                <a:solidFill>
                  <a:schemeClr val="accent1"/>
                </a:solidFill>
              </a:rPr>
              <a:t>асимметричные криптосистемы</a:t>
            </a:r>
            <a:r>
              <a:rPr lang="ru-RU" sz="2400" dirty="0"/>
              <a:t>, называемые также </a:t>
            </a:r>
            <a:r>
              <a:rPr lang="ru-RU" sz="2400" b="1" u="sng" dirty="0">
                <a:solidFill>
                  <a:schemeClr val="accent1"/>
                </a:solidFill>
              </a:rPr>
              <a:t>криптосистемами с открытым ключом</a:t>
            </a:r>
            <a:r>
              <a:rPr lang="ru-RU" sz="2400" dirty="0"/>
              <a:t>. </a:t>
            </a:r>
            <a:endParaRPr lang="ru-RU" sz="2400" dirty="0" smtClean="0"/>
          </a:p>
          <a:p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В </a:t>
            </a:r>
            <a:r>
              <a:rPr lang="ru-RU" dirty="0"/>
              <a:t>таких системах </a:t>
            </a:r>
            <a:r>
              <a:rPr lang="ru-RU" dirty="0">
                <a:solidFill>
                  <a:schemeClr val="accent1"/>
                </a:solidFill>
              </a:rPr>
              <a:t>для шифрования</a:t>
            </a:r>
            <a:r>
              <a:rPr lang="ru-RU" dirty="0"/>
              <a:t> данных используется </a:t>
            </a:r>
            <a:r>
              <a:rPr lang="ru-RU" u="sng" dirty="0">
                <a:solidFill>
                  <a:schemeClr val="accent1"/>
                </a:solidFill>
              </a:rPr>
              <a:t>один ключ</a:t>
            </a:r>
            <a:r>
              <a:rPr lang="ru-RU" dirty="0"/>
              <a:t>, а </a:t>
            </a:r>
            <a:r>
              <a:rPr lang="ru-RU" dirty="0">
                <a:solidFill>
                  <a:schemeClr val="accent1"/>
                </a:solidFill>
              </a:rPr>
              <a:t>для </a:t>
            </a:r>
            <a:r>
              <a:rPr lang="ru-RU" dirty="0" err="1">
                <a:solidFill>
                  <a:schemeClr val="accent1"/>
                </a:solidFill>
              </a:rPr>
              <a:t>расшифрования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 smtClean="0">
                <a:solidFill>
                  <a:schemeClr val="accent1"/>
                </a:solidFill>
              </a:rPr>
              <a:t>– </a:t>
            </a:r>
            <a:r>
              <a:rPr lang="ru-RU" u="sng" dirty="0" smtClean="0">
                <a:solidFill>
                  <a:schemeClr val="accent1"/>
                </a:solidFill>
              </a:rPr>
              <a:t>другой.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Первый </a:t>
            </a:r>
            <a:r>
              <a:rPr lang="ru-RU" b="1" dirty="0">
                <a:solidFill>
                  <a:schemeClr val="accent1"/>
                </a:solidFill>
              </a:rPr>
              <a:t>ключ </a:t>
            </a:r>
            <a:r>
              <a:rPr lang="ru-RU" dirty="0"/>
              <a:t>является открытым и </a:t>
            </a:r>
            <a:r>
              <a:rPr lang="ru-RU" u="sng" dirty="0">
                <a:solidFill>
                  <a:schemeClr val="accent1"/>
                </a:solidFill>
              </a:rPr>
              <a:t>может быть опубликован для</a:t>
            </a:r>
            <a:r>
              <a:rPr lang="ru-RU" dirty="0"/>
              <a:t> использования всеми пользователями системы, которые зашифровывают данные.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err="1" smtClean="0">
                <a:solidFill>
                  <a:schemeClr val="accent1"/>
                </a:solidFill>
              </a:rPr>
              <a:t>Расшифрование</a:t>
            </a:r>
            <a:r>
              <a:rPr lang="ru-RU" dirty="0" smtClean="0">
                <a:solidFill>
                  <a:schemeClr val="accent1"/>
                </a:solidFill>
              </a:rPr>
              <a:t> </a:t>
            </a:r>
            <a:r>
              <a:rPr lang="ru-RU" dirty="0"/>
              <a:t>данных  с </a:t>
            </a:r>
            <a:r>
              <a:rPr lang="ru-RU" b="1" u="sng" dirty="0">
                <a:solidFill>
                  <a:schemeClr val="accent1"/>
                </a:solidFill>
              </a:rPr>
              <a:t>помощью открытого ключа невозможно</a:t>
            </a:r>
            <a:r>
              <a:rPr lang="ru-RU" b="1" u="sng" dirty="0" smtClean="0">
                <a:solidFill>
                  <a:schemeClr val="accent1"/>
                </a:solidFill>
              </a:rPr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>
                <a:solidFill>
                  <a:schemeClr val="accent1"/>
                </a:solidFill>
              </a:rPr>
              <a:t>Для </a:t>
            </a:r>
            <a:r>
              <a:rPr lang="ru-RU" dirty="0">
                <a:solidFill>
                  <a:schemeClr val="accent1"/>
                </a:solidFill>
              </a:rPr>
              <a:t>расшифровывания </a:t>
            </a:r>
            <a:r>
              <a:rPr lang="ru-RU" dirty="0"/>
              <a:t>данных получатель шифрованной информации </a:t>
            </a:r>
            <a:r>
              <a:rPr lang="ru-RU" b="1" u="sng" dirty="0">
                <a:solidFill>
                  <a:schemeClr val="accent1"/>
                </a:solidFill>
              </a:rPr>
              <a:t>использует второй ключ</a:t>
            </a:r>
            <a:r>
              <a:rPr lang="ru-RU" dirty="0"/>
              <a:t>, который является секретным.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Ключ </a:t>
            </a:r>
            <a:r>
              <a:rPr lang="ru-RU" b="1" dirty="0">
                <a:solidFill>
                  <a:schemeClr val="accent1"/>
                </a:solidFill>
              </a:rPr>
              <a:t>расшифровывания </a:t>
            </a:r>
            <a:r>
              <a:rPr lang="ru-RU" dirty="0"/>
              <a:t>не может быть определен из </a:t>
            </a:r>
            <a:r>
              <a:rPr lang="ru-RU" u="sng" dirty="0">
                <a:solidFill>
                  <a:schemeClr val="accent1"/>
                </a:solidFill>
              </a:rPr>
              <a:t>ключа шифрования.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2465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1143000"/>
          </a:xfrm>
        </p:spPr>
        <p:txBody>
          <a:bodyPr/>
          <a:lstStyle/>
          <a:p>
            <a:r>
              <a:rPr lang="ru-RU" sz="4000" dirty="0"/>
              <a:t>Обобщенная схема асимметричной  криптосистемы с открытым ключом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35620"/>
            <a:ext cx="8280920" cy="448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447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1760" y="5701120"/>
            <a:ext cx="6512511" cy="1143000"/>
          </a:xfrm>
        </p:spPr>
        <p:txBody>
          <a:bodyPr/>
          <a:lstStyle/>
          <a:p>
            <a:r>
              <a:rPr lang="ru-RU" sz="2400" dirty="0" smtClean="0"/>
              <a:t>Описание асимметричной  </a:t>
            </a:r>
            <a:r>
              <a:rPr lang="ru-RU" sz="2400" dirty="0"/>
              <a:t>криптосистемы с открытым ключом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260648"/>
            <a:ext cx="8280920" cy="347472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1"/>
                </a:solidFill>
              </a:rPr>
              <a:t>Генератор ключа  целесообразно располагать на стороне получателя В </a:t>
            </a:r>
            <a:r>
              <a:rPr lang="ru-RU" sz="3200" dirty="0"/>
              <a:t>(чтобы не пересылать секретный ключ   по незащищенному каналу). </a:t>
            </a:r>
            <a:endParaRPr lang="ru-RU" sz="3200" dirty="0" smtClean="0"/>
          </a:p>
          <a:p>
            <a:r>
              <a:rPr lang="ru-RU" sz="3200" dirty="0" smtClean="0"/>
              <a:t>Значения </a:t>
            </a:r>
            <a:r>
              <a:rPr lang="ru-RU" sz="3200" dirty="0"/>
              <a:t>ключей </a:t>
            </a:r>
            <a:r>
              <a:rPr lang="ru-RU" sz="3200" b="1" dirty="0" smtClean="0">
                <a:solidFill>
                  <a:schemeClr val="accent1"/>
                </a:solidFill>
              </a:rPr>
              <a:t>К</a:t>
            </a:r>
            <a:r>
              <a:rPr lang="en-US" sz="3200" b="1" dirty="0">
                <a:solidFill>
                  <a:schemeClr val="accent1"/>
                </a:solidFill>
              </a:rPr>
              <a:t>o</a:t>
            </a:r>
            <a:r>
              <a:rPr lang="ru-RU" sz="3200" b="1" dirty="0" smtClean="0">
                <a:solidFill>
                  <a:schemeClr val="accent1"/>
                </a:solidFill>
              </a:rPr>
              <a:t>, Кс – </a:t>
            </a:r>
            <a:r>
              <a:rPr lang="ru-RU" sz="3200" b="1" dirty="0">
                <a:solidFill>
                  <a:schemeClr val="accent1"/>
                </a:solidFill>
              </a:rPr>
              <a:t>зависят от начального состояния генератора ключей</a:t>
            </a:r>
            <a:r>
              <a:rPr lang="ru-RU" sz="3200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ru-RU" sz="3200" b="1" dirty="0">
                <a:solidFill>
                  <a:schemeClr val="accent1"/>
                </a:solidFill>
              </a:rPr>
              <a:t>Раскрытие </a:t>
            </a:r>
            <a:r>
              <a:rPr lang="ru-RU" sz="3200" dirty="0"/>
              <a:t>секретного ключа </a:t>
            </a:r>
            <a:r>
              <a:rPr lang="ru-RU" sz="3200" b="1" dirty="0" smtClean="0">
                <a:solidFill>
                  <a:schemeClr val="accent1"/>
                </a:solidFill>
              </a:rPr>
              <a:t>Кс</a:t>
            </a:r>
            <a:r>
              <a:rPr lang="ru-RU" sz="3200" dirty="0" smtClean="0"/>
              <a:t> </a:t>
            </a:r>
            <a:r>
              <a:rPr lang="ru-RU" sz="3200" u="sng" dirty="0" smtClean="0">
                <a:solidFill>
                  <a:schemeClr val="accent1"/>
                </a:solidFill>
              </a:rPr>
              <a:t>по </a:t>
            </a:r>
            <a:r>
              <a:rPr lang="ru-RU" sz="3200" dirty="0"/>
              <a:t>известному </a:t>
            </a:r>
            <a:r>
              <a:rPr lang="ru-RU" sz="3200" dirty="0" smtClean="0"/>
              <a:t>ключу </a:t>
            </a:r>
            <a:r>
              <a:rPr lang="ru-RU" sz="3200" b="1" dirty="0" smtClean="0">
                <a:solidFill>
                  <a:schemeClr val="accent1"/>
                </a:solidFill>
              </a:rPr>
              <a:t>К</a:t>
            </a:r>
            <a:r>
              <a:rPr lang="en-US" sz="3200" b="1" dirty="0" smtClean="0">
                <a:solidFill>
                  <a:schemeClr val="accent1"/>
                </a:solidFill>
              </a:rPr>
              <a:t>o</a:t>
            </a:r>
            <a:r>
              <a:rPr lang="ru-RU" sz="3200" dirty="0" smtClean="0"/>
              <a:t> должно </a:t>
            </a:r>
            <a:r>
              <a:rPr lang="ru-RU" sz="3200" dirty="0"/>
              <a:t>быть </a:t>
            </a:r>
            <a:r>
              <a:rPr lang="ru-RU" sz="3200" b="1" u="sng" dirty="0">
                <a:solidFill>
                  <a:schemeClr val="accent1"/>
                </a:solidFill>
              </a:rPr>
              <a:t>вычислительно неразрешимой задачей</a:t>
            </a:r>
            <a:r>
              <a:rPr lang="ru-R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317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136903" cy="1143000"/>
          </a:xfrm>
        </p:spPr>
        <p:txBody>
          <a:bodyPr/>
          <a:lstStyle/>
          <a:p>
            <a:r>
              <a:rPr lang="ru-RU" sz="3200" dirty="0"/>
              <a:t>Характерные особенности асимметричных криптосистем: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556792"/>
            <a:ext cx="8064896" cy="4914880"/>
          </a:xfrm>
        </p:spPr>
        <p:txBody>
          <a:bodyPr/>
          <a:lstStyle/>
          <a:p>
            <a:r>
              <a:rPr lang="ru-RU" dirty="0"/>
              <a:t>1.	</a:t>
            </a:r>
            <a:r>
              <a:rPr lang="ru-RU" sz="2800" b="1" u="sng" dirty="0">
                <a:solidFill>
                  <a:schemeClr val="accent1"/>
                </a:solidFill>
              </a:rPr>
              <a:t>Открытый ключ </a:t>
            </a:r>
            <a:r>
              <a:rPr lang="ru-RU" sz="2800" b="1" u="sng" dirty="0" smtClean="0">
                <a:solidFill>
                  <a:schemeClr val="accent1"/>
                </a:solidFill>
              </a:rPr>
              <a:t>Ко</a:t>
            </a:r>
            <a:r>
              <a:rPr lang="ru-RU" sz="2800" dirty="0" smtClean="0"/>
              <a:t>  </a:t>
            </a:r>
            <a:r>
              <a:rPr lang="ru-RU" sz="2800" dirty="0"/>
              <a:t>и </a:t>
            </a:r>
            <a:r>
              <a:rPr lang="ru-RU" sz="2800" b="1" u="sng" dirty="0">
                <a:solidFill>
                  <a:schemeClr val="accent1"/>
                </a:solidFill>
              </a:rPr>
              <a:t>криптограмма С </a:t>
            </a:r>
            <a:r>
              <a:rPr lang="ru-RU" sz="2800" dirty="0"/>
              <a:t>могут быть отправлены по незащищенному каналу, т.е. могут быть известны противнику.</a:t>
            </a:r>
          </a:p>
          <a:p>
            <a:r>
              <a:rPr lang="ru-RU" sz="2800" dirty="0"/>
              <a:t>2.	</a:t>
            </a:r>
            <a:r>
              <a:rPr lang="ru-RU" sz="2800" b="1" dirty="0">
                <a:solidFill>
                  <a:schemeClr val="accent1"/>
                </a:solidFill>
              </a:rPr>
              <a:t>Алгоритмы</a:t>
            </a:r>
            <a:r>
              <a:rPr lang="ru-RU" sz="2800" dirty="0"/>
              <a:t> </a:t>
            </a:r>
            <a:r>
              <a:rPr lang="ru-RU" sz="2800" dirty="0">
                <a:solidFill>
                  <a:schemeClr val="accent1"/>
                </a:solidFill>
              </a:rPr>
              <a:t>шифрования</a:t>
            </a:r>
            <a:r>
              <a:rPr lang="ru-RU" sz="2800" dirty="0"/>
              <a:t>   </a:t>
            </a:r>
            <a:r>
              <a:rPr lang="ru-RU" sz="2800" dirty="0" smtClean="0"/>
              <a:t>                     и </a:t>
            </a:r>
            <a:r>
              <a:rPr lang="ru-RU" sz="2800" dirty="0" err="1"/>
              <a:t>расшифрования</a:t>
            </a:r>
            <a:r>
              <a:rPr lang="ru-RU" sz="2800" dirty="0"/>
              <a:t> </a:t>
            </a:r>
            <a:r>
              <a:rPr lang="ru-RU" sz="2800" dirty="0" smtClean="0"/>
              <a:t>                      </a:t>
            </a:r>
            <a:r>
              <a:rPr lang="ru-RU" sz="2800" b="1" dirty="0" smtClean="0">
                <a:solidFill>
                  <a:schemeClr val="accent1"/>
                </a:solidFill>
              </a:rPr>
              <a:t>являются </a:t>
            </a:r>
            <a:r>
              <a:rPr lang="ru-RU" sz="2800" b="1" dirty="0">
                <a:solidFill>
                  <a:schemeClr val="accent1"/>
                </a:solidFill>
              </a:rPr>
              <a:t>открытыми.</a:t>
            </a:r>
          </a:p>
          <a:p>
            <a:r>
              <a:rPr lang="ru-RU" sz="2800" dirty="0"/>
              <a:t>3.	</a:t>
            </a:r>
            <a:r>
              <a:rPr lang="ru-RU" sz="2800" b="1" dirty="0">
                <a:solidFill>
                  <a:schemeClr val="accent1"/>
                </a:solidFill>
              </a:rPr>
              <a:t>Защита информации</a:t>
            </a:r>
            <a:r>
              <a:rPr lang="ru-RU" sz="2800" b="1" dirty="0"/>
              <a:t> </a:t>
            </a:r>
            <a:r>
              <a:rPr lang="ru-RU" sz="2800" dirty="0"/>
              <a:t>в асимметричной криптосистеме </a:t>
            </a:r>
            <a:r>
              <a:rPr lang="ru-RU" sz="2800" b="1" u="sng" dirty="0">
                <a:solidFill>
                  <a:schemeClr val="accent1"/>
                </a:solidFill>
              </a:rPr>
              <a:t>основана на секретности ключа </a:t>
            </a:r>
            <a:r>
              <a:rPr lang="ru-RU" sz="2800" b="1" u="sng" dirty="0" smtClean="0">
                <a:solidFill>
                  <a:schemeClr val="accent1"/>
                </a:solidFill>
              </a:rPr>
              <a:t>Кс </a:t>
            </a:r>
            <a:r>
              <a:rPr lang="ru-RU" sz="2800" b="1" u="sng" dirty="0">
                <a:solidFill>
                  <a:schemeClr val="accent1"/>
                </a:solidFill>
              </a:rPr>
              <a:t>.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429000"/>
            <a:ext cx="1755185" cy="46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895976"/>
            <a:ext cx="1656184" cy="45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3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352927" cy="1143000"/>
          </a:xfrm>
        </p:spPr>
        <p:txBody>
          <a:bodyPr/>
          <a:lstStyle/>
          <a:p>
            <a:r>
              <a:rPr lang="ru-RU" sz="3200" dirty="0" smtClean="0"/>
              <a:t>Требования к безопасности </a:t>
            </a:r>
            <a:r>
              <a:rPr lang="ru-RU" sz="3200" dirty="0"/>
              <a:t>асимметричной криптосистемы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84784"/>
            <a:ext cx="8280920" cy="4968552"/>
          </a:xfrm>
        </p:spPr>
        <p:txBody>
          <a:bodyPr/>
          <a:lstStyle/>
          <a:p>
            <a:r>
              <a:rPr lang="ru-RU" dirty="0"/>
              <a:t>1.	</a:t>
            </a:r>
            <a:r>
              <a:rPr lang="ru-RU" dirty="0">
                <a:solidFill>
                  <a:schemeClr val="accent1"/>
                </a:solidFill>
              </a:rPr>
              <a:t>Вычислени</a:t>
            </a:r>
            <a:r>
              <a:rPr lang="ru-RU" dirty="0"/>
              <a:t>е пары ключей </a:t>
            </a:r>
            <a:r>
              <a:rPr lang="ru-RU" b="1" dirty="0" smtClean="0">
                <a:solidFill>
                  <a:schemeClr val="accent1"/>
                </a:solidFill>
              </a:rPr>
              <a:t>Ко</a:t>
            </a:r>
            <a:r>
              <a:rPr lang="ru-RU" dirty="0" smtClean="0"/>
              <a:t> и </a:t>
            </a:r>
            <a:r>
              <a:rPr lang="ru-RU" b="1" dirty="0" smtClean="0">
                <a:solidFill>
                  <a:schemeClr val="accent1"/>
                </a:solidFill>
              </a:rPr>
              <a:t>Кс</a:t>
            </a:r>
            <a:r>
              <a:rPr lang="ru-RU" dirty="0" smtClean="0"/>
              <a:t> </a:t>
            </a:r>
            <a:r>
              <a:rPr lang="ru-RU" dirty="0"/>
              <a:t>получателем В на основе начального условия </a:t>
            </a:r>
            <a:r>
              <a:rPr lang="ru-RU" u="sng" dirty="0">
                <a:solidFill>
                  <a:schemeClr val="accent1"/>
                </a:solidFill>
              </a:rPr>
              <a:t>должно быть простым</a:t>
            </a:r>
            <a:r>
              <a:rPr lang="ru-RU" dirty="0"/>
              <a:t>.</a:t>
            </a:r>
          </a:p>
          <a:p>
            <a:r>
              <a:rPr lang="ru-RU" dirty="0"/>
              <a:t>2.	</a:t>
            </a:r>
            <a:r>
              <a:rPr lang="ru-RU" dirty="0">
                <a:solidFill>
                  <a:schemeClr val="accent1"/>
                </a:solidFill>
              </a:rPr>
              <a:t>Отправител</a:t>
            </a:r>
            <a:r>
              <a:rPr lang="ru-RU" dirty="0"/>
              <a:t>ь А, зная открытый ключ </a:t>
            </a:r>
            <a:r>
              <a:rPr lang="ru-RU" dirty="0" smtClean="0"/>
              <a:t>Ко  </a:t>
            </a:r>
            <a:r>
              <a:rPr lang="ru-RU" dirty="0"/>
              <a:t>и сообщение М, может </a:t>
            </a:r>
            <a:r>
              <a:rPr lang="ru-RU" u="sng" dirty="0">
                <a:solidFill>
                  <a:schemeClr val="accent1"/>
                </a:solidFill>
              </a:rPr>
              <a:t>легко вычислить криптограмму</a:t>
            </a:r>
            <a:r>
              <a:rPr lang="ru-RU" dirty="0"/>
              <a:t> </a:t>
            </a:r>
            <a:r>
              <a:rPr lang="ru-RU" dirty="0" smtClean="0"/>
              <a:t>                        </a:t>
            </a:r>
            <a:r>
              <a:rPr lang="ru-RU" dirty="0"/>
              <a:t>.</a:t>
            </a:r>
          </a:p>
          <a:p>
            <a:r>
              <a:rPr lang="ru-RU" dirty="0"/>
              <a:t>3.	</a:t>
            </a:r>
            <a:r>
              <a:rPr lang="ru-RU" dirty="0">
                <a:solidFill>
                  <a:schemeClr val="accent1"/>
                </a:solidFill>
              </a:rPr>
              <a:t>Получатель</a:t>
            </a:r>
            <a:r>
              <a:rPr lang="ru-RU" dirty="0"/>
              <a:t> В, используя секретный ключ </a:t>
            </a:r>
            <a:r>
              <a:rPr lang="ru-RU" dirty="0" smtClean="0"/>
              <a:t>Кс  </a:t>
            </a:r>
            <a:r>
              <a:rPr lang="ru-RU" dirty="0"/>
              <a:t>и криптограмму С, может </a:t>
            </a:r>
            <a:r>
              <a:rPr lang="ru-RU" u="sng" dirty="0">
                <a:solidFill>
                  <a:schemeClr val="accent1"/>
                </a:solidFill>
              </a:rPr>
              <a:t>легко восстановить исходное сообщение</a:t>
            </a:r>
            <a:r>
              <a:rPr lang="ru-RU" dirty="0"/>
              <a:t>  </a:t>
            </a:r>
            <a:r>
              <a:rPr lang="ru-RU" dirty="0" smtClean="0"/>
              <a:t>                                         .</a:t>
            </a:r>
            <a:endParaRPr lang="ru-RU" dirty="0"/>
          </a:p>
          <a:p>
            <a:r>
              <a:rPr lang="ru-RU" dirty="0"/>
              <a:t>4.	</a:t>
            </a:r>
            <a:r>
              <a:rPr lang="ru-RU" dirty="0">
                <a:solidFill>
                  <a:schemeClr val="accent1"/>
                </a:solidFill>
              </a:rPr>
              <a:t>Противник</a:t>
            </a:r>
            <a:r>
              <a:rPr lang="ru-RU" dirty="0"/>
              <a:t>, зная открытый ключ </a:t>
            </a:r>
            <a:r>
              <a:rPr lang="ru-RU" dirty="0" smtClean="0"/>
              <a:t>Ко, </a:t>
            </a:r>
            <a:r>
              <a:rPr lang="ru-RU" dirty="0"/>
              <a:t>при попытке вычислить секретный ключ </a:t>
            </a:r>
            <a:r>
              <a:rPr lang="ru-RU" b="1" dirty="0" smtClean="0">
                <a:solidFill>
                  <a:schemeClr val="accent1"/>
                </a:solidFill>
              </a:rPr>
              <a:t>Кс</a:t>
            </a:r>
            <a:r>
              <a:rPr lang="ru-RU" dirty="0" smtClean="0"/>
              <a:t> </a:t>
            </a:r>
            <a:r>
              <a:rPr lang="ru-RU" u="sng" dirty="0">
                <a:solidFill>
                  <a:schemeClr val="accent1"/>
                </a:solidFill>
              </a:rPr>
              <a:t>наталкивается на непреодолимую вычислительную проблему</a:t>
            </a:r>
            <a:r>
              <a:rPr lang="ru-RU" dirty="0"/>
              <a:t>.</a:t>
            </a:r>
          </a:p>
          <a:p>
            <a:r>
              <a:rPr lang="ru-RU" dirty="0"/>
              <a:t>5.	</a:t>
            </a:r>
            <a:r>
              <a:rPr lang="ru-RU" dirty="0" smtClean="0">
                <a:solidFill>
                  <a:schemeClr val="accent1"/>
                </a:solidFill>
              </a:rPr>
              <a:t>Противник, зная </a:t>
            </a:r>
            <a:r>
              <a:rPr lang="ru-RU" dirty="0">
                <a:solidFill>
                  <a:schemeClr val="accent1"/>
                </a:solidFill>
              </a:rPr>
              <a:t>пару  </a:t>
            </a:r>
            <a:r>
              <a:rPr lang="ru-RU" dirty="0" smtClean="0">
                <a:solidFill>
                  <a:schemeClr val="accent1"/>
                </a:solidFill>
              </a:rPr>
              <a:t>          </a:t>
            </a:r>
            <a:r>
              <a:rPr lang="ru-RU" dirty="0" smtClean="0"/>
              <a:t>, </a:t>
            </a:r>
            <a:r>
              <a:rPr lang="ru-RU" dirty="0"/>
              <a:t>при попытке вычислить исходное сообщение </a:t>
            </a:r>
            <a:r>
              <a:rPr lang="ru-RU" b="1" dirty="0">
                <a:solidFill>
                  <a:schemeClr val="accent1"/>
                </a:solidFill>
              </a:rPr>
              <a:t>М</a:t>
            </a:r>
            <a:r>
              <a:rPr lang="ru-RU" dirty="0"/>
              <a:t>, наталкивается </a:t>
            </a:r>
            <a:r>
              <a:rPr lang="ru-RU" u="sng" dirty="0">
                <a:solidFill>
                  <a:schemeClr val="accent1"/>
                </a:solidFill>
              </a:rPr>
              <a:t>на непреодолимую вычислительную проблему.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99891"/>
            <a:ext cx="2188690" cy="650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16" y="3645024"/>
            <a:ext cx="3390021" cy="52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275559"/>
            <a:ext cx="799331" cy="37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1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478216" cy="1143000"/>
          </a:xfrm>
        </p:spPr>
        <p:txBody>
          <a:bodyPr/>
          <a:lstStyle/>
          <a:p>
            <a:r>
              <a:rPr lang="ru-RU" dirty="0" smtClean="0"/>
              <a:t>Воздействие </a:t>
            </a:r>
            <a:r>
              <a:rPr lang="ru-RU" dirty="0"/>
              <a:t>на информационный объект 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25240"/>
              </p:ext>
            </p:extLst>
          </p:nvPr>
        </p:nvGraphicFramePr>
        <p:xfrm>
          <a:off x="755650" y="2565400"/>
          <a:ext cx="7704138" cy="4032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713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992888" cy="1143000"/>
          </a:xfrm>
        </p:spPr>
        <p:txBody>
          <a:bodyPr/>
          <a:lstStyle/>
          <a:p>
            <a:r>
              <a:rPr lang="ru-RU" dirty="0"/>
              <a:t>Элементы теории чисел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268760"/>
            <a:ext cx="8208912" cy="5328592"/>
          </a:xfrm>
        </p:spPr>
        <p:txBody>
          <a:bodyPr>
            <a:normAutofit/>
          </a:bodyPr>
          <a:lstStyle/>
          <a:p>
            <a:r>
              <a:rPr lang="ru-RU" dirty="0"/>
              <a:t>В модулярной арифметике </a:t>
            </a:r>
            <a:r>
              <a:rPr lang="ru-RU" dirty="0">
                <a:solidFill>
                  <a:schemeClr val="accent1"/>
                </a:solidFill>
              </a:rPr>
              <a:t>все арифметические действия </a:t>
            </a:r>
            <a:r>
              <a:rPr lang="ru-RU" dirty="0"/>
              <a:t>выполняются как в обычной арифметике с учетом того, что получаемые числа </a:t>
            </a:r>
            <a:r>
              <a:rPr lang="ru-RU" u="sng" dirty="0">
                <a:solidFill>
                  <a:schemeClr val="accent1"/>
                </a:solidFill>
              </a:rPr>
              <a:t>не могут превышать</a:t>
            </a:r>
            <a:r>
              <a:rPr lang="ru-RU" dirty="0"/>
              <a:t> некоторой </a:t>
            </a:r>
            <a:r>
              <a:rPr lang="ru-RU" u="sng" dirty="0">
                <a:solidFill>
                  <a:schemeClr val="accent1"/>
                </a:solidFill>
              </a:rPr>
              <a:t>величины</a:t>
            </a:r>
            <a:r>
              <a:rPr lang="ru-RU" dirty="0"/>
              <a:t> называемой </a:t>
            </a:r>
            <a:r>
              <a:rPr lang="ru-RU" u="sng" dirty="0">
                <a:solidFill>
                  <a:schemeClr val="accent1"/>
                </a:solidFill>
              </a:rPr>
              <a:t>модулем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 </a:t>
            </a:r>
            <a:r>
              <a:rPr lang="ru-RU" dirty="0"/>
              <a:t>В общем </a:t>
            </a:r>
            <a:r>
              <a:rPr lang="ru-RU" dirty="0" smtClean="0"/>
              <a:t>случае: </a:t>
            </a:r>
          </a:p>
          <a:p>
            <a:r>
              <a:rPr lang="ru-RU" dirty="0" smtClean="0"/>
              <a:t>Читается </a:t>
            </a: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ru-RU" dirty="0" smtClean="0"/>
              <a:t>  </a:t>
            </a:r>
            <a:r>
              <a:rPr lang="ru-RU" dirty="0"/>
              <a:t>сравнимо с  </a:t>
            </a:r>
            <a:r>
              <a:rPr lang="en-US" b="1" dirty="0" smtClean="0">
                <a:solidFill>
                  <a:schemeClr val="accent1"/>
                </a:solidFill>
              </a:rPr>
              <a:t>r</a:t>
            </a:r>
            <a:r>
              <a:rPr lang="ru-RU" dirty="0" smtClean="0"/>
              <a:t> </a:t>
            </a:r>
            <a:r>
              <a:rPr lang="ru-RU" dirty="0"/>
              <a:t>по модулю </a:t>
            </a:r>
            <a:r>
              <a:rPr lang="en-US" b="1" dirty="0" smtClean="0">
                <a:solidFill>
                  <a:schemeClr val="accent1"/>
                </a:solidFill>
              </a:rPr>
              <a:t>n</a:t>
            </a:r>
            <a:r>
              <a:rPr lang="ru-RU" dirty="0" smtClean="0"/>
              <a:t> 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/>
              <a:t>Это </a:t>
            </a:r>
            <a:r>
              <a:rPr lang="ru-RU" dirty="0"/>
              <a:t>справедливо, если  </a:t>
            </a:r>
            <a:r>
              <a:rPr lang="en-US" dirty="0" smtClean="0"/>
              <a:t>                           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/>
              <a:t>где  </a:t>
            </a:r>
            <a:r>
              <a:rPr lang="en-US" dirty="0" smtClean="0"/>
              <a:t>                       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Отсюда   </a:t>
            </a:r>
            <a:r>
              <a:rPr lang="en-US" dirty="0" smtClean="0"/>
              <a:t>                           </a:t>
            </a:r>
            <a:r>
              <a:rPr lang="ru-RU" dirty="0" smtClean="0"/>
              <a:t>называется </a:t>
            </a:r>
            <a:r>
              <a:rPr lang="ru-RU" dirty="0"/>
              <a:t>вычетом числа </a:t>
            </a:r>
            <a:r>
              <a:rPr lang="en-US" b="1" dirty="0" smtClean="0">
                <a:solidFill>
                  <a:schemeClr val="accent1"/>
                </a:solidFill>
              </a:rPr>
              <a:t>a</a:t>
            </a:r>
            <a:r>
              <a:rPr lang="ru-RU" dirty="0" smtClean="0"/>
              <a:t> </a:t>
            </a:r>
            <a:r>
              <a:rPr lang="ru-RU" dirty="0"/>
              <a:t>по модулю </a:t>
            </a:r>
            <a:r>
              <a:rPr lang="en-US" b="1" dirty="0" smtClean="0">
                <a:solidFill>
                  <a:schemeClr val="accent1"/>
                </a:solidFill>
              </a:rPr>
              <a:t>n</a:t>
            </a:r>
            <a:r>
              <a:rPr lang="ru-RU" dirty="0" smtClean="0"/>
              <a:t> </a:t>
            </a: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66" y="3461985"/>
            <a:ext cx="3586760" cy="71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945" y="2708920"/>
            <a:ext cx="3555005" cy="71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90" y="4005064"/>
            <a:ext cx="2474885" cy="577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73" y="4827285"/>
            <a:ext cx="2186853" cy="514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31" y="4893544"/>
            <a:ext cx="1789486" cy="47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65" y="5266363"/>
            <a:ext cx="2266650" cy="52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09" y="5721112"/>
            <a:ext cx="2101538" cy="702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5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594" y="7450"/>
            <a:ext cx="8733886" cy="1080120"/>
          </a:xfrm>
        </p:spPr>
        <p:txBody>
          <a:bodyPr/>
          <a:lstStyle/>
          <a:p>
            <a:r>
              <a:rPr lang="ru-RU" dirty="0"/>
              <a:t>Алгоритм шифрования </a:t>
            </a:r>
            <a:r>
              <a:rPr lang="en-US" dirty="0"/>
              <a:t>RSA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619185" y="908720"/>
            <a:ext cx="5417311" cy="5949280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Генерация </a:t>
            </a:r>
            <a:r>
              <a:rPr lang="ru-RU" dirty="0"/>
              <a:t>ключей в RSA осуществляется следующим образом:</a:t>
            </a:r>
          </a:p>
          <a:p>
            <a:r>
              <a:rPr lang="ru-RU" dirty="0" smtClean="0"/>
              <a:t>1</a:t>
            </a:r>
            <a:r>
              <a:rPr lang="ru-RU" dirty="0"/>
              <a:t>. Выбираются </a:t>
            </a:r>
            <a:r>
              <a:rPr lang="ru-RU" dirty="0">
                <a:solidFill>
                  <a:schemeClr val="accent1"/>
                </a:solidFill>
              </a:rPr>
              <a:t>два простых числа </a:t>
            </a:r>
            <a:r>
              <a:rPr lang="ru-RU" b="1" dirty="0" smtClean="0">
                <a:solidFill>
                  <a:schemeClr val="accent1"/>
                </a:solidFill>
              </a:rPr>
              <a:t>p и </a:t>
            </a:r>
            <a:r>
              <a:rPr lang="ru-RU" b="1" dirty="0">
                <a:solidFill>
                  <a:schemeClr val="accent1"/>
                </a:solidFill>
              </a:rPr>
              <a:t>q</a:t>
            </a:r>
            <a:r>
              <a:rPr lang="ru-RU" dirty="0"/>
              <a:t> (</a:t>
            </a:r>
            <a:r>
              <a:rPr lang="ru-RU" dirty="0" smtClean="0"/>
              <a:t>такие, </a:t>
            </a:r>
            <a:r>
              <a:rPr lang="ru-RU" dirty="0"/>
              <a:t>что p </a:t>
            </a:r>
            <a:r>
              <a:rPr lang="ru-RU" dirty="0" smtClean="0"/>
              <a:t>≠ </a:t>
            </a:r>
            <a:r>
              <a:rPr lang="ru-RU" dirty="0"/>
              <a:t>q).</a:t>
            </a:r>
          </a:p>
          <a:p>
            <a:r>
              <a:rPr lang="ru-RU" dirty="0"/>
              <a:t>2. Вычисляется модуль </a:t>
            </a:r>
            <a:r>
              <a:rPr lang="ru-RU" b="1" dirty="0">
                <a:solidFill>
                  <a:schemeClr val="accent1"/>
                </a:solidFill>
              </a:rPr>
              <a:t>N=</a:t>
            </a:r>
            <a:r>
              <a:rPr lang="ru-RU" b="1" dirty="0" err="1">
                <a:solidFill>
                  <a:schemeClr val="accent1"/>
                </a:solidFill>
              </a:rPr>
              <a:t>p∗q</a:t>
            </a:r>
            <a:r>
              <a:rPr lang="ru-RU" dirty="0"/>
              <a:t>.</a:t>
            </a:r>
          </a:p>
          <a:p>
            <a:r>
              <a:rPr lang="ru-RU" dirty="0"/>
              <a:t>3. Вычисляется значение функции Эйлера от модуля N: </a:t>
            </a:r>
            <a:r>
              <a:rPr lang="ru-RU" b="1" dirty="0">
                <a:solidFill>
                  <a:schemeClr val="accent1"/>
                </a:solidFill>
              </a:rPr>
              <a:t>ϕ(N)=(p−1)(q−1).</a:t>
            </a:r>
          </a:p>
          <a:p>
            <a:r>
              <a:rPr lang="ru-RU" dirty="0"/>
              <a:t>4. Выбирается число </a:t>
            </a:r>
            <a:r>
              <a:rPr lang="ru-RU" b="1" dirty="0">
                <a:solidFill>
                  <a:schemeClr val="accent1"/>
                </a:solidFill>
              </a:rPr>
              <a:t>e</a:t>
            </a:r>
            <a:r>
              <a:rPr lang="ru-RU" dirty="0"/>
              <a:t>, называемое открытой экспонентой, число </a:t>
            </a:r>
            <a:r>
              <a:rPr lang="ru-RU" b="1" dirty="0">
                <a:solidFill>
                  <a:schemeClr val="accent1"/>
                </a:solidFill>
              </a:rPr>
              <a:t>e</a:t>
            </a:r>
            <a:r>
              <a:rPr lang="ru-RU" dirty="0"/>
              <a:t> должно лежать в </a:t>
            </a:r>
            <a:r>
              <a:rPr lang="ru-RU" dirty="0" smtClean="0"/>
              <a:t>интервале </a:t>
            </a:r>
            <a:r>
              <a:rPr lang="ru-RU" b="1" dirty="0" smtClean="0">
                <a:solidFill>
                  <a:schemeClr val="accent1"/>
                </a:solidFill>
              </a:rPr>
              <a:t>1&lt;e&lt;ϕ(N</a:t>
            </a:r>
            <a:r>
              <a:rPr lang="ru-RU" b="1" dirty="0">
                <a:solidFill>
                  <a:schemeClr val="accent1"/>
                </a:solidFill>
              </a:rPr>
              <a:t>)</a:t>
            </a:r>
            <a:r>
              <a:rPr lang="ru-RU" dirty="0"/>
              <a:t>, а так же быть взаимно простым со значением функции </a:t>
            </a:r>
            <a:r>
              <a:rPr lang="ru-RU" b="1" dirty="0">
                <a:solidFill>
                  <a:schemeClr val="accent1"/>
                </a:solidFill>
              </a:rPr>
              <a:t>ϕ(N)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5</a:t>
            </a:r>
            <a:r>
              <a:rPr lang="ru-RU" dirty="0"/>
              <a:t>. Вычисляется число </a:t>
            </a:r>
            <a:r>
              <a:rPr lang="ru-RU" b="1" dirty="0">
                <a:solidFill>
                  <a:schemeClr val="accent1"/>
                </a:solidFill>
              </a:rPr>
              <a:t>d</a:t>
            </a:r>
            <a:r>
              <a:rPr lang="ru-RU" dirty="0"/>
              <a:t>, называемое секретной экспонентой, такое, что </a:t>
            </a:r>
            <a:r>
              <a:rPr lang="ru-RU" b="1" dirty="0" err="1">
                <a:solidFill>
                  <a:schemeClr val="accent1"/>
                </a:solidFill>
              </a:rPr>
              <a:t>d∗</a:t>
            </a:r>
            <a:r>
              <a:rPr lang="ru-RU" b="1" dirty="0" err="1" smtClean="0">
                <a:solidFill>
                  <a:schemeClr val="accent1"/>
                </a:solidFill>
              </a:rPr>
              <a:t>e</a:t>
            </a:r>
            <a:r>
              <a:rPr lang="ru-RU" b="1" dirty="0" smtClean="0">
                <a:solidFill>
                  <a:schemeClr val="accent1"/>
                </a:solidFill>
              </a:rPr>
              <a:t>=1(</a:t>
            </a:r>
            <a:r>
              <a:rPr lang="ru-RU" b="1" dirty="0" err="1" smtClean="0">
                <a:solidFill>
                  <a:schemeClr val="accent1"/>
                </a:solidFill>
              </a:rPr>
              <a:t>mod</a:t>
            </a:r>
            <a:r>
              <a:rPr lang="ru-RU" b="1" dirty="0" smtClean="0">
                <a:solidFill>
                  <a:schemeClr val="accent1"/>
                </a:solidFill>
              </a:rPr>
              <a:t> ϕ(N</a:t>
            </a:r>
            <a:r>
              <a:rPr lang="ru-RU" b="1" dirty="0">
                <a:solidFill>
                  <a:schemeClr val="accent1"/>
                </a:solidFill>
              </a:rPr>
              <a:t>))</a:t>
            </a:r>
            <a:r>
              <a:rPr lang="ru-RU" dirty="0"/>
              <a:t>, то есть является </a:t>
            </a:r>
            <a:r>
              <a:rPr lang="ru-RU" dirty="0" err="1"/>
              <a:t>мультипликативно</a:t>
            </a:r>
            <a:r>
              <a:rPr lang="ru-RU" dirty="0"/>
              <a:t> обратное к числу </a:t>
            </a:r>
            <a:r>
              <a:rPr lang="ru-RU" b="1" dirty="0">
                <a:solidFill>
                  <a:schemeClr val="accent1"/>
                </a:solidFill>
              </a:rPr>
              <a:t>e</a:t>
            </a:r>
            <a:r>
              <a:rPr lang="ru-RU" dirty="0"/>
              <a:t> по модулю </a:t>
            </a:r>
            <a:r>
              <a:rPr lang="ru-RU" b="1" dirty="0">
                <a:solidFill>
                  <a:schemeClr val="accent1"/>
                </a:solidFill>
              </a:rPr>
              <a:t>ϕ(N</a:t>
            </a:r>
            <a:r>
              <a:rPr lang="ru-RU" b="1" dirty="0" smtClean="0">
                <a:solidFill>
                  <a:schemeClr val="accent1"/>
                </a:solidFill>
              </a:rPr>
              <a:t>)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4" y="1052736"/>
            <a:ext cx="3460591" cy="2006476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8594" y="3356992"/>
            <a:ext cx="3460591" cy="331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e-BY" sz="2800" dirty="0" smtClean="0"/>
              <a:t>Форм</a:t>
            </a:r>
            <a:r>
              <a:rPr lang="ru-RU" sz="2800" dirty="0" smtClean="0"/>
              <a:t>и</a:t>
            </a:r>
            <a:r>
              <a:rPr lang="be-BY" sz="2800" dirty="0" smtClean="0"/>
              <a:t>рует п</a:t>
            </a:r>
            <a:r>
              <a:rPr lang="ru-RU" sz="2800" dirty="0" smtClean="0"/>
              <a:t>ару ключей:</a:t>
            </a:r>
          </a:p>
          <a:p>
            <a:pPr>
              <a:buFont typeface="Wingdings" pitchFamily="2" charset="2"/>
              <a:buChar char="Ø"/>
            </a:pPr>
            <a:r>
              <a:rPr lang="ru-RU" sz="2800" b="1" dirty="0" smtClean="0"/>
              <a:t>Пара </a:t>
            </a:r>
            <a:r>
              <a:rPr lang="ru-RU" sz="2800" b="1" dirty="0" smtClean="0">
                <a:solidFill>
                  <a:schemeClr val="accent1"/>
                </a:solidFill>
              </a:rPr>
              <a:t>(</a:t>
            </a:r>
            <a:r>
              <a:rPr lang="ru-RU" sz="2800" b="1" dirty="0" err="1" smtClean="0">
                <a:solidFill>
                  <a:schemeClr val="accent1"/>
                </a:solidFill>
              </a:rPr>
              <a:t>e,N</a:t>
            </a:r>
            <a:r>
              <a:rPr lang="ru-RU" sz="2800" b="1" dirty="0" smtClean="0">
                <a:solidFill>
                  <a:schemeClr val="accent1"/>
                </a:solidFill>
              </a:rPr>
              <a:t>)</a:t>
            </a:r>
            <a:r>
              <a:rPr lang="ru-RU" sz="2800" b="1" dirty="0" smtClean="0"/>
              <a:t> - открытый ключ.</a:t>
            </a:r>
          </a:p>
          <a:p>
            <a:pPr>
              <a:buFont typeface="Wingdings" pitchFamily="2" charset="2"/>
              <a:buChar char="Ø"/>
            </a:pPr>
            <a:r>
              <a:rPr lang="ru-RU" sz="2800" b="1" dirty="0" smtClean="0"/>
              <a:t>Пара </a:t>
            </a:r>
            <a:r>
              <a:rPr lang="ru-RU" sz="2800" b="1" dirty="0" smtClean="0">
                <a:solidFill>
                  <a:schemeClr val="accent1"/>
                </a:solidFill>
              </a:rPr>
              <a:t>(</a:t>
            </a:r>
            <a:r>
              <a:rPr lang="ru-RU" sz="2800" b="1" dirty="0" err="1" smtClean="0">
                <a:solidFill>
                  <a:schemeClr val="accent1"/>
                </a:solidFill>
              </a:rPr>
              <a:t>d,N</a:t>
            </a:r>
            <a:r>
              <a:rPr lang="ru-RU" sz="2800" b="1" dirty="0" smtClean="0">
                <a:solidFill>
                  <a:schemeClr val="accent1"/>
                </a:solidFill>
              </a:rPr>
              <a:t>) </a:t>
            </a:r>
            <a:r>
              <a:rPr lang="ru-RU" sz="2800" b="1" dirty="0" smtClean="0"/>
              <a:t>- закрытый ключ.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14371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910264" cy="1143000"/>
          </a:xfrm>
        </p:spPr>
        <p:txBody>
          <a:bodyPr/>
          <a:lstStyle/>
          <a:p>
            <a:pPr algn="ctr"/>
            <a:r>
              <a:rPr lang="ru-RU" dirty="0"/>
              <a:t>Шифрование и расшифровывание в RSA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395536" y="1700808"/>
            <a:ext cx="8280920" cy="4968552"/>
          </a:xfrm>
        </p:spPr>
        <p:txBody>
          <a:bodyPr>
            <a:normAutofit/>
          </a:bodyPr>
          <a:lstStyle/>
          <a:p>
            <a:r>
              <a:rPr lang="ru-RU" sz="2800" b="1" dirty="0"/>
              <a:t>Шифрование:</a:t>
            </a:r>
            <a:r>
              <a:rPr lang="ru-RU" sz="2800" dirty="0"/>
              <a:t> </a:t>
            </a:r>
            <a:r>
              <a:rPr lang="ru-RU" sz="2800" dirty="0" smtClean="0"/>
              <a:t>Отправитель </a:t>
            </a:r>
            <a:r>
              <a:rPr lang="ru-RU" sz="2800" b="1" dirty="0" smtClean="0">
                <a:solidFill>
                  <a:schemeClr val="accent1"/>
                </a:solidFill>
              </a:rPr>
              <a:t>А</a:t>
            </a:r>
            <a:r>
              <a:rPr lang="ru-RU" sz="2800" dirty="0" smtClean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шифрует сообщение </a:t>
            </a:r>
            <a:r>
              <a:rPr lang="ru-RU" sz="2800" i="1" dirty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800" dirty="0"/>
              <a:t>, используя открытый ключ </a:t>
            </a:r>
            <a:r>
              <a:rPr lang="ru-RU" sz="2800" dirty="0" smtClean="0"/>
              <a:t>получателя </a:t>
            </a:r>
            <a:r>
              <a:rPr lang="ru-RU" sz="2800" b="1" dirty="0" smtClean="0">
                <a:solidFill>
                  <a:schemeClr val="accent1"/>
                </a:solidFill>
              </a:rPr>
              <a:t>В 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err="1">
                <a:solidFill>
                  <a:schemeClr val="accent1"/>
                </a:solidFill>
                <a:latin typeface="MathJax_Math"/>
              </a:rPr>
              <a:t>e</a:t>
            </a:r>
            <a:r>
              <a:rPr lang="ru-RU" sz="2800" b="1" dirty="0" err="1">
                <a:solidFill>
                  <a:schemeClr val="accent1"/>
                </a:solidFill>
                <a:latin typeface="MathJax_Main"/>
              </a:rPr>
              <a:t>,</a:t>
            </a:r>
            <a:r>
              <a:rPr lang="ru-RU" sz="2800" b="1" i="1" dirty="0" err="1">
                <a:solidFill>
                  <a:schemeClr val="accent1"/>
                </a:solidFill>
                <a:latin typeface="MathJax_Math"/>
              </a:rPr>
              <a:t>N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)</a:t>
            </a:r>
            <a:r>
              <a:rPr lang="ru-RU" sz="2800" b="1" dirty="0" smtClean="0">
                <a:solidFill>
                  <a:schemeClr val="accent1"/>
                </a:solidFill>
              </a:rPr>
              <a:t>: </a:t>
            </a:r>
          </a:p>
          <a:p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C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=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E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)=</a:t>
            </a:r>
            <a:r>
              <a:rPr lang="en-US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M</a:t>
            </a:r>
            <a:r>
              <a:rPr lang="en-US" sz="2800" b="1" i="1" dirty="0" smtClean="0">
                <a:solidFill>
                  <a:schemeClr val="accent1"/>
                </a:solidFill>
                <a:latin typeface="MathJax_Math"/>
              </a:rPr>
              <a:t>^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e</a:t>
            </a:r>
            <a:r>
              <a:rPr lang="en-US" sz="2800" b="1" i="1" dirty="0" smtClean="0">
                <a:solidFill>
                  <a:schemeClr val="accent1"/>
                </a:solidFill>
                <a:latin typeface="MathJax_Math"/>
              </a:rPr>
              <a:t>)</a:t>
            </a:r>
            <a:r>
              <a:rPr lang="ru-RU" sz="2800" b="1" i="1" dirty="0" err="1" smtClean="0">
                <a:solidFill>
                  <a:schemeClr val="accent1"/>
                </a:solidFill>
                <a:latin typeface="MathJax_Math"/>
              </a:rPr>
              <a:t>mod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N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)</a:t>
            </a:r>
            <a:r>
              <a:rPr lang="ru-RU" sz="2800" dirty="0"/>
              <a:t>, и отправляет </a:t>
            </a:r>
            <a:r>
              <a:rPr lang="ru-RU" sz="2800" dirty="0" smtClean="0"/>
              <a:t>его получателю </a:t>
            </a:r>
            <a:r>
              <a:rPr lang="ru-RU" sz="2800" b="1" dirty="0" smtClean="0">
                <a:solidFill>
                  <a:schemeClr val="accent1"/>
                </a:solidFill>
              </a:rPr>
              <a:t>В</a:t>
            </a:r>
            <a:r>
              <a:rPr lang="ru-RU" sz="2800" dirty="0" smtClean="0"/>
              <a:t>.</a:t>
            </a:r>
            <a:endParaRPr lang="ru-RU" sz="2800" dirty="0"/>
          </a:p>
          <a:p>
            <a:r>
              <a:rPr lang="ru-RU" sz="2800" b="1" dirty="0"/>
              <a:t>Расшифровывание:</a:t>
            </a:r>
            <a:r>
              <a:rPr lang="ru-RU" sz="2800" dirty="0"/>
              <a:t> </a:t>
            </a:r>
            <a:r>
              <a:rPr lang="ru-RU" sz="2800" b="1" dirty="0" smtClean="0">
                <a:solidFill>
                  <a:schemeClr val="accent1"/>
                </a:solidFill>
              </a:rPr>
              <a:t>В</a:t>
            </a:r>
            <a:r>
              <a:rPr lang="ru-RU" sz="2800" dirty="0" smtClean="0"/>
              <a:t> принимает </a:t>
            </a:r>
            <a:r>
              <a:rPr lang="ru-RU" sz="2800" u="sng" dirty="0">
                <a:solidFill>
                  <a:schemeClr val="accent1"/>
                </a:solidFill>
              </a:rPr>
              <a:t>зашифрованное сообщение </a:t>
            </a:r>
            <a:r>
              <a:rPr lang="ru-RU" sz="2800" u="sng" dirty="0" smtClean="0">
                <a:solidFill>
                  <a:schemeClr val="accent1"/>
                </a:solidFill>
              </a:rPr>
              <a:t>С</a:t>
            </a:r>
            <a:r>
              <a:rPr lang="ru-RU" sz="2800" dirty="0" smtClean="0">
                <a:solidFill>
                  <a:schemeClr val="accent1"/>
                </a:solidFill>
              </a:rPr>
              <a:t>.</a:t>
            </a:r>
            <a:r>
              <a:rPr lang="ru-RU" sz="2800" dirty="0" smtClean="0"/>
              <a:t> </a:t>
            </a:r>
          </a:p>
          <a:p>
            <a:r>
              <a:rPr lang="ru-RU" sz="2800" dirty="0" smtClean="0"/>
              <a:t>Используя </a:t>
            </a:r>
            <a:r>
              <a:rPr lang="ru-RU" sz="2800" dirty="0"/>
              <a:t>закрытый ключ 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err="1">
                <a:solidFill>
                  <a:schemeClr val="accent1"/>
                </a:solidFill>
                <a:latin typeface="MathJax_Math"/>
              </a:rPr>
              <a:t>d</a:t>
            </a:r>
            <a:r>
              <a:rPr lang="ru-RU" sz="2800" b="1" dirty="0" err="1">
                <a:solidFill>
                  <a:schemeClr val="accent1"/>
                </a:solidFill>
                <a:latin typeface="MathJax_Main"/>
              </a:rPr>
              <a:t>,</a:t>
            </a:r>
            <a:r>
              <a:rPr lang="ru-RU" sz="2800" b="1" i="1" dirty="0" err="1">
                <a:solidFill>
                  <a:schemeClr val="accent1"/>
                </a:solidFill>
                <a:latin typeface="MathJax_Math"/>
              </a:rPr>
              <a:t>N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)</a:t>
            </a:r>
            <a:r>
              <a:rPr lang="ru-RU" sz="2800" b="1" dirty="0">
                <a:solidFill>
                  <a:schemeClr val="accent1"/>
                </a:solidFill>
              </a:rPr>
              <a:t>, </a:t>
            </a:r>
            <a:r>
              <a:rPr lang="ru-RU" sz="2800" dirty="0" smtClean="0"/>
              <a:t>получатель </a:t>
            </a:r>
            <a:r>
              <a:rPr lang="ru-RU" sz="2800" b="1" dirty="0" smtClean="0">
                <a:solidFill>
                  <a:schemeClr val="accent1"/>
                </a:solidFill>
              </a:rPr>
              <a:t>В</a:t>
            </a:r>
            <a:r>
              <a:rPr lang="ru-RU" sz="2800" dirty="0" smtClean="0"/>
              <a:t> расшифровывает сообщение:</a:t>
            </a:r>
          </a:p>
          <a:p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=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D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C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)=</a:t>
            </a:r>
            <a:r>
              <a:rPr lang="en-US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C</a:t>
            </a:r>
            <a:r>
              <a:rPr lang="en-US" sz="2800" b="1" i="1" dirty="0">
                <a:solidFill>
                  <a:schemeClr val="accent1"/>
                </a:solidFill>
                <a:latin typeface="MathJax_Math"/>
              </a:rPr>
              <a:t>^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d</a:t>
            </a:r>
            <a:r>
              <a:rPr lang="en-US" sz="2800" b="1" i="1" dirty="0" smtClean="0">
                <a:solidFill>
                  <a:schemeClr val="accent1"/>
                </a:solidFill>
                <a:latin typeface="MathJax_Math"/>
              </a:rPr>
              <a:t>)</a:t>
            </a:r>
            <a:r>
              <a:rPr lang="ru-RU" sz="2800" b="1" i="1" dirty="0" err="1" smtClean="0">
                <a:solidFill>
                  <a:schemeClr val="accent1"/>
                </a:solidFill>
                <a:latin typeface="MathJax_Math"/>
              </a:rPr>
              <a:t>mod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N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)</a:t>
            </a:r>
            <a:endParaRPr lang="ru-RU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7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880663" cy="1143000"/>
          </a:xfrm>
        </p:spPr>
        <p:txBody>
          <a:bodyPr/>
          <a:lstStyle/>
          <a:p>
            <a:r>
              <a:rPr lang="ru-RU" dirty="0"/>
              <a:t>Пример шифрования </a:t>
            </a:r>
            <a:r>
              <a:rPr lang="en-US" dirty="0"/>
              <a:t>RSA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84784"/>
            <a:ext cx="8424936" cy="4968552"/>
          </a:xfrm>
        </p:spPr>
        <p:txBody>
          <a:bodyPr>
            <a:normAutofit/>
          </a:bodyPr>
          <a:lstStyle/>
          <a:p>
            <a:r>
              <a:rPr lang="ru-RU" sz="3200" dirty="0"/>
              <a:t>1. Выбираем простые числа (небольшие, чтобы упростить вычисления</a:t>
            </a:r>
            <a:r>
              <a:rPr lang="ru-RU" sz="3200" dirty="0" smtClean="0"/>
              <a:t>): 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p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=3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ru-RU" sz="3200" dirty="0"/>
              <a:t>и 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q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=11</a:t>
            </a:r>
            <a:r>
              <a:rPr lang="en-US" sz="3200" b="1" dirty="0">
                <a:solidFill>
                  <a:schemeClr val="accent1"/>
                </a:solidFill>
              </a:rPr>
              <a:t/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dirty="0"/>
              <a:t>2. </a:t>
            </a:r>
            <a:r>
              <a:rPr lang="ru-RU" sz="3200" dirty="0"/>
              <a:t>Вычисляем модуль 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n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</a:t>
            </a:r>
            <a:r>
              <a:rPr lang="en-US" sz="3200" b="1" i="1" dirty="0" err="1">
                <a:solidFill>
                  <a:schemeClr val="accent1"/>
                </a:solidFill>
                <a:latin typeface="MathJax_Math"/>
              </a:rPr>
              <a:t>p</a:t>
            </a:r>
            <a:r>
              <a:rPr lang="en-US" sz="3200" b="1" dirty="0" err="1">
                <a:solidFill>
                  <a:schemeClr val="accent1"/>
                </a:solidFill>
                <a:latin typeface="MathJax_Main"/>
              </a:rPr>
              <a:t>∗</a:t>
            </a:r>
            <a:r>
              <a:rPr lang="en-US" sz="3200" b="1" i="1" dirty="0" err="1">
                <a:solidFill>
                  <a:schemeClr val="accent1"/>
                </a:solidFill>
                <a:latin typeface="MathJax_Math"/>
              </a:rPr>
              <a:t>q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=3∗11=33</a:t>
            </a:r>
            <a:r>
              <a:rPr lang="en-US" sz="3200" b="1" dirty="0">
                <a:solidFill>
                  <a:schemeClr val="accent1"/>
                </a:solidFill>
              </a:rPr>
              <a:t/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dirty="0"/>
              <a:t>3. </a:t>
            </a:r>
            <a:r>
              <a:rPr lang="ru-RU" sz="3200" dirty="0"/>
              <a:t>Вычисляем функцию Эйлера от модуля </a:t>
            </a:r>
            <a:r>
              <a:rPr lang="en-US" sz="3200" i="1" dirty="0">
                <a:latin typeface="MathJax_Math"/>
              </a:rPr>
              <a:t>N</a:t>
            </a:r>
            <a:r>
              <a:rPr lang="en-US" sz="3200" dirty="0"/>
              <a:t> : </a:t>
            </a:r>
            <a:r>
              <a:rPr lang="el-GR" sz="3200" b="1" i="1" dirty="0">
                <a:solidFill>
                  <a:schemeClr val="accent1"/>
                </a:solidFill>
                <a:latin typeface="MathJax_Math"/>
              </a:rPr>
              <a:t>ϕ</a:t>
            </a:r>
            <a:r>
              <a:rPr lang="el-GR" sz="3200" b="1" dirty="0">
                <a:solidFill>
                  <a:schemeClr val="accent1"/>
                </a:solidFill>
                <a:latin typeface="MathJax_Main"/>
              </a:rPr>
              <a:t>(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N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)=(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p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−1)∗(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q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−1)=2∗10=20</a:t>
            </a:r>
            <a:r>
              <a:rPr lang="en-US" sz="3200" b="1" dirty="0">
                <a:solidFill>
                  <a:schemeClr val="accent1"/>
                </a:solidFill>
              </a:rPr>
              <a:t>.</a:t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dirty="0"/>
              <a:t>4. </a:t>
            </a:r>
            <a:r>
              <a:rPr lang="ru-RU" sz="3200" dirty="0"/>
              <a:t>Выбираем открытую экспоненту 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e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=7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5. </a:t>
            </a:r>
            <a:r>
              <a:rPr lang="ru-RU" sz="3200" dirty="0"/>
              <a:t>Определяем закрытую экспоненту </a:t>
            </a:r>
            <a:endParaRPr lang="ru-RU" sz="3200" dirty="0" smtClean="0"/>
          </a:p>
          <a:p>
            <a:r>
              <a:rPr lang="en-US" sz="3200" i="1" dirty="0" smtClean="0">
                <a:latin typeface="MathJax_Math"/>
              </a:rPr>
              <a:t>d</a:t>
            </a:r>
            <a:r>
              <a:rPr lang="en-US" sz="3200" dirty="0" smtClean="0"/>
              <a:t> </a:t>
            </a:r>
            <a:r>
              <a:rPr lang="en-US" sz="3200" dirty="0"/>
              <a:t>: </a:t>
            </a:r>
            <a:r>
              <a:rPr lang="en-US" sz="3200" b="1" i="1" dirty="0" err="1">
                <a:solidFill>
                  <a:schemeClr val="accent1"/>
                </a:solidFill>
                <a:latin typeface="MathJax_Math"/>
              </a:rPr>
              <a:t>d</a:t>
            </a:r>
            <a:r>
              <a:rPr lang="en-US" sz="3200" b="1" dirty="0" err="1">
                <a:solidFill>
                  <a:schemeClr val="accent1"/>
                </a:solidFill>
                <a:latin typeface="MathJax_Main"/>
              </a:rPr>
              <a:t>∗</a:t>
            </a:r>
            <a:r>
              <a:rPr lang="en-US" sz="3200" b="1" i="1" dirty="0" err="1" smtClean="0">
                <a:solidFill>
                  <a:schemeClr val="accent1"/>
                </a:solidFill>
                <a:latin typeface="MathJax_Math"/>
              </a:rPr>
              <a:t>e</a:t>
            </a:r>
            <a:r>
              <a:rPr lang="ru-RU" sz="3200" b="1" i="1" dirty="0" smtClean="0">
                <a:solidFill>
                  <a:schemeClr val="accent1"/>
                </a:solidFill>
                <a:latin typeface="MathJax_Math"/>
              </a:rPr>
              <a:t> =</a:t>
            </a:r>
            <a:r>
              <a:rPr lang="ru-RU" sz="3200" b="1" dirty="0" smtClean="0">
                <a:solidFill>
                  <a:schemeClr val="accent1"/>
                </a:solidFill>
                <a:latin typeface="MathJax_Main"/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latin typeface="MathJax_Main"/>
              </a:rPr>
              <a:t>1(</a:t>
            </a:r>
            <a:r>
              <a:rPr lang="en-US" sz="3200" b="1" i="1" dirty="0" smtClean="0">
                <a:solidFill>
                  <a:schemeClr val="accent1"/>
                </a:solidFill>
                <a:latin typeface="MathJax_Math"/>
              </a:rPr>
              <a:t>mod</a:t>
            </a:r>
            <a:r>
              <a:rPr lang="ru-RU" sz="3200" b="1" i="1" dirty="0" smtClean="0">
                <a:solidFill>
                  <a:schemeClr val="accent1"/>
                </a:solidFill>
                <a:latin typeface="MathJax_Math"/>
              </a:rPr>
              <a:t> </a:t>
            </a:r>
            <a:r>
              <a:rPr lang="el-GR" sz="3200" b="1" i="1" dirty="0" smtClean="0">
                <a:solidFill>
                  <a:schemeClr val="accent1"/>
                </a:solidFill>
                <a:latin typeface="MathJax_Math"/>
              </a:rPr>
              <a:t>ϕ</a:t>
            </a:r>
            <a:r>
              <a:rPr lang="el-GR" sz="32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N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))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=&gt;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i="1" dirty="0" smtClean="0">
                <a:solidFill>
                  <a:schemeClr val="accent1"/>
                </a:solidFill>
                <a:latin typeface="MathJax_Math"/>
              </a:rPr>
              <a:t>d</a:t>
            </a:r>
            <a:r>
              <a:rPr lang="en-US" sz="3200" b="1" dirty="0" smtClean="0">
                <a:solidFill>
                  <a:schemeClr val="accent1"/>
                </a:solidFill>
                <a:latin typeface="MathJax_Main"/>
              </a:rPr>
              <a:t>=</a:t>
            </a:r>
            <a:r>
              <a:rPr lang="ru-RU" sz="3200" b="1" dirty="0" smtClean="0">
                <a:solidFill>
                  <a:schemeClr val="accent1"/>
                </a:solidFill>
                <a:latin typeface="MathJax_Main"/>
              </a:rPr>
              <a:t>(20+1)/7=</a:t>
            </a:r>
            <a:r>
              <a:rPr lang="en-US" sz="3200" b="1" dirty="0" smtClean="0">
                <a:solidFill>
                  <a:schemeClr val="accent1"/>
                </a:solidFill>
                <a:latin typeface="MathJax_Main"/>
              </a:rPr>
              <a:t>3</a:t>
            </a:r>
            <a:endParaRPr lang="ru-RU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5715000"/>
            <a:ext cx="6512511" cy="1143000"/>
          </a:xfrm>
        </p:spPr>
        <p:txBody>
          <a:bodyPr/>
          <a:lstStyle/>
          <a:p>
            <a:r>
              <a:rPr lang="ru-RU" sz="3600" dirty="0"/>
              <a:t>Пример шифрования </a:t>
            </a:r>
            <a:r>
              <a:rPr lang="en-US" sz="3600" dirty="0"/>
              <a:t>RSA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88640"/>
            <a:ext cx="8352928" cy="547260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dirty="0"/>
              <a:t>Будем шифровать сообщение RSA, пусть букве </a:t>
            </a:r>
            <a:r>
              <a:rPr lang="ru-RU" b="1" dirty="0">
                <a:solidFill>
                  <a:schemeClr val="accent1"/>
                </a:solidFill>
              </a:rPr>
              <a:t>A соответствует цифра 1, B - 2, C - 3 </a:t>
            </a:r>
            <a:r>
              <a:rPr lang="ru-RU" dirty="0"/>
              <a:t>и </a:t>
            </a:r>
            <a:r>
              <a:rPr lang="ru-RU" dirty="0" err="1"/>
              <a:t>т.д</a:t>
            </a:r>
            <a:r>
              <a:rPr lang="ru-RU" dirty="0"/>
              <a:t> (Подобное соответствие вносим для простоты), </a:t>
            </a:r>
            <a:r>
              <a:rPr lang="ru-RU" dirty="0" smtClean="0"/>
              <a:t>тогда:</a:t>
            </a:r>
            <a:endParaRPr lang="ru-RU" dirty="0"/>
          </a:p>
          <a:p>
            <a:pPr>
              <a:spcBef>
                <a:spcPts val="0"/>
              </a:spcBef>
            </a:pPr>
            <a:endParaRPr lang="ru-RU" dirty="0"/>
          </a:p>
          <a:p>
            <a:pPr>
              <a:spcBef>
                <a:spcPts val="0"/>
              </a:spcBef>
            </a:pPr>
            <a:r>
              <a:rPr lang="ru-RU" b="1" dirty="0" smtClean="0">
                <a:solidFill>
                  <a:schemeClr val="accent1"/>
                </a:solidFill>
              </a:rPr>
              <a:t>R=18;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ru-RU" b="1" dirty="0" smtClean="0">
                <a:solidFill>
                  <a:schemeClr val="accent1"/>
                </a:solidFill>
              </a:rPr>
              <a:t>S=19</a:t>
            </a:r>
            <a:r>
              <a:rPr lang="ru-RU" b="1" dirty="0">
                <a:solidFill>
                  <a:schemeClr val="accent1"/>
                </a:solidFill>
              </a:rPr>
              <a:t>; </a:t>
            </a:r>
            <a:r>
              <a:rPr lang="ru-RU" b="1" dirty="0" smtClean="0">
                <a:solidFill>
                  <a:schemeClr val="accent1"/>
                </a:solidFill>
              </a:rPr>
              <a:t>A=1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endParaRPr lang="ru-RU" dirty="0"/>
          </a:p>
          <a:p>
            <a:pPr>
              <a:spcBef>
                <a:spcPts val="0"/>
              </a:spcBef>
            </a:pPr>
            <a:r>
              <a:rPr lang="ru-RU" dirty="0"/>
              <a:t>Открытый </a:t>
            </a:r>
            <a:r>
              <a:rPr lang="ru-RU" dirty="0" smtClean="0"/>
              <a:t>ключ: </a:t>
            </a:r>
            <a:r>
              <a:rPr lang="ru-RU" b="1" dirty="0">
                <a:solidFill>
                  <a:schemeClr val="accent1"/>
                </a:solidFill>
              </a:rPr>
              <a:t>(</a:t>
            </a:r>
            <a:r>
              <a:rPr lang="ru-RU" b="1" dirty="0" err="1">
                <a:solidFill>
                  <a:schemeClr val="accent1"/>
                </a:solidFill>
              </a:rPr>
              <a:t>e,N</a:t>
            </a:r>
            <a:r>
              <a:rPr lang="ru-RU" b="1" dirty="0">
                <a:solidFill>
                  <a:schemeClr val="accent1"/>
                </a:solidFill>
              </a:rPr>
              <a:t>)=(7,33)</a:t>
            </a:r>
          </a:p>
          <a:p>
            <a:pPr>
              <a:spcBef>
                <a:spcPts val="0"/>
              </a:spcBef>
            </a:pPr>
            <a:endParaRPr lang="ru-RU" dirty="0"/>
          </a:p>
          <a:p>
            <a:pPr>
              <a:spcBef>
                <a:spcPts val="0"/>
              </a:spcBef>
            </a:pPr>
            <a:r>
              <a:rPr lang="ru-RU" b="1" dirty="0">
                <a:solidFill>
                  <a:schemeClr val="accent1"/>
                </a:solidFill>
              </a:rPr>
              <a:t>C1=(</a:t>
            </a:r>
            <a:r>
              <a:rPr lang="ru-RU" b="1" dirty="0" smtClean="0">
                <a:solidFill>
                  <a:schemeClr val="accent1"/>
                </a:solidFill>
              </a:rPr>
              <a:t>18</a:t>
            </a:r>
            <a:r>
              <a:rPr lang="en-US" b="1" dirty="0">
                <a:solidFill>
                  <a:schemeClr val="accent1"/>
                </a:solidFill>
              </a:rPr>
              <a:t>^</a:t>
            </a:r>
            <a:r>
              <a:rPr lang="ru-RU" b="1" dirty="0" smtClean="0">
                <a:solidFill>
                  <a:schemeClr val="accent1"/>
                </a:solidFill>
              </a:rPr>
              <a:t>7)mod33=6</a:t>
            </a: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ru-RU" b="1" dirty="0" smtClean="0">
                <a:solidFill>
                  <a:schemeClr val="accent1"/>
                </a:solidFill>
              </a:rPr>
              <a:t>C2</a:t>
            </a:r>
            <a:r>
              <a:rPr lang="ru-RU" b="1" dirty="0">
                <a:solidFill>
                  <a:schemeClr val="accent1"/>
                </a:solidFill>
              </a:rPr>
              <a:t>=(</a:t>
            </a:r>
            <a:r>
              <a:rPr lang="ru-RU" b="1" dirty="0" smtClean="0">
                <a:solidFill>
                  <a:schemeClr val="accent1"/>
                </a:solidFill>
              </a:rPr>
              <a:t>19</a:t>
            </a:r>
            <a:r>
              <a:rPr lang="en-US" b="1" dirty="0" smtClean="0">
                <a:solidFill>
                  <a:schemeClr val="accent1"/>
                </a:solidFill>
              </a:rPr>
              <a:t>^</a:t>
            </a:r>
            <a:r>
              <a:rPr lang="ru-RU" b="1" dirty="0" smtClean="0">
                <a:solidFill>
                  <a:schemeClr val="accent1"/>
                </a:solidFill>
              </a:rPr>
              <a:t>7)mod33=13</a:t>
            </a: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ru-RU" b="1" dirty="0">
                <a:solidFill>
                  <a:schemeClr val="accent1"/>
                </a:solidFill>
              </a:rPr>
              <a:t>C3=(</a:t>
            </a:r>
            <a:r>
              <a:rPr lang="ru-RU" b="1" dirty="0" smtClean="0">
                <a:solidFill>
                  <a:schemeClr val="accent1"/>
                </a:solidFill>
              </a:rPr>
              <a:t>1</a:t>
            </a:r>
            <a:r>
              <a:rPr lang="en-US" b="1" dirty="0" smtClean="0">
                <a:solidFill>
                  <a:schemeClr val="accent1"/>
                </a:solidFill>
              </a:rPr>
              <a:t>^</a:t>
            </a:r>
            <a:r>
              <a:rPr lang="ru-RU" b="1" dirty="0" smtClean="0">
                <a:solidFill>
                  <a:schemeClr val="accent1"/>
                </a:solidFill>
              </a:rPr>
              <a:t>7)mod33=1</a:t>
            </a: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ru-RU" b="1" dirty="0">
                <a:solidFill>
                  <a:schemeClr val="accent1"/>
                </a:solidFill>
              </a:rPr>
              <a:t>C("RSA")=6131</a:t>
            </a:r>
          </a:p>
        </p:txBody>
      </p:sp>
    </p:spTree>
    <p:extLst>
      <p:ext uri="{BB962C8B-B14F-4D97-AF65-F5344CB8AC3E}">
        <p14:creationId xmlns:p14="http://schemas.microsoft.com/office/powerpoint/2010/main" val="38026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588169"/>
            <a:ext cx="7620000" cy="4889500"/>
          </a:xfr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649942" y="5715000"/>
            <a:ext cx="6512511" cy="1143000"/>
          </a:xfrm>
        </p:spPr>
        <p:txBody>
          <a:bodyPr/>
          <a:lstStyle/>
          <a:p>
            <a:r>
              <a:rPr lang="ru-RU" sz="3600" dirty="0"/>
              <a:t>Пример шифрования </a:t>
            </a:r>
            <a:r>
              <a:rPr lang="en-US" sz="3600" dirty="0"/>
              <a:t>RSA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9449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424935" cy="1143000"/>
          </a:xfrm>
        </p:spPr>
        <p:txBody>
          <a:bodyPr/>
          <a:lstStyle/>
          <a:p>
            <a:r>
              <a:rPr lang="ru-RU" sz="4400" dirty="0"/>
              <a:t>Пример </a:t>
            </a:r>
            <a:r>
              <a:rPr lang="ru-RU" sz="4400" dirty="0" err="1"/>
              <a:t>расшифрования</a:t>
            </a:r>
            <a:r>
              <a:rPr lang="ru-RU" sz="4400" dirty="0"/>
              <a:t> </a:t>
            </a:r>
            <a:r>
              <a:rPr lang="en-US" sz="4400" dirty="0"/>
              <a:t>RSA</a:t>
            </a:r>
            <a:endParaRPr lang="ru-RU" sz="4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916832"/>
            <a:ext cx="8136904" cy="4698856"/>
          </a:xfrm>
        </p:spPr>
        <p:txBody>
          <a:bodyPr>
            <a:normAutofit/>
          </a:bodyPr>
          <a:lstStyle/>
          <a:p>
            <a:r>
              <a:rPr lang="ru-RU" sz="2400" dirty="0"/>
              <a:t>Используем закрытый </a:t>
            </a:r>
            <a:r>
              <a:rPr lang="ru-RU" sz="2400" dirty="0" smtClean="0"/>
              <a:t>ключ: 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dirty="0" err="1">
                <a:solidFill>
                  <a:schemeClr val="accent1"/>
                </a:solidFill>
              </a:rPr>
              <a:t>d,N</a:t>
            </a:r>
            <a:r>
              <a:rPr lang="ru-RU" sz="2400" b="1" dirty="0">
                <a:solidFill>
                  <a:schemeClr val="accent1"/>
                </a:solidFill>
              </a:rPr>
              <a:t>)=(3,33)</a:t>
            </a:r>
          </a:p>
          <a:p>
            <a:endParaRPr lang="ru-RU" sz="2400" dirty="0"/>
          </a:p>
          <a:p>
            <a:r>
              <a:rPr lang="ru-RU" sz="2400" b="1" dirty="0">
                <a:solidFill>
                  <a:schemeClr val="accent1"/>
                </a:solidFill>
              </a:rPr>
              <a:t>M1=(</a:t>
            </a:r>
            <a:r>
              <a:rPr lang="ru-RU" sz="2400" b="1" dirty="0" smtClean="0">
                <a:solidFill>
                  <a:schemeClr val="accent1"/>
                </a:solidFill>
              </a:rPr>
              <a:t>6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3)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 smtClean="0">
                <a:solidFill>
                  <a:schemeClr val="accent1"/>
                </a:solidFill>
              </a:rPr>
              <a:t>mod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33=18</a:t>
            </a:r>
            <a:endParaRPr lang="ru-RU" sz="2400" b="1" dirty="0">
              <a:solidFill>
                <a:schemeClr val="accent1"/>
              </a:solidFill>
            </a:endParaRPr>
          </a:p>
          <a:p>
            <a:r>
              <a:rPr lang="ru-RU" sz="2400" b="1" dirty="0" smtClean="0">
                <a:solidFill>
                  <a:schemeClr val="accent1"/>
                </a:solidFill>
              </a:rPr>
              <a:t>M2</a:t>
            </a:r>
            <a:r>
              <a:rPr lang="ru-RU" sz="2400" b="1" dirty="0">
                <a:solidFill>
                  <a:schemeClr val="accent1"/>
                </a:solidFill>
              </a:rPr>
              <a:t>=(</a:t>
            </a:r>
            <a:r>
              <a:rPr lang="ru-RU" sz="2400" b="1" dirty="0" smtClean="0">
                <a:solidFill>
                  <a:schemeClr val="accent1"/>
                </a:solidFill>
              </a:rPr>
              <a:t>13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3)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 smtClean="0">
                <a:solidFill>
                  <a:schemeClr val="accent1"/>
                </a:solidFill>
              </a:rPr>
              <a:t>mod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33=19</a:t>
            </a:r>
            <a:endParaRPr lang="ru-RU" sz="2400" b="1" dirty="0">
              <a:solidFill>
                <a:schemeClr val="accent1"/>
              </a:solidFill>
            </a:endParaRPr>
          </a:p>
          <a:p>
            <a:r>
              <a:rPr lang="ru-RU" sz="2400" b="1" dirty="0">
                <a:solidFill>
                  <a:schemeClr val="accent1"/>
                </a:solidFill>
              </a:rPr>
              <a:t>M3=(</a:t>
            </a:r>
            <a:r>
              <a:rPr lang="ru-RU" sz="2400" b="1" dirty="0" smtClean="0">
                <a:solidFill>
                  <a:schemeClr val="accent1"/>
                </a:solidFill>
              </a:rPr>
              <a:t>1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3)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 smtClean="0">
                <a:solidFill>
                  <a:schemeClr val="accent1"/>
                </a:solidFill>
              </a:rPr>
              <a:t>mod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33=1</a:t>
            </a:r>
            <a:endParaRPr lang="ru-RU" sz="2400" b="1" dirty="0">
              <a:solidFill>
                <a:schemeClr val="accent1"/>
              </a:solidFill>
            </a:endParaRPr>
          </a:p>
          <a:p>
            <a:endParaRPr lang="ru-RU" sz="2400" dirty="0"/>
          </a:p>
          <a:p>
            <a:r>
              <a:rPr lang="ru-RU" sz="2400" b="1" dirty="0" smtClean="0">
                <a:solidFill>
                  <a:schemeClr val="accent1"/>
                </a:solidFill>
              </a:rPr>
              <a:t>18=R;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19=S</a:t>
            </a:r>
            <a:r>
              <a:rPr lang="ru-RU" sz="2400" b="1" dirty="0">
                <a:solidFill>
                  <a:schemeClr val="accent1"/>
                </a:solidFill>
              </a:rPr>
              <a:t>; </a:t>
            </a:r>
            <a:r>
              <a:rPr lang="ru-RU" sz="2400" b="1" dirty="0" smtClean="0">
                <a:solidFill>
                  <a:schemeClr val="accent1"/>
                </a:solidFill>
              </a:rPr>
              <a:t>1=A</a:t>
            </a:r>
            <a:endParaRPr lang="ru-RU" sz="2400" b="1" dirty="0">
              <a:solidFill>
                <a:schemeClr val="accent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Получаем исходное сообщение - RSA. </a:t>
            </a:r>
          </a:p>
        </p:txBody>
      </p:sp>
    </p:spTree>
    <p:extLst>
      <p:ext uri="{BB962C8B-B14F-4D97-AF65-F5344CB8AC3E}">
        <p14:creationId xmlns:p14="http://schemas.microsoft.com/office/powerpoint/2010/main" val="36300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064896" cy="1143000"/>
          </a:xfrm>
        </p:spPr>
        <p:txBody>
          <a:bodyPr/>
          <a:lstStyle/>
          <a:p>
            <a:r>
              <a:rPr lang="ru-RU" dirty="0"/>
              <a:t>Безопасность схемы </a:t>
            </a:r>
            <a:r>
              <a:rPr lang="en-US" dirty="0"/>
              <a:t>RSA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556792"/>
            <a:ext cx="8064896" cy="4842872"/>
          </a:xfrm>
        </p:spPr>
        <p:txBody>
          <a:bodyPr>
            <a:normAutofit/>
          </a:bodyPr>
          <a:lstStyle/>
          <a:p>
            <a:r>
              <a:rPr lang="ru-RU" sz="2400" dirty="0"/>
              <a:t>Допустим, что у </a:t>
            </a:r>
            <a:r>
              <a:rPr lang="ru-RU" sz="2400" dirty="0" smtClean="0"/>
              <a:t>Противника есть </a:t>
            </a:r>
            <a:r>
              <a:rPr lang="ru-RU" sz="2400" dirty="0"/>
              <a:t>открытый ключ </a:t>
            </a:r>
            <a:r>
              <a:rPr lang="ru-RU" sz="2400" dirty="0" smtClean="0"/>
              <a:t>Получателя 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i="1" dirty="0" err="1" smtClean="0">
                <a:solidFill>
                  <a:schemeClr val="accent1"/>
                </a:solidFill>
              </a:rPr>
              <a:t>e</a:t>
            </a:r>
            <a:r>
              <a:rPr lang="ru-RU" sz="2400" b="1" dirty="0" err="1" smtClean="0">
                <a:solidFill>
                  <a:schemeClr val="accent1"/>
                </a:solidFill>
              </a:rPr>
              <a:t>,</a:t>
            </a:r>
            <a:r>
              <a:rPr lang="ru-RU" sz="2400" b="1" i="1" dirty="0" err="1" smtClean="0">
                <a:solidFill>
                  <a:schemeClr val="accent1"/>
                </a:solidFill>
              </a:rPr>
              <a:t>N</a:t>
            </a:r>
            <a:r>
              <a:rPr lang="ru-RU" sz="2400" b="1" dirty="0" smtClean="0">
                <a:solidFill>
                  <a:schemeClr val="accent1"/>
                </a:solidFill>
              </a:rPr>
              <a:t>).</a:t>
            </a:r>
          </a:p>
          <a:p>
            <a:r>
              <a:rPr lang="ru-RU" sz="2400" dirty="0" smtClean="0"/>
              <a:t>Для </a:t>
            </a:r>
            <a:r>
              <a:rPr lang="ru-RU" sz="2400" dirty="0"/>
              <a:t>того, чтобы расшифровать сообщение </a:t>
            </a:r>
            <a:r>
              <a:rPr lang="ru-RU" sz="2400" dirty="0" smtClean="0"/>
              <a:t>С, </a:t>
            </a:r>
            <a:r>
              <a:rPr lang="ru-RU" sz="2400" dirty="0"/>
              <a:t>необходимо знать закрытый ключ 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i="1" dirty="0" err="1">
                <a:solidFill>
                  <a:schemeClr val="accent1"/>
                </a:solidFill>
              </a:rPr>
              <a:t>d</a:t>
            </a:r>
            <a:r>
              <a:rPr lang="ru-RU" sz="2400" b="1" dirty="0" err="1">
                <a:solidFill>
                  <a:schemeClr val="accent1"/>
                </a:solidFill>
              </a:rPr>
              <a:t>,</a:t>
            </a:r>
            <a:r>
              <a:rPr lang="ru-RU" sz="2400" b="1" i="1" dirty="0" err="1">
                <a:solidFill>
                  <a:schemeClr val="accent1"/>
                </a:solidFill>
              </a:rPr>
              <a:t>N</a:t>
            </a:r>
            <a:r>
              <a:rPr lang="ru-RU" sz="2400" b="1" dirty="0">
                <a:solidFill>
                  <a:schemeClr val="accent1"/>
                </a:solidFill>
              </a:rPr>
              <a:t>). </a:t>
            </a:r>
            <a:endParaRPr lang="ru-RU" sz="2400" b="1" dirty="0" smtClean="0">
              <a:solidFill>
                <a:schemeClr val="accent1"/>
              </a:solidFill>
            </a:endParaRPr>
          </a:p>
          <a:p>
            <a:r>
              <a:rPr lang="ru-RU" sz="2400" dirty="0" smtClean="0"/>
              <a:t>Мы </a:t>
            </a:r>
            <a:r>
              <a:rPr lang="ru-RU" sz="2400" dirty="0"/>
              <a:t>знаем, что </a:t>
            </a:r>
            <a:r>
              <a:rPr lang="ru-RU" sz="2400" b="1" i="1" dirty="0" err="1">
                <a:solidFill>
                  <a:schemeClr val="accent1"/>
                </a:solidFill>
              </a:rPr>
              <a:t>d</a:t>
            </a:r>
            <a:r>
              <a:rPr lang="ru-RU" sz="2400" b="1" dirty="0" err="1">
                <a:solidFill>
                  <a:schemeClr val="accent1"/>
                </a:solidFill>
              </a:rPr>
              <a:t>∗</a:t>
            </a:r>
            <a:r>
              <a:rPr lang="ru-RU" sz="2400" b="1" i="1" dirty="0" err="1">
                <a:solidFill>
                  <a:schemeClr val="accent1"/>
                </a:solidFill>
              </a:rPr>
              <a:t>e</a:t>
            </a:r>
            <a:r>
              <a:rPr lang="ru-RU" sz="2400" b="1" dirty="0">
                <a:solidFill>
                  <a:schemeClr val="accent1"/>
                </a:solidFill>
              </a:rPr>
              <a:t>=1(</a:t>
            </a:r>
            <a:r>
              <a:rPr lang="ru-RU" sz="2400" b="1" i="1" dirty="0" err="1">
                <a:solidFill>
                  <a:schemeClr val="accent1"/>
                </a:solidFill>
              </a:rPr>
              <a:t>modϕ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i="1" dirty="0">
                <a:solidFill>
                  <a:schemeClr val="accent1"/>
                </a:solidFill>
              </a:rPr>
              <a:t>N</a:t>
            </a:r>
            <a:r>
              <a:rPr lang="ru-RU" sz="2400" b="1" dirty="0">
                <a:solidFill>
                  <a:schemeClr val="accent1"/>
                </a:solidFill>
              </a:rPr>
              <a:t>))</a:t>
            </a:r>
            <a:r>
              <a:rPr lang="ru-RU" sz="2400" dirty="0"/>
              <a:t>, однако </a:t>
            </a:r>
            <a:r>
              <a:rPr lang="ru-RU" sz="2400" dirty="0" smtClean="0"/>
              <a:t>Противник </a:t>
            </a:r>
            <a:r>
              <a:rPr lang="ru-RU" sz="2400" dirty="0"/>
              <a:t>не знает </a:t>
            </a:r>
            <a:r>
              <a:rPr lang="ru-RU" sz="2400" b="1" i="1" dirty="0">
                <a:solidFill>
                  <a:schemeClr val="accent1"/>
                </a:solidFill>
              </a:rPr>
              <a:t>ϕ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i="1" dirty="0">
                <a:solidFill>
                  <a:schemeClr val="accent1"/>
                </a:solidFill>
              </a:rPr>
              <a:t>N</a:t>
            </a:r>
            <a:r>
              <a:rPr lang="ru-RU" sz="2400" b="1" dirty="0">
                <a:solidFill>
                  <a:schemeClr val="accent1"/>
                </a:solidFill>
              </a:rPr>
              <a:t>)=(</a:t>
            </a:r>
            <a:r>
              <a:rPr lang="ru-RU" sz="2400" b="1" i="1" dirty="0">
                <a:solidFill>
                  <a:schemeClr val="accent1"/>
                </a:solidFill>
              </a:rPr>
              <a:t>p</a:t>
            </a:r>
            <a:r>
              <a:rPr lang="ru-RU" sz="2400" b="1" dirty="0">
                <a:solidFill>
                  <a:schemeClr val="accent1"/>
                </a:solidFill>
              </a:rPr>
              <a:t>−1)∗(</a:t>
            </a:r>
            <a:r>
              <a:rPr lang="ru-RU" sz="2400" b="1" i="1" dirty="0">
                <a:solidFill>
                  <a:schemeClr val="accent1"/>
                </a:solidFill>
              </a:rPr>
              <a:t>q</a:t>
            </a:r>
            <a:r>
              <a:rPr lang="ru-RU" sz="2400" b="1" dirty="0">
                <a:solidFill>
                  <a:schemeClr val="accent1"/>
                </a:solidFill>
              </a:rPr>
              <a:t>−1</a:t>
            </a:r>
            <a:r>
              <a:rPr lang="ru-RU" sz="2400" b="1" dirty="0" smtClean="0">
                <a:solidFill>
                  <a:schemeClr val="accent1"/>
                </a:solidFill>
              </a:rPr>
              <a:t>)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Таким образом </a:t>
            </a:r>
            <a:r>
              <a:rPr lang="ru-RU" sz="2400" dirty="0"/>
              <a:t>задача </a:t>
            </a:r>
            <a:r>
              <a:rPr lang="ru-RU" sz="2400" dirty="0" smtClean="0"/>
              <a:t>в общем случае сводится </a:t>
            </a:r>
            <a:r>
              <a:rPr lang="ru-RU" sz="2400" dirty="0"/>
              <a:t>к </a:t>
            </a:r>
            <a:r>
              <a:rPr lang="ru-RU" sz="2400" b="1" u="sng" dirty="0">
                <a:solidFill>
                  <a:schemeClr val="accent1"/>
                </a:solidFill>
              </a:rPr>
              <a:t>нахождению простых чисел </a:t>
            </a:r>
            <a:r>
              <a:rPr lang="ru-RU" sz="2400" b="1" i="1" u="sng" dirty="0">
                <a:solidFill>
                  <a:schemeClr val="accent1"/>
                </a:solidFill>
              </a:rPr>
              <a:t>p</a:t>
            </a:r>
            <a:r>
              <a:rPr lang="ru-RU" sz="2400" b="1" u="sng" dirty="0">
                <a:solidFill>
                  <a:schemeClr val="accent1"/>
                </a:solidFill>
              </a:rPr>
              <a:t> и </a:t>
            </a:r>
            <a:r>
              <a:rPr lang="ru-RU" sz="2400" b="1" i="1" u="sng" dirty="0" smtClean="0">
                <a:solidFill>
                  <a:schemeClr val="accent1"/>
                </a:solidFill>
              </a:rPr>
              <a:t>q</a:t>
            </a:r>
            <a:r>
              <a:rPr lang="ru-RU" sz="2400" b="1" u="sng" dirty="0" smtClean="0">
                <a:solidFill>
                  <a:schemeClr val="accent1"/>
                </a:solidFill>
              </a:rPr>
              <a:t>, </a:t>
            </a:r>
            <a:r>
              <a:rPr lang="ru-RU" sz="2400" dirty="0" smtClean="0"/>
              <a:t>которые </a:t>
            </a:r>
            <a:r>
              <a:rPr lang="ru-RU" sz="2400" dirty="0"/>
              <a:t>связаны с известным </a:t>
            </a:r>
            <a:r>
              <a:rPr lang="ru-RU" sz="2400" b="1" i="1" dirty="0">
                <a:solidFill>
                  <a:schemeClr val="accent1"/>
                </a:solidFill>
              </a:rPr>
              <a:t>N</a:t>
            </a:r>
            <a:r>
              <a:rPr lang="ru-RU" sz="2400" dirty="0"/>
              <a:t> следующим образом </a:t>
            </a:r>
            <a:r>
              <a:rPr lang="ru-RU" sz="2400" b="1" i="1" dirty="0">
                <a:solidFill>
                  <a:schemeClr val="accent1"/>
                </a:solidFill>
              </a:rPr>
              <a:t>N</a:t>
            </a:r>
            <a:r>
              <a:rPr lang="ru-RU" sz="2400" b="1" dirty="0">
                <a:solidFill>
                  <a:schemeClr val="accent1"/>
                </a:solidFill>
              </a:rPr>
              <a:t>=</a:t>
            </a:r>
            <a:r>
              <a:rPr lang="ru-RU" sz="2400" b="1" i="1" dirty="0" err="1">
                <a:solidFill>
                  <a:schemeClr val="accent1"/>
                </a:solidFill>
              </a:rPr>
              <a:t>p</a:t>
            </a:r>
            <a:r>
              <a:rPr lang="ru-RU" sz="2400" b="1" dirty="0" err="1">
                <a:solidFill>
                  <a:schemeClr val="accent1"/>
                </a:solidFill>
              </a:rPr>
              <a:t>∗</a:t>
            </a:r>
            <a:r>
              <a:rPr lang="ru-RU" sz="2400" b="1" i="1" dirty="0" err="1">
                <a:solidFill>
                  <a:schemeClr val="accent1"/>
                </a:solidFill>
              </a:rPr>
              <a:t>q</a:t>
            </a:r>
            <a:r>
              <a:rPr lang="ru-RU" sz="2400" b="1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606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694240" cy="1143000"/>
          </a:xfrm>
        </p:spPr>
        <p:txBody>
          <a:bodyPr/>
          <a:lstStyle/>
          <a:p>
            <a:r>
              <a:rPr lang="ru-RU" sz="3600" dirty="0" smtClean="0"/>
              <a:t>Для повышения </a:t>
            </a:r>
            <a:r>
              <a:rPr lang="ru-RU" sz="3600" dirty="0" err="1" smtClean="0"/>
              <a:t>криптостойкости</a:t>
            </a:r>
            <a:r>
              <a:rPr lang="ru-RU" sz="3600" dirty="0" smtClean="0"/>
              <a:t> алгоритма: 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84784"/>
            <a:ext cx="8208912" cy="5130904"/>
          </a:xfrm>
        </p:spPr>
        <p:txBody>
          <a:bodyPr/>
          <a:lstStyle/>
          <a:p>
            <a:r>
              <a:rPr lang="ru-RU" sz="2800" dirty="0"/>
              <a:t>1. Выбрать </a:t>
            </a:r>
            <a:r>
              <a:rPr lang="ru-RU" sz="2800" b="1" dirty="0">
                <a:solidFill>
                  <a:schemeClr val="accent1"/>
                </a:solidFill>
              </a:rPr>
              <a:t>два больших простых </a:t>
            </a:r>
            <a:r>
              <a:rPr lang="ru-RU" sz="2800" dirty="0"/>
              <a:t>случайных числа </a:t>
            </a:r>
            <a:r>
              <a:rPr lang="ru-RU" sz="2800" i="1" dirty="0">
                <a:latin typeface="MathJax_Math"/>
              </a:rPr>
              <a:t>p</a:t>
            </a:r>
            <a:r>
              <a:rPr lang="ru-RU" sz="2800" dirty="0"/>
              <a:t> и </a:t>
            </a:r>
            <a:r>
              <a:rPr lang="ru-RU" sz="2800" i="1" dirty="0">
                <a:latin typeface="MathJax_Math"/>
              </a:rPr>
              <a:t>q</a:t>
            </a:r>
            <a:r>
              <a:rPr lang="ru-RU" sz="2800" dirty="0"/>
              <a:t> (к примеру, &gt;= 1024 бита каждое), должны быть не слишком различными и быть не слишком близкими</a:t>
            </a:r>
            <a:br>
              <a:rPr lang="ru-RU" sz="2800" dirty="0"/>
            </a:br>
            <a:r>
              <a:rPr lang="ru-RU" sz="2800" dirty="0"/>
              <a:t>2. Наибольший общий делитель 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>
                <a:solidFill>
                  <a:schemeClr val="accent1"/>
                </a:solidFill>
                <a:latin typeface="MathJax_Math"/>
              </a:rPr>
              <a:t>p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−1)</a:t>
            </a:r>
            <a:r>
              <a:rPr lang="ru-RU" sz="2800" dirty="0"/>
              <a:t> и 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>
                <a:solidFill>
                  <a:schemeClr val="accent1"/>
                </a:solidFill>
                <a:latin typeface="MathJax_Math"/>
              </a:rPr>
              <a:t>q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−1)</a:t>
            </a:r>
            <a:r>
              <a:rPr lang="ru-RU" sz="2800" dirty="0"/>
              <a:t> должен быть </a:t>
            </a:r>
            <a:r>
              <a:rPr lang="ru-RU" sz="2800" u="sng" dirty="0">
                <a:solidFill>
                  <a:schemeClr val="accent1"/>
                </a:solidFill>
              </a:rPr>
              <a:t>небольшим</a:t>
            </a:r>
            <a:r>
              <a:rPr lang="ru-RU" sz="2800" dirty="0"/>
              <a:t>, в лучшем случае равен </a:t>
            </a:r>
            <a:r>
              <a:rPr lang="ru-RU" sz="2800" b="1" u="sng" dirty="0">
                <a:solidFill>
                  <a:schemeClr val="accent1"/>
                </a:solidFill>
              </a:rPr>
              <a:t>двум</a:t>
            </a:r>
            <a:r>
              <a:rPr lang="ru-RU" sz="2800" dirty="0"/>
              <a:t>.</a:t>
            </a:r>
            <a:br>
              <a:rPr lang="ru-RU" sz="2800" dirty="0"/>
            </a:br>
            <a:r>
              <a:rPr lang="ru-RU" sz="2800" dirty="0"/>
              <a:t>3. Выбрать большое значение открытой экспоненты </a:t>
            </a:r>
            <a:r>
              <a:rPr lang="ru-RU" sz="2800" b="1" i="1" dirty="0">
                <a:solidFill>
                  <a:schemeClr val="accent1"/>
                </a:solidFill>
                <a:latin typeface="MathJax_Math"/>
              </a:rPr>
              <a:t>e</a:t>
            </a:r>
            <a:r>
              <a:rPr lang="ru-RU" sz="2800" dirty="0"/>
              <a:t>, как правило, выбирают простые числа Ферма: </a:t>
            </a:r>
            <a:r>
              <a:rPr lang="ru-RU" sz="2800" b="1" dirty="0">
                <a:solidFill>
                  <a:schemeClr val="accent1"/>
                </a:solidFill>
              </a:rPr>
              <a:t>17, 257, 65537</a:t>
            </a:r>
            <a:r>
              <a:rPr lang="ru-RU" sz="2800" dirty="0"/>
              <a:t>...</a:t>
            </a:r>
            <a:br>
              <a:rPr lang="ru-RU" sz="2800" dirty="0"/>
            </a:br>
            <a:r>
              <a:rPr lang="ru-RU" sz="2800" dirty="0"/>
              <a:t>4. Сохранение в секрете закрытого ключа.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0" y="5296515"/>
            <a:ext cx="936104" cy="4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2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341"/>
            <a:ext cx="8892480" cy="1143000"/>
          </a:xfrm>
        </p:spPr>
        <p:txBody>
          <a:bodyPr/>
          <a:lstStyle/>
          <a:p>
            <a:r>
              <a:rPr lang="ru-RU" dirty="0" smtClean="0"/>
              <a:t>Стойкость алгоритма </a:t>
            </a:r>
            <a:r>
              <a:rPr lang="ru-RU" dirty="0"/>
              <a:t>шифрования </a:t>
            </a:r>
            <a:r>
              <a:rPr lang="en-US" dirty="0" smtClean="0"/>
              <a:t>RSA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484784"/>
            <a:ext cx="8136904" cy="5145752"/>
          </a:xfrm>
        </p:spPr>
        <p:txBody>
          <a:bodyPr>
            <a:normAutofit/>
          </a:bodyPr>
          <a:lstStyle/>
          <a:p>
            <a:r>
              <a:rPr lang="ru-RU" sz="2400" dirty="0"/>
              <a:t>Ассиметричный алгоритм шифрования </a:t>
            </a:r>
            <a:r>
              <a:rPr lang="ru-RU" sz="2400" u="sng" dirty="0">
                <a:solidFill>
                  <a:schemeClr val="accent1"/>
                </a:solidFill>
              </a:rPr>
              <a:t>является стойким</a:t>
            </a:r>
            <a:r>
              <a:rPr lang="ru-RU" sz="2400" dirty="0"/>
              <a:t>, если </a:t>
            </a:r>
            <a:r>
              <a:rPr lang="ru-RU" sz="2400" dirty="0" smtClean="0"/>
              <a:t>атакующий, имея </a:t>
            </a:r>
            <a:r>
              <a:rPr lang="ru-RU" sz="2400" dirty="0"/>
              <a:t>два открытых текста </a:t>
            </a:r>
            <a:r>
              <a:rPr lang="ru-RU" sz="2400" b="1" i="1" dirty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400" b="1" dirty="0">
                <a:solidFill>
                  <a:schemeClr val="accent1"/>
                </a:solidFill>
                <a:latin typeface="MathJax_Main"/>
              </a:rPr>
              <a:t>1</a:t>
            </a:r>
            <a:r>
              <a:rPr lang="ru-RU" sz="2400" dirty="0"/>
              <a:t> и </a:t>
            </a:r>
            <a:r>
              <a:rPr lang="ru-RU" sz="2400" b="1" i="1" dirty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400" b="1" dirty="0">
                <a:solidFill>
                  <a:schemeClr val="accent1"/>
                </a:solidFill>
                <a:latin typeface="MathJax_Main"/>
              </a:rPr>
              <a:t>2</a:t>
            </a:r>
            <a:r>
              <a:rPr lang="ru-RU" sz="2400" dirty="0"/>
              <a:t>, а так же зашифрованный текст </a:t>
            </a:r>
            <a:r>
              <a:rPr lang="ru-RU" sz="2400" b="1" i="1" dirty="0" err="1">
                <a:solidFill>
                  <a:schemeClr val="accent1"/>
                </a:solidFill>
                <a:latin typeface="MathJax_Math"/>
              </a:rPr>
              <a:t>Ci</a:t>
            </a:r>
            <a:r>
              <a:rPr lang="ru-RU" sz="2400" dirty="0"/>
              <a:t>, не может с вероятностью </a:t>
            </a:r>
            <a:r>
              <a:rPr lang="ru-RU" sz="2400" u="sng" dirty="0">
                <a:solidFill>
                  <a:schemeClr val="accent1"/>
                </a:solidFill>
              </a:rPr>
              <a:t>большей, чем </a:t>
            </a:r>
            <a:r>
              <a:rPr lang="ru-RU" sz="2400" u="sng" dirty="0" smtClean="0">
                <a:solidFill>
                  <a:schemeClr val="accent1"/>
                </a:solidFill>
                <a:latin typeface="MathJax_Main"/>
              </a:rPr>
              <a:t>1/2</a:t>
            </a:r>
            <a:r>
              <a:rPr lang="ru-RU" sz="2400" u="sng" dirty="0" smtClean="0">
                <a:solidFill>
                  <a:schemeClr val="accent1"/>
                </a:solidFill>
              </a:rPr>
              <a:t> </a:t>
            </a:r>
            <a:r>
              <a:rPr lang="ru-RU" sz="2400" dirty="0"/>
              <a:t>определить к какому из сообщений </a:t>
            </a:r>
            <a:r>
              <a:rPr lang="ru-RU" sz="2400" i="1" dirty="0">
                <a:latin typeface="MathJax_Math"/>
              </a:rPr>
              <a:t>M</a:t>
            </a:r>
            <a:r>
              <a:rPr lang="ru-RU" sz="2400" dirty="0">
                <a:latin typeface="MathJax_Main"/>
              </a:rPr>
              <a:t>1</a:t>
            </a:r>
            <a:r>
              <a:rPr lang="ru-RU" sz="2400" dirty="0"/>
              <a:t> или </a:t>
            </a:r>
            <a:r>
              <a:rPr lang="ru-RU" sz="2400" i="1" dirty="0">
                <a:latin typeface="MathJax_Math"/>
              </a:rPr>
              <a:t>M</a:t>
            </a:r>
            <a:r>
              <a:rPr lang="ru-RU" sz="2400" dirty="0">
                <a:latin typeface="MathJax_Main"/>
              </a:rPr>
              <a:t>2</a:t>
            </a:r>
            <a:r>
              <a:rPr lang="ru-RU" sz="2400" dirty="0"/>
              <a:t> относится </a:t>
            </a:r>
            <a:r>
              <a:rPr lang="ru-RU" sz="2400" i="1" dirty="0" err="1" smtClean="0">
                <a:latin typeface="MathJax_Math"/>
              </a:rPr>
              <a:t>Ci</a:t>
            </a:r>
            <a:endParaRPr lang="ru-RU" sz="2400" i="1" dirty="0" smtClean="0">
              <a:latin typeface="MathJax_Math"/>
            </a:endParaRPr>
          </a:p>
          <a:p>
            <a:r>
              <a:rPr lang="ru-RU" sz="2400" dirty="0" smtClean="0"/>
              <a:t>На практике к сообщению добавляют некоторую случайную величину.</a:t>
            </a:r>
          </a:p>
          <a:p>
            <a:r>
              <a:rPr lang="ru-RU" sz="2400" dirty="0" smtClean="0"/>
              <a:t>Например, если ответ подразумевает «Да» «Нет»: то  </a:t>
            </a:r>
            <a:r>
              <a:rPr lang="ru-RU" sz="2400" dirty="0"/>
              <a:t>C1=E("ДаA1B2"), </a:t>
            </a:r>
            <a:r>
              <a:rPr lang="ru-RU" sz="2400" dirty="0" smtClean="0"/>
              <a:t>С2=E</a:t>
            </a:r>
            <a:r>
              <a:rPr lang="ru-RU" sz="2400" dirty="0"/>
              <a:t>("Нет"), C3=E("Да</a:t>
            </a:r>
            <a:r>
              <a:rPr lang="ru-RU" sz="2400" dirty="0" smtClean="0"/>
              <a:t>"), то </a:t>
            </a:r>
            <a:r>
              <a:rPr lang="ru-RU" sz="2400" dirty="0"/>
              <a:t>C1, C2 и C3 </a:t>
            </a:r>
            <a:r>
              <a:rPr lang="ru-RU" sz="2400" dirty="0" smtClean="0"/>
              <a:t>при анализе не </a:t>
            </a:r>
            <a:r>
              <a:rPr lang="ru-RU" sz="2400" dirty="0"/>
              <a:t>совпадут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/>
              <a:t>Для проверки расшифрованных данных на подлинность </a:t>
            </a:r>
            <a:r>
              <a:rPr lang="ru-RU" sz="2400" u="sng" dirty="0" smtClean="0">
                <a:solidFill>
                  <a:schemeClr val="accent1"/>
                </a:solidFill>
              </a:rPr>
              <a:t>также используются хеш-функции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74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136904" cy="544481"/>
          </a:xfrm>
        </p:spPr>
        <p:txBody>
          <a:bodyPr/>
          <a:lstStyle/>
          <a:p>
            <a:r>
              <a:rPr lang="ru-RU" sz="4800" dirty="0" smtClean="0"/>
              <a:t>Последствия </a:t>
            </a:r>
            <a:r>
              <a:rPr lang="ru-RU" sz="4800" dirty="0"/>
              <a:t>(</a:t>
            </a:r>
            <a:r>
              <a:rPr lang="ru-RU" sz="4800" dirty="0" smtClean="0"/>
              <a:t>ущерб) </a:t>
            </a:r>
            <a:endParaRPr lang="ru-RU" sz="4800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627773464"/>
              </p:ext>
            </p:extLst>
          </p:nvPr>
        </p:nvGraphicFramePr>
        <p:xfrm>
          <a:off x="323528" y="1340768"/>
          <a:ext cx="8424936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12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1143000"/>
          </a:xfrm>
        </p:spPr>
        <p:txBody>
          <a:bodyPr/>
          <a:lstStyle/>
          <a:p>
            <a:r>
              <a:rPr lang="ru-RU" dirty="0"/>
              <a:t>Алгоритм Эль-</a:t>
            </a:r>
            <a:r>
              <a:rPr lang="ru-RU" dirty="0" err="1"/>
              <a:t>Гамаля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268760"/>
            <a:ext cx="8280920" cy="5328592"/>
          </a:xfrm>
        </p:spPr>
        <p:txBody>
          <a:bodyPr>
            <a:normAutofit/>
          </a:bodyPr>
          <a:lstStyle/>
          <a:p>
            <a:r>
              <a:rPr lang="ru-RU" sz="2400" dirty="0"/>
              <a:t>Асимметричный алгоритм, предложенный в 1985 году Эль-</a:t>
            </a:r>
            <a:r>
              <a:rPr lang="ru-RU" sz="2400" dirty="0" err="1"/>
              <a:t>Гамалем</a:t>
            </a:r>
            <a:r>
              <a:rPr lang="ru-RU" sz="2400" dirty="0"/>
              <a:t> (T. </a:t>
            </a:r>
            <a:r>
              <a:rPr lang="ru-RU" sz="2400" dirty="0" err="1"/>
              <a:t>ElGamal</a:t>
            </a:r>
            <a:r>
              <a:rPr lang="ru-RU" sz="2400" dirty="0"/>
              <a:t>), универсален. </a:t>
            </a:r>
            <a:endParaRPr lang="ru-RU" sz="2400" dirty="0" smtClean="0"/>
          </a:p>
          <a:p>
            <a:r>
              <a:rPr lang="ru-RU" sz="2400" dirty="0" smtClean="0"/>
              <a:t>Он </a:t>
            </a:r>
            <a:r>
              <a:rPr lang="ru-RU" sz="2400" dirty="0"/>
              <a:t>может быть использован для решения всех трех основных задач: 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ru-RU" sz="2400" dirty="0" smtClean="0"/>
              <a:t>для </a:t>
            </a:r>
            <a:r>
              <a:rPr lang="ru-RU" sz="2400" dirty="0"/>
              <a:t>шифрования </a:t>
            </a:r>
            <a:r>
              <a:rPr lang="ru-RU" sz="2400" dirty="0" smtClean="0"/>
              <a:t>данных 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ru-RU" sz="2400" dirty="0" smtClean="0"/>
              <a:t>для </a:t>
            </a:r>
            <a:r>
              <a:rPr lang="ru-RU" sz="2400" dirty="0"/>
              <a:t>формирования цифровой </a:t>
            </a:r>
            <a:r>
              <a:rPr lang="ru-RU" sz="2400" dirty="0" smtClean="0"/>
              <a:t>подписи 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ru-RU" sz="2400" dirty="0" smtClean="0"/>
              <a:t>для </a:t>
            </a:r>
            <a:r>
              <a:rPr lang="ru-RU" sz="2400" dirty="0"/>
              <a:t>согласования общего ключа</a:t>
            </a:r>
            <a:r>
              <a:rPr lang="ru-RU" sz="2400" dirty="0" smtClean="0"/>
              <a:t>.</a:t>
            </a:r>
          </a:p>
          <a:p>
            <a:r>
              <a:rPr lang="ru-RU" sz="2400" dirty="0"/>
              <a:t>Этот алгоритм фактически </a:t>
            </a:r>
            <a:r>
              <a:rPr lang="ru-RU" sz="2400" b="1" dirty="0">
                <a:solidFill>
                  <a:schemeClr val="accent1"/>
                </a:solidFill>
              </a:rPr>
              <a:t>использует схему Диффи-Хеллмана</a:t>
            </a:r>
            <a:r>
              <a:rPr lang="ru-RU" sz="2400" dirty="0"/>
              <a:t>, чтобы сформировать общий секретный ключ для абонентов, передающих друг другу сообщение, и затем сообщение шифруется путем умножения его на этот ключ.</a:t>
            </a: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5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712968" cy="1143000"/>
          </a:xfrm>
        </p:spPr>
        <p:txBody>
          <a:bodyPr/>
          <a:lstStyle/>
          <a:p>
            <a:r>
              <a:rPr lang="ru-RU" sz="3600" dirty="0" smtClean="0"/>
              <a:t>Схема </a:t>
            </a:r>
            <a:r>
              <a:rPr lang="ru-RU" sz="3600" dirty="0"/>
              <a:t>Диффи-Хеллмана </a:t>
            </a:r>
            <a:r>
              <a:rPr lang="ru-RU" sz="3600" dirty="0" smtClean="0"/>
              <a:t>формирования секретного ключа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340768"/>
            <a:ext cx="8568952" cy="5503869"/>
          </a:xfrm>
        </p:spPr>
        <p:txBody>
          <a:bodyPr>
            <a:normAutofit/>
          </a:bodyPr>
          <a:lstStyle/>
          <a:p>
            <a:r>
              <a:rPr lang="ru-RU" dirty="0" smtClean="0"/>
              <a:t>Вычисления </a:t>
            </a:r>
            <a:r>
              <a:rPr lang="ru-RU" dirty="0"/>
              <a:t>производятся по модулю некоторого </a:t>
            </a:r>
            <a:r>
              <a:rPr lang="ru-RU" b="1" dirty="0">
                <a:solidFill>
                  <a:schemeClr val="accent1"/>
                </a:solidFill>
              </a:rPr>
              <a:t>большого простого числа Р.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Специальным </a:t>
            </a:r>
            <a:r>
              <a:rPr lang="ru-RU" dirty="0"/>
              <a:t>образом подбирается некоторое натуральное число </a:t>
            </a: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en-US" b="1" dirty="0" smtClean="0">
                <a:solidFill>
                  <a:schemeClr val="accent1"/>
                </a:solidFill>
              </a:rPr>
              <a:t>&lt;</a:t>
            </a:r>
            <a:r>
              <a:rPr lang="ru-RU" b="1" dirty="0" smtClean="0">
                <a:solidFill>
                  <a:schemeClr val="accent1"/>
                </a:solidFill>
              </a:rPr>
              <a:t>Р</a:t>
            </a:r>
            <a:r>
              <a:rPr lang="ru-RU" dirty="0" smtClean="0"/>
              <a:t>.</a:t>
            </a:r>
          </a:p>
          <a:p>
            <a:r>
              <a:rPr lang="ru-RU" dirty="0" smtClean="0"/>
              <a:t>Если </a:t>
            </a:r>
            <a:r>
              <a:rPr lang="ru-RU" dirty="0"/>
              <a:t>мы хотим зашифровать значение X, то </a:t>
            </a:r>
            <a:r>
              <a:rPr lang="ru-RU" dirty="0" smtClean="0"/>
              <a:t>вычисляем</a:t>
            </a:r>
            <a:endParaRPr lang="en-US" dirty="0" smtClean="0"/>
          </a:p>
          <a:p>
            <a:pPr algn="ctr"/>
            <a:r>
              <a:rPr lang="ru-RU" b="1" dirty="0" smtClean="0">
                <a:solidFill>
                  <a:schemeClr val="accent1"/>
                </a:solidFill>
              </a:rPr>
              <a:t>Y </a:t>
            </a:r>
            <a:r>
              <a:rPr lang="ru-RU" b="1" dirty="0">
                <a:solidFill>
                  <a:schemeClr val="accent1"/>
                </a:solidFill>
              </a:rPr>
              <a:t>= A</a:t>
            </a:r>
            <a:r>
              <a:rPr lang="ru-RU" b="1" baseline="30000" dirty="0">
                <a:solidFill>
                  <a:schemeClr val="accent1"/>
                </a:solidFill>
              </a:rPr>
              <a:t>X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b="1" dirty="0" err="1">
                <a:solidFill>
                  <a:schemeClr val="accent1"/>
                </a:solidFill>
              </a:rPr>
              <a:t>mod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b="1" dirty="0" smtClean="0">
                <a:solidFill>
                  <a:schemeClr val="accent1"/>
                </a:solidFill>
              </a:rPr>
              <a:t>P</a:t>
            </a:r>
            <a:endParaRPr lang="ru-RU" b="1" dirty="0">
              <a:solidFill>
                <a:schemeClr val="accent1"/>
              </a:solidFill>
            </a:endParaRPr>
          </a:p>
          <a:p>
            <a:r>
              <a:rPr lang="ru-RU" dirty="0" smtClean="0"/>
              <a:t>Экспонента </a:t>
            </a:r>
            <a:r>
              <a:rPr lang="ru-RU" b="1" dirty="0">
                <a:solidFill>
                  <a:schemeClr val="accent1"/>
                </a:solidFill>
              </a:rPr>
              <a:t>X</a:t>
            </a:r>
            <a:r>
              <a:rPr lang="ru-RU" dirty="0"/>
              <a:t> как раз и называется </a:t>
            </a:r>
            <a:r>
              <a:rPr lang="ru-RU" b="1" i="1" dirty="0">
                <a:solidFill>
                  <a:schemeClr val="accent1"/>
                </a:solidFill>
              </a:rPr>
              <a:t>дискретным логарифмом </a:t>
            </a:r>
            <a:r>
              <a:rPr lang="ru-RU" b="1" i="1" dirty="0" smtClean="0">
                <a:solidFill>
                  <a:schemeClr val="accent1"/>
                </a:solidFill>
              </a:rPr>
              <a:t>Y</a:t>
            </a:r>
            <a:r>
              <a:rPr lang="ru-RU" i="1" dirty="0" smtClean="0"/>
              <a:t>, который </a:t>
            </a:r>
            <a:r>
              <a:rPr lang="ru-RU" dirty="0" smtClean="0"/>
              <a:t>сложно вычислить.</a:t>
            </a:r>
          </a:p>
          <a:p>
            <a:r>
              <a:rPr lang="ru-RU" dirty="0" smtClean="0"/>
              <a:t>Число </a:t>
            </a:r>
            <a:r>
              <a:rPr lang="ru-RU" b="1" dirty="0">
                <a:solidFill>
                  <a:schemeClr val="accent1"/>
                </a:solidFill>
              </a:rPr>
              <a:t>Y</a:t>
            </a:r>
            <a:r>
              <a:rPr lang="ru-RU" dirty="0"/>
              <a:t> можно открыто передавать по любому каналу связи, так как </a:t>
            </a:r>
            <a:r>
              <a:rPr lang="ru-RU" u="sng" dirty="0">
                <a:solidFill>
                  <a:schemeClr val="accent1"/>
                </a:solidFill>
              </a:rPr>
              <a:t>при большом модуле P </a:t>
            </a:r>
            <a:r>
              <a:rPr lang="ru-RU" dirty="0"/>
              <a:t>исходное </a:t>
            </a:r>
            <a:r>
              <a:rPr lang="ru-RU" b="1" dirty="0">
                <a:solidFill>
                  <a:schemeClr val="accent1"/>
                </a:solidFill>
              </a:rPr>
              <a:t>значение Х</a:t>
            </a:r>
            <a:r>
              <a:rPr lang="ru-RU" dirty="0"/>
              <a:t> </a:t>
            </a:r>
            <a:r>
              <a:rPr lang="ru-RU" u="sng" dirty="0">
                <a:solidFill>
                  <a:schemeClr val="accent1"/>
                </a:solidFill>
              </a:rPr>
              <a:t>подобрать</a:t>
            </a:r>
            <a:r>
              <a:rPr lang="ru-RU" dirty="0"/>
              <a:t> будет практически </a:t>
            </a:r>
            <a:r>
              <a:rPr lang="ru-RU" u="sng" dirty="0">
                <a:solidFill>
                  <a:schemeClr val="accent1"/>
                </a:solidFill>
              </a:rPr>
              <a:t>невозможно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/>
              <a:t>этом математическом факте основан алгоритм Диффи-Хеллмана для формирования ключа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27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280920" cy="1143000"/>
          </a:xfrm>
        </p:spPr>
        <p:txBody>
          <a:bodyPr/>
          <a:lstStyle/>
          <a:p>
            <a:r>
              <a:rPr lang="ru-RU" dirty="0"/>
              <a:t>Формирование общего ключа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700808"/>
            <a:ext cx="8640960" cy="4914880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400" dirty="0"/>
              <a:t>Пусть два </a:t>
            </a:r>
            <a:r>
              <a:rPr lang="ru-RU" sz="2400" dirty="0" smtClean="0"/>
              <a:t>пользователя (пользователь </a:t>
            </a:r>
            <a:r>
              <a:rPr lang="ru-RU" sz="2400" dirty="0"/>
              <a:t>1 и пользователь </a:t>
            </a:r>
            <a:r>
              <a:rPr lang="ru-RU" sz="2400" dirty="0" smtClean="0"/>
              <a:t>2), должны </a:t>
            </a:r>
            <a:r>
              <a:rPr lang="ru-RU" sz="2400" dirty="0"/>
              <a:t>выбрать большое простое число Р и некоторое специальное число </a:t>
            </a:r>
            <a:r>
              <a:rPr lang="ru-RU" sz="2400" b="1" dirty="0">
                <a:solidFill>
                  <a:schemeClr val="accent1"/>
                </a:solidFill>
              </a:rPr>
              <a:t>А, 1 &lt; A &lt; P-1</a:t>
            </a:r>
            <a:r>
              <a:rPr lang="ru-RU" sz="2400" dirty="0"/>
              <a:t>, такое, что все числа из интервала [1, 2, ..., Р-1] могут быть представлены как различные степени А </a:t>
            </a:r>
            <a:r>
              <a:rPr lang="ru-RU" sz="2400" dirty="0" err="1"/>
              <a:t>mod</a:t>
            </a:r>
            <a:r>
              <a:rPr lang="ru-RU" sz="2400" dirty="0"/>
              <a:t> Р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Эти </a:t>
            </a:r>
            <a:r>
              <a:rPr lang="ru-RU" sz="2400" dirty="0"/>
              <a:t>числа должны быть известны всем абонентам системы и могут выбираться </a:t>
            </a:r>
            <a:r>
              <a:rPr lang="ru-RU" sz="2400" dirty="0" smtClean="0"/>
              <a:t>открыто (общие параметры).</a:t>
            </a:r>
            <a:endParaRPr lang="ru-RU" sz="2400" dirty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Пользователь 1 выбирает свой закрытый ключ, который держит </a:t>
            </a:r>
            <a:r>
              <a:rPr lang="ru-RU" sz="2400" dirty="0"/>
              <a:t>в </a:t>
            </a:r>
            <a:r>
              <a:rPr lang="ru-RU" sz="2400" dirty="0" smtClean="0"/>
              <a:t>секрете- число </a:t>
            </a:r>
            <a:r>
              <a:rPr lang="ru-RU" sz="2400" b="1" dirty="0">
                <a:solidFill>
                  <a:schemeClr val="accent1"/>
                </a:solidFill>
              </a:rPr>
              <a:t>Х1 (</a:t>
            </a:r>
            <a:r>
              <a:rPr lang="ru-RU" sz="2400" b="1" dirty="0" smtClean="0">
                <a:solidFill>
                  <a:schemeClr val="accent1"/>
                </a:solidFill>
              </a:rPr>
              <a:t>X1&lt;P)</a:t>
            </a:r>
            <a:r>
              <a:rPr lang="ru-RU" sz="2400" dirty="0" smtClean="0"/>
              <a:t> (желательно </a:t>
            </a:r>
            <a:r>
              <a:rPr lang="ru-RU" sz="2400" dirty="0"/>
              <a:t>формировать с помощью датчика случайных </a:t>
            </a:r>
            <a:r>
              <a:rPr lang="ru-RU" sz="2400" dirty="0" smtClean="0"/>
              <a:t>чисел).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918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5517232"/>
            <a:ext cx="8064896" cy="1143000"/>
          </a:xfrm>
        </p:spPr>
        <p:txBody>
          <a:bodyPr/>
          <a:lstStyle/>
          <a:p>
            <a:r>
              <a:rPr lang="ru-RU" sz="3600" dirty="0"/>
              <a:t>Формирование общего ключа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4201808" cy="704651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67544" y="661338"/>
            <a:ext cx="820891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latin typeface="Arial" charset="0"/>
                <a:cs typeface="Arial" charset="0"/>
              </a:rPr>
              <a:t>	4)	На </a:t>
            </a:r>
            <a:r>
              <a:rPr lang="ru-RU" sz="2400" dirty="0">
                <a:latin typeface="Arial" charset="0"/>
                <a:cs typeface="Arial" charset="0"/>
              </a:rPr>
              <a:t>основе закрытого ключа пользователь 1 вычисляет </a:t>
            </a:r>
            <a:r>
              <a:rPr lang="ru-RU" sz="2400" dirty="0" smtClean="0">
                <a:latin typeface="Arial" charset="0"/>
                <a:cs typeface="Arial" charset="0"/>
              </a:rPr>
              <a:t>число: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sz="2400" dirty="0">
              <a:latin typeface="Arial" charset="0"/>
              <a:cs typeface="Arial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которое он посылает второму абоненту.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2400" dirty="0" smtClean="0">
                <a:latin typeface="Arial" charset="0"/>
                <a:cs typeface="Arial" charset="0"/>
              </a:rPr>
              <a:t>	5)	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Аналогично поступает Пользователь 2, генерируя Х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2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и вычисляя: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2400" dirty="0" smtClean="0">
                <a:latin typeface="Arial" charset="0"/>
                <a:cs typeface="Arial" charset="0"/>
              </a:rPr>
              <a:t>	6)	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Это значение пользователь 2 отправляет первому пользователю.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00808"/>
            <a:ext cx="41449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4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5930" y="5712820"/>
            <a:ext cx="6512511" cy="1143000"/>
          </a:xfrm>
        </p:spPr>
        <p:txBody>
          <a:bodyPr/>
          <a:lstStyle/>
          <a:p>
            <a:r>
              <a:rPr lang="ru-RU" sz="2800" dirty="0"/>
              <a:t>Формирование общего ключа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731520"/>
            <a:ext cx="7992888" cy="3474720"/>
          </a:xfrm>
        </p:spPr>
        <p:txBody>
          <a:bodyPr/>
          <a:lstStyle/>
          <a:p>
            <a:r>
              <a:rPr lang="ru-RU" dirty="0" smtClean="0"/>
              <a:t>7)	После </a:t>
            </a:r>
            <a:r>
              <a:rPr lang="ru-RU" dirty="0"/>
              <a:t>этого у пользователей должна быть информация, указанная в следующей таблице:</a:t>
            </a:r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048958"/>
              </p:ext>
            </p:extLst>
          </p:nvPr>
        </p:nvGraphicFramePr>
        <p:xfrm>
          <a:off x="1115616" y="1916833"/>
          <a:ext cx="7200800" cy="2120259"/>
        </p:xfrm>
        <a:graphic>
          <a:graphicData uri="http://schemas.openxmlformats.org/drawingml/2006/table">
            <a:tbl>
              <a:tblPr/>
              <a:tblGrid>
                <a:gridCol w="1800200"/>
                <a:gridCol w="1800200"/>
                <a:gridCol w="1800200"/>
                <a:gridCol w="1800200"/>
              </a:tblGrid>
              <a:tr h="70675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Общие параметры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Открытый ключ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Закрытый ключ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706753">
                <a:tc>
                  <a:txBody>
                    <a:bodyPr/>
                    <a:lstStyle/>
                    <a:p>
                      <a:r>
                        <a:rPr lang="ru-RU"/>
                        <a:t>Пользователь 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Р, А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</a:t>
                      </a:r>
                      <a:r>
                        <a:rPr lang="ru-RU" baseline="-25000" dirty="0"/>
                        <a:t>1</a:t>
                      </a:r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706753">
                <a:tc>
                  <a:txBody>
                    <a:bodyPr/>
                    <a:lstStyle/>
                    <a:p>
                      <a:r>
                        <a:rPr lang="ru-RU"/>
                        <a:t>Пользователь 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  <a:r>
                        <a:rPr lang="en-US" baseline="-25000"/>
                        <a:t>2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</a:t>
                      </a:r>
                      <a:r>
                        <a:rPr lang="ru-RU" baseline="-25000" dirty="0"/>
                        <a:t>2</a:t>
                      </a:r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6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707" y="260648"/>
            <a:ext cx="7992888" cy="1143000"/>
          </a:xfrm>
        </p:spPr>
        <p:txBody>
          <a:bodyPr/>
          <a:lstStyle/>
          <a:p>
            <a:r>
              <a:rPr lang="ru-RU" dirty="0"/>
              <a:t>О</a:t>
            </a:r>
            <a:r>
              <a:rPr lang="ru-RU" dirty="0" smtClean="0"/>
              <a:t>бщий </a:t>
            </a:r>
            <a:r>
              <a:rPr lang="ru-RU" dirty="0"/>
              <a:t>секретный ключ Z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628800"/>
            <a:ext cx="8280920" cy="469885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 startAt="8"/>
            </a:pPr>
            <a:r>
              <a:rPr lang="ru-RU" dirty="0"/>
              <a:t>Из чисел </a:t>
            </a:r>
            <a:r>
              <a:rPr lang="ru-RU" b="1" dirty="0">
                <a:solidFill>
                  <a:schemeClr val="accent1"/>
                </a:solidFill>
              </a:rPr>
              <a:t>Y1</a:t>
            </a:r>
            <a:r>
              <a:rPr lang="ru-RU" dirty="0"/>
              <a:t> и </a:t>
            </a:r>
            <a:r>
              <a:rPr lang="ru-RU" b="1" dirty="0">
                <a:solidFill>
                  <a:schemeClr val="accent1"/>
                </a:solidFill>
              </a:rPr>
              <a:t>Y2</a:t>
            </a:r>
            <a:r>
              <a:rPr lang="ru-RU" dirty="0"/>
              <a:t>, а также своих закрытых ключей каждый из абонентов может сформировать общий секретный ключ </a:t>
            </a:r>
            <a:r>
              <a:rPr lang="ru-RU" b="1" dirty="0">
                <a:solidFill>
                  <a:schemeClr val="accent1"/>
                </a:solidFill>
              </a:rPr>
              <a:t>Z</a:t>
            </a:r>
            <a:r>
              <a:rPr lang="ru-RU" dirty="0"/>
              <a:t> для сеанса симметричного шифрования</a:t>
            </a:r>
            <a:r>
              <a:rPr lang="ru-RU" dirty="0" smtClean="0"/>
              <a:t>.</a:t>
            </a:r>
            <a:endParaRPr lang="en-US" dirty="0" smtClean="0"/>
          </a:p>
          <a:p>
            <a:pPr marL="502920" indent="-457200">
              <a:buFont typeface="+mj-lt"/>
              <a:buAutoNum type="arabicParenR" startAt="8"/>
            </a:pPr>
            <a:r>
              <a:rPr lang="ru-RU" dirty="0" smtClean="0"/>
              <a:t>Вот </a:t>
            </a:r>
            <a:r>
              <a:rPr lang="ru-RU" dirty="0"/>
              <a:t>как это должен сделать первый пользователь:</a:t>
            </a:r>
          </a:p>
          <a:p>
            <a:pPr marL="502920" indent="-457200">
              <a:buFont typeface="+mj-lt"/>
              <a:buAutoNum type="arabicParenR" startAt="8"/>
            </a:pPr>
            <a:endParaRPr lang="ru-RU" dirty="0"/>
          </a:p>
          <a:p>
            <a:pPr marL="502920" indent="-457200">
              <a:buFont typeface="+mj-lt"/>
              <a:buAutoNum type="arabicParenR" startAt="8"/>
            </a:pPr>
            <a:r>
              <a:rPr lang="ru-RU" dirty="0"/>
              <a:t>Никто другой кроме пользователя 1 этого сделать не может, так как число </a:t>
            </a:r>
            <a:r>
              <a:rPr lang="ru-RU" b="1" dirty="0">
                <a:solidFill>
                  <a:schemeClr val="accent1"/>
                </a:solidFill>
              </a:rPr>
              <a:t>Х1</a:t>
            </a:r>
            <a:r>
              <a:rPr lang="ru-RU" dirty="0"/>
              <a:t> секретно. </a:t>
            </a:r>
            <a:endParaRPr lang="en-US" dirty="0" smtClean="0"/>
          </a:p>
          <a:p>
            <a:pPr marL="502920" indent="-457200">
              <a:buFont typeface="+mj-lt"/>
              <a:buAutoNum type="arabicParenR" startAt="8"/>
            </a:pPr>
            <a:r>
              <a:rPr lang="ru-RU" dirty="0" smtClean="0"/>
              <a:t>Второй </a:t>
            </a:r>
            <a:r>
              <a:rPr lang="ru-RU" dirty="0"/>
              <a:t>пользователь может получить то же самое число </a:t>
            </a:r>
            <a:r>
              <a:rPr lang="ru-RU" b="1" dirty="0">
                <a:solidFill>
                  <a:schemeClr val="accent1"/>
                </a:solidFill>
              </a:rPr>
              <a:t>Z</a:t>
            </a:r>
            <a:r>
              <a:rPr lang="ru-RU" dirty="0"/>
              <a:t>, используя свой закрытый ключ и открытый ключ своего абонента следующим образом</a:t>
            </a:r>
            <a:r>
              <a:rPr lang="ru-RU" dirty="0" smtClean="0"/>
              <a:t>:</a:t>
            </a:r>
            <a:endParaRPr lang="en-US" dirty="0" smtClean="0"/>
          </a:p>
          <a:p>
            <a:pPr marL="502920" indent="-457200">
              <a:buFont typeface="+mj-lt"/>
              <a:buAutoNum type="arabicParenR" startAt="8"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47" y="3429000"/>
            <a:ext cx="3499609" cy="5701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69" y="5949280"/>
            <a:ext cx="3463371" cy="5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136904" cy="1143000"/>
          </a:xfrm>
        </p:spPr>
        <p:txBody>
          <a:bodyPr/>
          <a:lstStyle/>
          <a:p>
            <a:r>
              <a:rPr lang="ru-RU" dirty="0"/>
              <a:t>Общий секретный ключ </a:t>
            </a:r>
            <a:r>
              <a:rPr lang="en-US" dirty="0"/>
              <a:t>Z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340768"/>
            <a:ext cx="8280920" cy="5058896"/>
          </a:xfrm>
        </p:spPr>
        <p:txBody>
          <a:bodyPr>
            <a:noAutofit/>
          </a:bodyPr>
          <a:lstStyle/>
          <a:p>
            <a:pPr marL="502920" indent="-457200">
              <a:buFont typeface="+mj-lt"/>
              <a:buAutoNum type="arabicParenR" startAt="12"/>
            </a:pPr>
            <a:r>
              <a:rPr lang="ru-RU" sz="2400" dirty="0"/>
              <a:t>Если весь протокол формирования общего секретного ключа выполнен верно, значения </a:t>
            </a:r>
            <a:r>
              <a:rPr lang="ru-RU" sz="2400" b="1" dirty="0">
                <a:solidFill>
                  <a:schemeClr val="accent1"/>
                </a:solidFill>
              </a:rPr>
              <a:t>Z</a:t>
            </a:r>
            <a:r>
              <a:rPr lang="ru-RU" sz="2400" dirty="0"/>
              <a:t> у одного и второго абонента должны получиться одинаковыми. </a:t>
            </a:r>
            <a:endParaRPr lang="ru-RU" sz="2400" dirty="0" smtClean="0"/>
          </a:p>
          <a:p>
            <a:pPr marL="502920" indent="-457200">
              <a:buFont typeface="+mj-lt"/>
              <a:buAutoNum type="arabicParenR" startAt="12"/>
            </a:pPr>
            <a:r>
              <a:rPr lang="ru-RU" sz="2400" dirty="0" smtClean="0"/>
              <a:t>Пользователи </a:t>
            </a:r>
            <a:r>
              <a:rPr lang="ru-RU" sz="2400" dirty="0"/>
              <a:t>1 и 2 могут использовать значение </a:t>
            </a:r>
            <a:r>
              <a:rPr lang="ru-RU" sz="2400" b="1" dirty="0">
                <a:solidFill>
                  <a:schemeClr val="accent1"/>
                </a:solidFill>
              </a:rPr>
              <a:t>Z</a:t>
            </a:r>
            <a:r>
              <a:rPr lang="ru-RU" sz="2400" dirty="0"/>
              <a:t> в качестве секретного ключа для шифрования и </a:t>
            </a:r>
            <a:r>
              <a:rPr lang="ru-RU" sz="2400" dirty="0" err="1"/>
              <a:t>расшифрования</a:t>
            </a:r>
            <a:r>
              <a:rPr lang="ru-RU" sz="2400" dirty="0"/>
              <a:t> данных. </a:t>
            </a:r>
            <a:endParaRPr lang="ru-RU" sz="2400" dirty="0" smtClean="0"/>
          </a:p>
          <a:p>
            <a:pPr marL="502920" indent="-457200">
              <a:buFont typeface="+mj-lt"/>
              <a:buAutoNum type="arabicParenR" startAt="12"/>
            </a:pPr>
            <a:r>
              <a:rPr lang="ru-RU" sz="2400" dirty="0" smtClean="0"/>
              <a:t>Таким </a:t>
            </a:r>
            <a:r>
              <a:rPr lang="ru-RU" sz="2400" dirty="0"/>
              <a:t>же образом любая пара абонентов может вычислить секретный ключ, известный только им.</a:t>
            </a:r>
          </a:p>
        </p:txBody>
      </p:sp>
    </p:spTree>
    <p:extLst>
      <p:ext uri="{BB962C8B-B14F-4D97-AF65-F5344CB8AC3E}">
        <p14:creationId xmlns:p14="http://schemas.microsoft.com/office/powerpoint/2010/main" val="31086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24936" cy="1143000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ru-RU" dirty="0" smtClean="0"/>
              <a:t>в схеме </a:t>
            </a:r>
            <a:r>
              <a:rPr lang="ru-RU" dirty="0"/>
              <a:t>Диффи-Хеллмана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916832"/>
            <a:ext cx="8280920" cy="462684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Противник, </a:t>
            </a:r>
            <a:r>
              <a:rPr lang="ru-RU" b="1" u="sng" dirty="0">
                <a:solidFill>
                  <a:schemeClr val="accent1"/>
                </a:solidFill>
              </a:rPr>
              <a:t>не зная </a:t>
            </a:r>
            <a:r>
              <a:rPr lang="ru-RU" dirty="0"/>
              <a:t>секретных </a:t>
            </a:r>
            <a:r>
              <a:rPr lang="ru-RU" b="1" u="sng" dirty="0">
                <a:solidFill>
                  <a:schemeClr val="accent1"/>
                </a:solidFill>
              </a:rPr>
              <a:t>чисел Х1 и Х2</a:t>
            </a:r>
            <a:r>
              <a:rPr lang="ru-RU" dirty="0"/>
              <a:t>, не сможет вычислить число </a:t>
            </a:r>
            <a:r>
              <a:rPr lang="ru-RU" b="1" dirty="0">
                <a:solidFill>
                  <a:schemeClr val="accent1"/>
                </a:solidFill>
              </a:rPr>
              <a:t>Z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Не </a:t>
            </a:r>
            <a:r>
              <a:rPr lang="ru-RU" dirty="0"/>
              <a:t>зная </a:t>
            </a:r>
            <a:r>
              <a:rPr lang="ru-RU" b="1" dirty="0">
                <a:solidFill>
                  <a:schemeClr val="accent1"/>
                </a:solidFill>
              </a:rPr>
              <a:t>Х1</a:t>
            </a:r>
            <a:r>
              <a:rPr lang="ru-RU" dirty="0"/>
              <a:t> и </a:t>
            </a:r>
            <a:r>
              <a:rPr lang="ru-RU" b="1" dirty="0">
                <a:solidFill>
                  <a:schemeClr val="accent1"/>
                </a:solidFill>
              </a:rPr>
              <a:t>Х2</a:t>
            </a:r>
            <a:r>
              <a:rPr lang="ru-RU" dirty="0"/>
              <a:t>, злоумышленник может попытаться вычислить </a:t>
            </a:r>
            <a:r>
              <a:rPr lang="ru-RU" b="1" dirty="0">
                <a:solidFill>
                  <a:schemeClr val="accent1"/>
                </a:solidFill>
              </a:rPr>
              <a:t>Z</a:t>
            </a:r>
            <a:r>
              <a:rPr lang="ru-RU" dirty="0"/>
              <a:t>, используя только передаваемые открыто </a:t>
            </a:r>
            <a:endParaRPr lang="ru-RU" dirty="0" smtClean="0"/>
          </a:p>
          <a:p>
            <a:pPr marL="45720" indent="0" algn="ctr">
              <a:buNone/>
            </a:pPr>
            <a:r>
              <a:rPr lang="ru-RU" b="1" dirty="0" smtClean="0">
                <a:solidFill>
                  <a:schemeClr val="accent1"/>
                </a:solidFill>
              </a:rPr>
              <a:t>Р</a:t>
            </a:r>
            <a:r>
              <a:rPr lang="ru-RU" b="1" dirty="0">
                <a:solidFill>
                  <a:schemeClr val="accent1"/>
                </a:solidFill>
              </a:rPr>
              <a:t>, А, Y1 и Y2. </a:t>
            </a:r>
          </a:p>
          <a:p>
            <a:r>
              <a:rPr lang="ru-RU" b="1" u="sng" dirty="0">
                <a:solidFill>
                  <a:schemeClr val="accent1"/>
                </a:solidFill>
              </a:rPr>
              <a:t>Безопасность формирования общего ключа </a:t>
            </a:r>
            <a:r>
              <a:rPr lang="ru-RU" dirty="0"/>
              <a:t>в алгоритме Диффи-Хеллмана вытекает из того факта, что, хотя относительно легко вычислить экспоненты по модулю простого числа, </a:t>
            </a:r>
            <a:r>
              <a:rPr lang="ru-RU" b="1" u="sng" dirty="0">
                <a:solidFill>
                  <a:schemeClr val="accent1"/>
                </a:solidFill>
              </a:rPr>
              <a:t>очень трудно вычислить дискретные логарифмы. </a:t>
            </a:r>
          </a:p>
          <a:p>
            <a:r>
              <a:rPr lang="ru-RU" dirty="0"/>
              <a:t>Для </a:t>
            </a:r>
            <a:r>
              <a:rPr lang="ru-RU" b="1" u="sng" dirty="0">
                <a:solidFill>
                  <a:schemeClr val="accent1"/>
                </a:solidFill>
              </a:rPr>
              <a:t>больших простых чисел </a:t>
            </a:r>
            <a:r>
              <a:rPr lang="ru-RU" dirty="0"/>
              <a:t>размером сотни и тысячи бит </a:t>
            </a:r>
            <a:r>
              <a:rPr lang="ru-RU" b="1" u="sng" dirty="0">
                <a:solidFill>
                  <a:schemeClr val="accent1"/>
                </a:solidFill>
              </a:rPr>
              <a:t>задача считается неразрешимой</a:t>
            </a:r>
            <a:r>
              <a:rPr lang="ru-RU" dirty="0"/>
              <a:t>, так как требует колоссальных затрат вычислительных ресурсов.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40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7450"/>
            <a:ext cx="8280920" cy="1143000"/>
          </a:xfrm>
        </p:spPr>
        <p:txBody>
          <a:bodyPr/>
          <a:lstStyle/>
          <a:p>
            <a:r>
              <a:rPr lang="ru-RU" sz="4400" dirty="0"/>
              <a:t>Пример вычислений по </a:t>
            </a:r>
            <a:r>
              <a:rPr lang="ru-RU" sz="4400" dirty="0" smtClean="0"/>
              <a:t>схеме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484784"/>
            <a:ext cx="8820472" cy="4914880"/>
          </a:xfrm>
        </p:spPr>
        <p:txBody>
          <a:bodyPr>
            <a:noAutofit/>
          </a:bodyPr>
          <a:lstStyle/>
          <a:p>
            <a:r>
              <a:rPr lang="ru-RU" sz="2400" dirty="0" smtClean="0"/>
              <a:t>Пусть </a:t>
            </a:r>
            <a:r>
              <a:rPr lang="ru-RU" sz="2400" dirty="0"/>
              <a:t>два абонента, желающие обмениваться через Интернет зашифрованными сообщениями, решили сформировать секретный ключ для очередного сеанса связи. </a:t>
            </a:r>
            <a:endParaRPr lang="ru-RU" sz="2400" dirty="0" smtClean="0"/>
          </a:p>
          <a:p>
            <a:r>
              <a:rPr lang="ru-RU" sz="2400" dirty="0" smtClean="0"/>
              <a:t>Пусть </a:t>
            </a:r>
            <a:r>
              <a:rPr lang="ru-RU" sz="2400" dirty="0"/>
              <a:t>они имеют следующие общие параметры:</a:t>
            </a:r>
          </a:p>
          <a:p>
            <a:r>
              <a:rPr lang="ru-RU" sz="2400" b="1" dirty="0">
                <a:solidFill>
                  <a:schemeClr val="accent1"/>
                </a:solidFill>
              </a:rPr>
              <a:t>Р = 11, А = 7.</a:t>
            </a:r>
          </a:p>
          <a:p>
            <a:r>
              <a:rPr lang="ru-RU" sz="2400" dirty="0"/>
              <a:t>Каждый абонент выбирает </a:t>
            </a:r>
            <a:r>
              <a:rPr lang="ru-RU" sz="2400" b="1" dirty="0">
                <a:solidFill>
                  <a:schemeClr val="accent1"/>
                </a:solidFill>
              </a:rPr>
              <a:t>секретное число Х </a:t>
            </a:r>
            <a:r>
              <a:rPr lang="ru-RU" sz="2400" dirty="0"/>
              <a:t>и вычисляет соответствующее ему </a:t>
            </a:r>
            <a:r>
              <a:rPr lang="ru-RU" sz="2400" b="1" dirty="0">
                <a:solidFill>
                  <a:schemeClr val="accent1"/>
                </a:solidFill>
              </a:rPr>
              <a:t>открытое число Y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 smtClean="0"/>
              <a:t>Пусть </a:t>
            </a:r>
            <a:r>
              <a:rPr lang="ru-RU" sz="2400" dirty="0"/>
              <a:t>выбраны</a:t>
            </a:r>
          </a:p>
          <a:p>
            <a:r>
              <a:rPr lang="ru-RU" sz="2400" b="1" dirty="0">
                <a:solidFill>
                  <a:schemeClr val="accent1"/>
                </a:solidFill>
              </a:rPr>
              <a:t>Х</a:t>
            </a:r>
            <a:r>
              <a:rPr lang="ru-RU" sz="2400" b="1" baseline="-25000" dirty="0">
                <a:solidFill>
                  <a:schemeClr val="accent1"/>
                </a:solidFill>
              </a:rPr>
              <a:t>1</a:t>
            </a:r>
            <a:r>
              <a:rPr lang="ru-RU" sz="2400" b="1" dirty="0">
                <a:solidFill>
                  <a:schemeClr val="accent1"/>
                </a:solidFill>
              </a:rPr>
              <a:t> = 3, Х</a:t>
            </a:r>
            <a:r>
              <a:rPr lang="ru-RU" sz="2400" b="1" baseline="-25000" dirty="0">
                <a:solidFill>
                  <a:schemeClr val="accent1"/>
                </a:solidFill>
              </a:rPr>
              <a:t>2</a:t>
            </a:r>
            <a:r>
              <a:rPr lang="ru-RU" sz="2400" b="1" dirty="0">
                <a:solidFill>
                  <a:schemeClr val="accent1"/>
                </a:solidFill>
              </a:rPr>
              <a:t>= 9</a:t>
            </a:r>
            <a:r>
              <a:rPr lang="ru-RU" sz="2400" b="1" dirty="0" smtClean="0">
                <a:solidFill>
                  <a:schemeClr val="accent1"/>
                </a:solidFill>
              </a:rPr>
              <a:t>.</a:t>
            </a:r>
            <a:endParaRPr lang="ru-RU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3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5715000"/>
            <a:ext cx="7808655" cy="1143000"/>
          </a:xfrm>
        </p:spPr>
        <p:txBody>
          <a:bodyPr/>
          <a:lstStyle/>
          <a:p>
            <a:r>
              <a:rPr lang="ru-RU" sz="3200" dirty="0"/>
              <a:t>Пример вычислений по </a:t>
            </a:r>
            <a:r>
              <a:rPr lang="ru-RU" sz="3200" dirty="0" smtClean="0"/>
              <a:t>схеме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332656"/>
            <a:ext cx="8064896" cy="5184576"/>
          </a:xfrm>
        </p:spPr>
        <p:txBody>
          <a:bodyPr>
            <a:normAutofit/>
          </a:bodyPr>
          <a:lstStyle/>
          <a:p>
            <a:r>
              <a:rPr lang="ru-RU" sz="2400" dirty="0"/>
              <a:t>Вычисляем</a:t>
            </a:r>
          </a:p>
          <a:p>
            <a:r>
              <a:rPr lang="ru-RU" sz="2400" b="1" dirty="0">
                <a:solidFill>
                  <a:schemeClr val="accent1"/>
                </a:solidFill>
              </a:rPr>
              <a:t>Y1 = </a:t>
            </a:r>
            <a:r>
              <a:rPr lang="ru-RU" sz="2400" b="1" dirty="0" smtClean="0">
                <a:solidFill>
                  <a:schemeClr val="accent1"/>
                </a:solidFill>
              </a:rPr>
              <a:t>7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 </a:t>
            </a:r>
            <a:r>
              <a:rPr lang="ru-RU" sz="2400" b="1" dirty="0" err="1">
                <a:solidFill>
                  <a:schemeClr val="accent1"/>
                </a:solidFill>
              </a:rPr>
              <a:t>mod</a:t>
            </a:r>
            <a:r>
              <a:rPr lang="ru-RU" sz="2400" b="1" dirty="0">
                <a:solidFill>
                  <a:schemeClr val="accent1"/>
                </a:solidFill>
              </a:rPr>
              <a:t> 11 = 2, Y2= </a:t>
            </a:r>
            <a:r>
              <a:rPr lang="ru-RU" sz="2400" b="1" dirty="0" smtClean="0">
                <a:solidFill>
                  <a:schemeClr val="accent1"/>
                </a:solidFill>
              </a:rPr>
              <a:t>7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9 </a:t>
            </a:r>
            <a:r>
              <a:rPr lang="ru-RU" sz="2400" b="1" dirty="0" err="1">
                <a:solidFill>
                  <a:schemeClr val="accent1"/>
                </a:solidFill>
              </a:rPr>
              <a:t>mod</a:t>
            </a:r>
            <a:r>
              <a:rPr lang="ru-RU" sz="2400" b="1" dirty="0">
                <a:solidFill>
                  <a:schemeClr val="accent1"/>
                </a:solidFill>
              </a:rPr>
              <a:t> 11 = 8.</a:t>
            </a:r>
          </a:p>
          <a:p>
            <a:r>
              <a:rPr lang="ru-RU" sz="2400" dirty="0"/>
              <a:t>Затем пользователи обмениваются открытыми ключами Y1 и Y2. </a:t>
            </a:r>
            <a:endParaRPr lang="ru-RU" sz="2400" dirty="0" smtClean="0"/>
          </a:p>
          <a:p>
            <a:r>
              <a:rPr lang="ru-RU" sz="2400" dirty="0" smtClean="0"/>
              <a:t>После </a:t>
            </a:r>
            <a:r>
              <a:rPr lang="ru-RU" sz="2400" dirty="0"/>
              <a:t>этого каждый из пользователей может вычислить общий секретный ключ:</a:t>
            </a:r>
          </a:p>
          <a:p>
            <a:r>
              <a:rPr lang="ru-RU" sz="2400" dirty="0"/>
              <a:t>пользователь 1: </a:t>
            </a:r>
            <a:r>
              <a:rPr lang="ru-RU" sz="2400" b="1" dirty="0">
                <a:solidFill>
                  <a:schemeClr val="accent1"/>
                </a:solidFill>
              </a:rPr>
              <a:t>Z = </a:t>
            </a:r>
            <a:r>
              <a:rPr lang="ru-RU" sz="2400" b="1" dirty="0" smtClean="0">
                <a:solidFill>
                  <a:schemeClr val="accent1"/>
                </a:solidFill>
              </a:rPr>
              <a:t>8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 </a:t>
            </a:r>
            <a:r>
              <a:rPr lang="ru-RU" sz="2400" b="1" dirty="0" err="1">
                <a:solidFill>
                  <a:schemeClr val="accent1"/>
                </a:solidFill>
              </a:rPr>
              <a:t>mod</a:t>
            </a:r>
            <a:r>
              <a:rPr lang="ru-RU" sz="2400" b="1" dirty="0">
                <a:solidFill>
                  <a:schemeClr val="accent1"/>
                </a:solidFill>
              </a:rPr>
              <a:t> 11 = 6. </a:t>
            </a:r>
          </a:p>
          <a:p>
            <a:r>
              <a:rPr lang="ru-RU" sz="2400" dirty="0"/>
              <a:t>пользователь 2: </a:t>
            </a:r>
            <a:r>
              <a:rPr lang="ru-RU" sz="2400" b="1" dirty="0">
                <a:solidFill>
                  <a:schemeClr val="accent1"/>
                </a:solidFill>
              </a:rPr>
              <a:t>Z = </a:t>
            </a:r>
            <a:r>
              <a:rPr lang="ru-RU" sz="2400" b="1" dirty="0" smtClean="0">
                <a:solidFill>
                  <a:schemeClr val="accent1"/>
                </a:solidFill>
              </a:rPr>
              <a:t>2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9 </a:t>
            </a:r>
            <a:r>
              <a:rPr lang="ru-RU" sz="2400" b="1" dirty="0" err="1">
                <a:solidFill>
                  <a:schemeClr val="accent1"/>
                </a:solidFill>
              </a:rPr>
              <a:t>mod</a:t>
            </a:r>
            <a:r>
              <a:rPr lang="ru-RU" sz="2400" b="1" dirty="0">
                <a:solidFill>
                  <a:schemeClr val="accent1"/>
                </a:solidFill>
              </a:rPr>
              <a:t> 11 = 6.</a:t>
            </a:r>
          </a:p>
          <a:p>
            <a:r>
              <a:rPr lang="ru-RU" sz="2400" dirty="0"/>
              <a:t>Теперь они имеют </a:t>
            </a:r>
            <a:r>
              <a:rPr lang="ru-RU" sz="2400" b="1" dirty="0">
                <a:solidFill>
                  <a:schemeClr val="accent1"/>
                </a:solidFill>
              </a:rPr>
              <a:t>общий ключ 6</a:t>
            </a:r>
            <a:r>
              <a:rPr lang="ru-RU" sz="2400" dirty="0"/>
              <a:t>, который не передавался по каналу связи.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12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032"/>
            <a:ext cx="9036496" cy="1143000"/>
          </a:xfrm>
        </p:spPr>
        <p:txBody>
          <a:bodyPr/>
          <a:lstStyle/>
          <a:p>
            <a:r>
              <a:rPr lang="ru-RU" sz="2800" dirty="0" smtClean="0"/>
              <a:t>Несанкционированный доступ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>Угроза </a:t>
            </a:r>
            <a:r>
              <a:rPr lang="ru-RU" sz="2800" dirty="0"/>
              <a:t>информационной </a:t>
            </a:r>
            <a:r>
              <a:rPr lang="ru-RU" sz="2800" dirty="0" smtClean="0"/>
              <a:t>безопасности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>Уязвимость </a:t>
            </a:r>
            <a:br>
              <a:rPr lang="ru-RU" sz="2800" dirty="0" smtClean="0"/>
            </a:br>
            <a:r>
              <a:rPr lang="ru-RU" sz="2800" dirty="0" smtClean="0"/>
              <a:t>Атака 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988840"/>
            <a:ext cx="8784976" cy="4869160"/>
          </a:xfrm>
        </p:spPr>
        <p:txBody>
          <a:bodyPr>
            <a:normAutofit/>
          </a:bodyPr>
          <a:lstStyle/>
          <a:p>
            <a:r>
              <a:rPr lang="ru-RU" dirty="0"/>
              <a:t>В отличие от разрешенного (санкционированного) доступа </a:t>
            </a:r>
            <a:r>
              <a:rPr lang="ru-RU" dirty="0" smtClean="0"/>
              <a:t>к </a:t>
            </a:r>
            <a:r>
              <a:rPr lang="ru-RU" dirty="0"/>
              <a:t>информации в результате преднамеренных действий злоумышленник получает несанкционированный доступ. </a:t>
            </a:r>
            <a:endParaRPr lang="ru-RU" dirty="0" smtClean="0"/>
          </a:p>
          <a:p>
            <a:r>
              <a:rPr lang="ru-RU" b="1" u="sng" dirty="0" smtClean="0"/>
              <a:t>Несанкционированный доступ</a:t>
            </a:r>
            <a:r>
              <a:rPr lang="ru-RU" b="1" dirty="0" smtClean="0"/>
              <a:t> -</a:t>
            </a:r>
            <a:r>
              <a:rPr lang="ru-RU" dirty="0" smtClean="0"/>
              <a:t> получение </a:t>
            </a:r>
            <a:r>
              <a:rPr lang="ru-RU" dirty="0"/>
              <a:t>нарушителем доступа к объекту в нарушение установленных правил</a:t>
            </a:r>
            <a:r>
              <a:rPr lang="ru-RU" dirty="0" smtClean="0"/>
              <a:t>.</a:t>
            </a:r>
          </a:p>
          <a:p>
            <a:r>
              <a:rPr lang="ru-RU" b="1" u="sng" dirty="0" smtClean="0"/>
              <a:t>Угроза информационной </a:t>
            </a:r>
            <a:r>
              <a:rPr lang="ru-RU" b="1" u="sng" dirty="0"/>
              <a:t>безопасности </a:t>
            </a:r>
            <a:r>
              <a:rPr lang="ru-RU" dirty="0"/>
              <a:t>объекта </a:t>
            </a:r>
            <a:r>
              <a:rPr lang="ru-RU" dirty="0" smtClean="0"/>
              <a:t>- возможные </a:t>
            </a:r>
            <a:r>
              <a:rPr lang="ru-RU" dirty="0"/>
              <a:t>воздействия на </a:t>
            </a:r>
            <a:r>
              <a:rPr lang="ru-RU" dirty="0" smtClean="0"/>
              <a:t>ИО, </a:t>
            </a:r>
            <a:r>
              <a:rPr lang="ru-RU" dirty="0"/>
              <a:t>приводящие к ущербу.</a:t>
            </a:r>
          </a:p>
          <a:p>
            <a:r>
              <a:rPr lang="ru-RU" b="1" u="sng" dirty="0" smtClean="0"/>
              <a:t>Уязвимость</a:t>
            </a:r>
            <a:r>
              <a:rPr lang="ru-RU" dirty="0" smtClean="0"/>
              <a:t> - некоторое </a:t>
            </a:r>
            <a:r>
              <a:rPr lang="ru-RU" dirty="0"/>
              <a:t>свойство объекта, делающее возможным возникновение и реализацию </a:t>
            </a:r>
            <a:r>
              <a:rPr lang="ru-RU" dirty="0" smtClean="0"/>
              <a:t>угрозы.</a:t>
            </a:r>
            <a:endParaRPr lang="ru-RU" dirty="0"/>
          </a:p>
          <a:p>
            <a:r>
              <a:rPr lang="ru-RU" b="1" u="sng" dirty="0" smtClean="0"/>
              <a:t>Атака</a:t>
            </a:r>
            <a:r>
              <a:rPr lang="ru-RU" dirty="0" smtClean="0"/>
              <a:t> - действие </a:t>
            </a:r>
            <a:r>
              <a:rPr lang="ru-RU" dirty="0"/>
              <a:t>злоумышленника, заключающееся в поиске и использовании той или иной </a:t>
            </a:r>
            <a:r>
              <a:rPr lang="ru-RU" dirty="0" smtClean="0"/>
              <a:t>уязвимости.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8750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454" y="116632"/>
            <a:ext cx="8280920" cy="1143000"/>
          </a:xfrm>
        </p:spPr>
        <p:txBody>
          <a:bodyPr/>
          <a:lstStyle/>
          <a:p>
            <a:r>
              <a:rPr lang="ru-RU" dirty="0"/>
              <a:t>Алгоритм Эль-</a:t>
            </a:r>
            <a:r>
              <a:rPr lang="ru-RU" dirty="0" err="1"/>
              <a:t>Гамаля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412776"/>
            <a:ext cx="8496944" cy="554461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 </a:t>
            </a:r>
            <a:r>
              <a:rPr lang="ru-RU" dirty="0"/>
              <a:t>случае </a:t>
            </a:r>
            <a:r>
              <a:rPr lang="ru-RU" dirty="0" smtClean="0"/>
              <a:t>шифрования </a:t>
            </a:r>
            <a:r>
              <a:rPr lang="ru-RU" dirty="0"/>
              <a:t>и в случае формирования цифровой подписи </a:t>
            </a:r>
            <a:r>
              <a:rPr lang="ru-RU" dirty="0">
                <a:solidFill>
                  <a:schemeClr val="accent1"/>
                </a:solidFill>
              </a:rPr>
              <a:t>каждому пользователю </a:t>
            </a:r>
            <a:r>
              <a:rPr lang="ru-RU" dirty="0"/>
              <a:t>необходимо </a:t>
            </a:r>
            <a:r>
              <a:rPr lang="ru-RU" u="sng" dirty="0">
                <a:solidFill>
                  <a:schemeClr val="accent1"/>
                </a:solidFill>
              </a:rPr>
              <a:t>сгенерировать пару ключей. </a:t>
            </a:r>
            <a:endParaRPr lang="en-US" u="sng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Для этого, выбираются </a:t>
            </a:r>
            <a:r>
              <a:rPr lang="ru-RU" dirty="0"/>
              <a:t>некоторое большое простое число </a:t>
            </a:r>
            <a:r>
              <a:rPr lang="ru-RU" b="1" dirty="0">
                <a:solidFill>
                  <a:schemeClr val="accent1"/>
                </a:solidFill>
              </a:rPr>
              <a:t>Р</a:t>
            </a:r>
            <a:r>
              <a:rPr lang="ru-RU" dirty="0"/>
              <a:t> и число </a:t>
            </a:r>
            <a:r>
              <a:rPr lang="ru-RU" b="1" dirty="0">
                <a:solidFill>
                  <a:schemeClr val="accent1"/>
                </a:solidFill>
              </a:rPr>
              <a:t>А</a:t>
            </a:r>
            <a:r>
              <a:rPr lang="ru-RU" dirty="0"/>
              <a:t>, такие, что различные степени </a:t>
            </a:r>
            <a:r>
              <a:rPr lang="ru-RU" b="1" dirty="0">
                <a:solidFill>
                  <a:schemeClr val="accent1"/>
                </a:solidFill>
              </a:rPr>
              <a:t>А</a:t>
            </a:r>
            <a:r>
              <a:rPr lang="ru-RU" dirty="0"/>
              <a:t> </a:t>
            </a:r>
            <a:r>
              <a:rPr lang="ru-RU" dirty="0" smtClean="0"/>
              <a:t>представляют</a:t>
            </a:r>
            <a:r>
              <a:rPr lang="en-US" dirty="0" smtClean="0"/>
              <a:t> </a:t>
            </a:r>
            <a:r>
              <a:rPr lang="ru-RU" dirty="0"/>
              <a:t>собой различные числа по модулю </a:t>
            </a:r>
            <a:r>
              <a:rPr lang="ru-RU" b="1" dirty="0">
                <a:solidFill>
                  <a:schemeClr val="accent1"/>
                </a:solidFill>
              </a:rPr>
              <a:t>Р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/>
              <a:t>Числа </a:t>
            </a:r>
            <a:r>
              <a:rPr lang="ru-RU" b="1" dirty="0">
                <a:solidFill>
                  <a:schemeClr val="accent1"/>
                </a:solidFill>
              </a:rPr>
              <a:t>Р</a:t>
            </a:r>
            <a:r>
              <a:rPr lang="ru-RU" dirty="0"/>
              <a:t> и </a:t>
            </a:r>
            <a:r>
              <a:rPr lang="ru-RU" b="1" dirty="0">
                <a:solidFill>
                  <a:schemeClr val="accent1"/>
                </a:solidFill>
              </a:rPr>
              <a:t>А</a:t>
            </a:r>
            <a:r>
              <a:rPr lang="ru-RU" dirty="0"/>
              <a:t> могут передаваться в открытом виде и быть общими для всех абонентов сети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/>
              <a:t>Затем каждый абонент группы выбирает свое секретное </a:t>
            </a:r>
            <a:r>
              <a:rPr lang="ru-RU" dirty="0" smtClean="0"/>
              <a:t>число</a:t>
            </a:r>
            <a:endParaRPr lang="en-US" dirty="0" smtClean="0"/>
          </a:p>
          <a:p>
            <a:r>
              <a:rPr lang="ru-RU" b="1" dirty="0" err="1" smtClean="0">
                <a:solidFill>
                  <a:schemeClr val="accent1"/>
                </a:solidFill>
              </a:rPr>
              <a:t>Х</a:t>
            </a:r>
            <a:r>
              <a:rPr lang="ru-RU" b="1" baseline="-25000" dirty="0" err="1" smtClean="0">
                <a:solidFill>
                  <a:schemeClr val="accent1"/>
                </a:solidFill>
              </a:rPr>
              <a:t>i</a:t>
            </a:r>
            <a:r>
              <a:rPr lang="ru-RU" b="1" dirty="0">
                <a:solidFill>
                  <a:schemeClr val="accent1"/>
                </a:solidFill>
              </a:rPr>
              <a:t>, 1 &lt; </a:t>
            </a:r>
            <a:r>
              <a:rPr lang="ru-RU" b="1" dirty="0" err="1">
                <a:solidFill>
                  <a:schemeClr val="accent1"/>
                </a:solidFill>
              </a:rPr>
              <a:t>Х</a:t>
            </a:r>
            <a:r>
              <a:rPr lang="ru-RU" b="1" baseline="-25000" dirty="0" err="1">
                <a:solidFill>
                  <a:schemeClr val="accent1"/>
                </a:solidFill>
              </a:rPr>
              <a:t>i</a:t>
            </a:r>
            <a:r>
              <a:rPr lang="ru-RU" b="1" dirty="0">
                <a:solidFill>
                  <a:schemeClr val="accent1"/>
                </a:solidFill>
              </a:rPr>
              <a:t> &lt; Р-1</a:t>
            </a:r>
            <a:r>
              <a:rPr lang="ru-RU" dirty="0"/>
              <a:t>, и вычисляет соответствующее ему открытое число </a:t>
            </a:r>
            <a:endParaRPr lang="en-US" dirty="0" smtClean="0"/>
          </a:p>
          <a:p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Таким </a:t>
            </a:r>
            <a:r>
              <a:rPr lang="ru-RU" dirty="0"/>
              <a:t>образом, каждый пользователь может сгенерировать </a:t>
            </a:r>
            <a:r>
              <a:rPr lang="ru-RU" b="1" dirty="0">
                <a:solidFill>
                  <a:schemeClr val="accent1"/>
                </a:solidFill>
              </a:rPr>
              <a:t>закрытый ключ </a:t>
            </a:r>
            <a:r>
              <a:rPr lang="ru-RU" b="1" dirty="0" err="1">
                <a:solidFill>
                  <a:schemeClr val="accent1"/>
                </a:solidFill>
              </a:rPr>
              <a:t>Х</a:t>
            </a:r>
            <a:r>
              <a:rPr lang="ru-RU" b="1" baseline="-25000" dirty="0" err="1">
                <a:solidFill>
                  <a:schemeClr val="accent1"/>
                </a:solidFill>
              </a:rPr>
              <a:t>i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chemeClr val="accent1"/>
                </a:solidFill>
              </a:rPr>
              <a:t>открытый ключ </a:t>
            </a:r>
            <a:r>
              <a:rPr lang="ru-RU" b="1" dirty="0" err="1">
                <a:solidFill>
                  <a:schemeClr val="accent1"/>
                </a:solidFill>
              </a:rPr>
              <a:t>Y</a:t>
            </a:r>
            <a:r>
              <a:rPr lang="ru-RU" b="1" baseline="-25000" dirty="0" err="1">
                <a:solidFill>
                  <a:schemeClr val="accent1"/>
                </a:solidFill>
              </a:rPr>
              <a:t>i</a:t>
            </a:r>
            <a:r>
              <a:rPr lang="ru-RU" b="1" dirty="0" smtClean="0">
                <a:solidFill>
                  <a:schemeClr val="accent1"/>
                </a:solidFill>
              </a:rPr>
              <a:t>.</a:t>
            </a:r>
            <a:endParaRPr lang="ru-RU" b="1" dirty="0">
              <a:solidFill>
                <a:schemeClr val="accent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18" y="5304990"/>
            <a:ext cx="3168352" cy="4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0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7838256" cy="1143000"/>
          </a:xfrm>
        </p:spPr>
        <p:txBody>
          <a:bodyPr/>
          <a:lstStyle/>
          <a:p>
            <a:r>
              <a:rPr lang="ru-RU" sz="2800" dirty="0"/>
              <a:t>Информация о необходимых параметрах системы сведена в следующую таблицу.</a:t>
            </a:r>
            <a:br>
              <a:rPr lang="ru-RU" sz="2800" dirty="0"/>
            </a:br>
            <a:endParaRPr lang="ru-RU" sz="28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590807"/>
              </p:ext>
            </p:extLst>
          </p:nvPr>
        </p:nvGraphicFramePr>
        <p:xfrm>
          <a:off x="611560" y="2636911"/>
          <a:ext cx="7992888" cy="2388097"/>
        </p:xfrm>
        <a:graphic>
          <a:graphicData uri="http://schemas.openxmlformats.org/drawingml/2006/table">
            <a:tbl>
              <a:tblPr/>
              <a:tblGrid>
                <a:gridCol w="1998222"/>
                <a:gridCol w="1998222"/>
                <a:gridCol w="1998222"/>
                <a:gridCol w="1998222"/>
              </a:tblGrid>
              <a:tr h="919417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Общие параметры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Открытый ключ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Закрытый ключ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8956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Пользователь 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Р, А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</a:t>
                      </a:r>
                      <a:r>
                        <a:rPr lang="ru-RU" baseline="-25000" dirty="0"/>
                        <a:t>1</a:t>
                      </a:r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8956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…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…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…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8956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Пользователь </a:t>
                      </a:r>
                      <a:r>
                        <a:rPr lang="en-US"/>
                        <a:t>i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  <a:r>
                        <a:rPr lang="en-US" baseline="-25000"/>
                        <a:t>i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4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-2429"/>
            <a:ext cx="7622232" cy="1143000"/>
          </a:xfrm>
        </p:spPr>
        <p:txBody>
          <a:bodyPr/>
          <a:lstStyle/>
          <a:p>
            <a:pPr algn="l"/>
            <a:r>
              <a:rPr lang="ru-RU" dirty="0" smtClean="0"/>
              <a:t>Шифрование</a:t>
            </a:r>
            <a:r>
              <a:rPr lang="en-US" dirty="0" smtClean="0"/>
              <a:t> </a:t>
            </a:r>
            <a:r>
              <a:rPr lang="ru-RU" dirty="0" smtClean="0"/>
              <a:t>по алгоритму </a:t>
            </a:r>
            <a:r>
              <a:rPr lang="ru-RU" dirty="0"/>
              <a:t>Эль-</a:t>
            </a:r>
            <a:r>
              <a:rPr lang="ru-RU" dirty="0" err="1"/>
              <a:t>Гамаля</a:t>
            </a:r>
            <a:r>
              <a:rPr lang="en-US" dirty="0" smtClean="0"/>
              <a:t>   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628800"/>
            <a:ext cx="8352928" cy="498688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Сообщение</a:t>
            </a:r>
            <a:r>
              <a:rPr lang="ru-RU" dirty="0"/>
              <a:t>, предназначенное для шифрования, должно быть представлено в виде </a:t>
            </a:r>
            <a:r>
              <a:rPr lang="ru-RU" u="sng" dirty="0">
                <a:solidFill>
                  <a:schemeClr val="accent1"/>
                </a:solidFill>
              </a:rPr>
              <a:t>одного числа или набора чисел</a:t>
            </a:r>
            <a:r>
              <a:rPr lang="ru-RU" dirty="0"/>
              <a:t>, каждое из которых </a:t>
            </a:r>
            <a:r>
              <a:rPr lang="ru-RU" u="sng" dirty="0">
                <a:solidFill>
                  <a:schemeClr val="accent1"/>
                </a:solidFill>
              </a:rPr>
              <a:t>меньше Р. </a:t>
            </a:r>
            <a:endParaRPr lang="ru-RU" u="sng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Пусть </a:t>
            </a:r>
            <a:r>
              <a:rPr lang="ru-RU" dirty="0"/>
              <a:t>пользователь 1 хочет передать пользователю 2 сообщение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этом случае последовательность действий </a:t>
            </a:r>
            <a:r>
              <a:rPr lang="ru-RU" dirty="0" smtClean="0"/>
              <a:t>следующая:</a:t>
            </a:r>
          </a:p>
          <a:p>
            <a:r>
              <a:rPr lang="ru-RU" dirty="0" smtClean="0"/>
              <a:t>    </a:t>
            </a:r>
            <a:r>
              <a:rPr lang="ru-RU" dirty="0"/>
              <a:t>Первый пользователь выбирает случайное число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, взаимно простое с </a:t>
            </a:r>
            <a:r>
              <a:rPr lang="ru-RU" b="1" dirty="0">
                <a:solidFill>
                  <a:schemeClr val="accent1"/>
                </a:solidFill>
              </a:rPr>
              <a:t>Р-1</a:t>
            </a:r>
            <a:r>
              <a:rPr lang="ru-RU" dirty="0"/>
              <a:t>, и вычисляет числа</a:t>
            </a:r>
          </a:p>
          <a:p>
            <a:endParaRPr lang="ru-RU" dirty="0" smtClean="0"/>
          </a:p>
          <a:p>
            <a:r>
              <a:rPr lang="ru-RU" dirty="0" smtClean="0"/>
              <a:t>где </a:t>
            </a:r>
            <a:r>
              <a:rPr lang="ru-RU" dirty="0"/>
              <a:t>Y2 – открытый ключ пользователя 2. Число k держится в секрете.</a:t>
            </a:r>
          </a:p>
          <a:p>
            <a:r>
              <a:rPr lang="ru-RU" dirty="0"/>
              <a:t>    Пара чисел (r, е), являющаяся </a:t>
            </a:r>
            <a:r>
              <a:rPr lang="ru-RU" dirty="0" err="1"/>
              <a:t>шифротекстом</a:t>
            </a:r>
            <a:r>
              <a:rPr lang="ru-RU" dirty="0"/>
              <a:t>, передается второму пользователю.</a:t>
            </a:r>
          </a:p>
          <a:p>
            <a:r>
              <a:rPr lang="ru-RU" dirty="0"/>
              <a:t>    Второй пользователь, получив (</a:t>
            </a:r>
            <a:r>
              <a:rPr lang="ru-RU" dirty="0" err="1"/>
              <a:t>r,e</a:t>
            </a:r>
            <a:r>
              <a:rPr lang="ru-RU" dirty="0"/>
              <a:t>), для </a:t>
            </a:r>
            <a:r>
              <a:rPr lang="ru-RU" dirty="0" err="1"/>
              <a:t>расшифрования</a:t>
            </a:r>
            <a:r>
              <a:rPr lang="ru-RU" dirty="0"/>
              <a:t> сообщения вычисляет</a:t>
            </a:r>
          </a:p>
          <a:p>
            <a:endParaRPr lang="ru-RU" dirty="0" smtClean="0"/>
          </a:p>
          <a:p>
            <a:r>
              <a:rPr lang="ru-RU" dirty="0" smtClean="0"/>
              <a:t>где </a:t>
            </a:r>
            <a:r>
              <a:rPr lang="ru-RU" dirty="0"/>
              <a:t>Х2 – закрытый ключ пользователя 2. В результате он получает исходное сообщение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573016"/>
            <a:ext cx="5419660" cy="4202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15" y="5267570"/>
            <a:ext cx="4390662" cy="4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7450"/>
            <a:ext cx="8280920" cy="1143000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ru-RU" dirty="0" smtClean="0"/>
              <a:t>алгоритма Эль-</a:t>
            </a:r>
            <a:r>
              <a:rPr lang="ru-RU" dirty="0" err="1" smtClean="0"/>
              <a:t>Гамаля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484784"/>
            <a:ext cx="8496944" cy="5202912"/>
          </a:xfrm>
        </p:spPr>
        <p:txBody>
          <a:bodyPr>
            <a:normAutofit fontScale="92500"/>
          </a:bodyPr>
          <a:lstStyle/>
          <a:p>
            <a:endParaRPr lang="ru-RU" dirty="0" smtClean="0"/>
          </a:p>
          <a:p>
            <a:r>
              <a:rPr lang="ru-RU" dirty="0" smtClean="0"/>
              <a:t>Если </a:t>
            </a:r>
            <a:r>
              <a:rPr lang="ru-RU" dirty="0"/>
              <a:t>злоумышленник узнает или перехватит </a:t>
            </a:r>
            <a:r>
              <a:rPr lang="ru-RU" b="1" dirty="0" smtClean="0">
                <a:solidFill>
                  <a:schemeClr val="accent1"/>
                </a:solidFill>
              </a:rPr>
              <a:t>(Р</a:t>
            </a:r>
            <a:r>
              <a:rPr lang="ru-RU" b="1" dirty="0">
                <a:solidFill>
                  <a:schemeClr val="accent1"/>
                </a:solidFill>
              </a:rPr>
              <a:t>, А, Y</a:t>
            </a:r>
            <a:r>
              <a:rPr lang="ru-RU" b="1" baseline="-25000" dirty="0">
                <a:solidFill>
                  <a:schemeClr val="accent1"/>
                </a:solidFill>
              </a:rPr>
              <a:t>2</a:t>
            </a:r>
            <a:r>
              <a:rPr lang="ru-RU" b="1" dirty="0">
                <a:solidFill>
                  <a:schemeClr val="accent1"/>
                </a:solidFill>
              </a:rPr>
              <a:t>, r, </a:t>
            </a:r>
            <a:r>
              <a:rPr lang="ru-RU" b="1" dirty="0" smtClean="0">
                <a:solidFill>
                  <a:schemeClr val="accent1"/>
                </a:solidFill>
              </a:rPr>
              <a:t>e)</a:t>
            </a:r>
            <a:r>
              <a:rPr lang="ru-RU" dirty="0" smtClean="0"/>
              <a:t> </a:t>
            </a:r>
            <a:r>
              <a:rPr lang="ru-RU" dirty="0"/>
              <a:t>то он не сможет по ним раскрыть </a:t>
            </a:r>
            <a:r>
              <a:rPr lang="ru-RU" b="1" dirty="0">
                <a:solidFill>
                  <a:schemeClr val="accent1"/>
                </a:solidFill>
              </a:rPr>
              <a:t>m.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Это </a:t>
            </a:r>
            <a:r>
              <a:rPr lang="ru-RU" dirty="0"/>
              <a:t>связано с тем, что противник не знает параметр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, выбранный первым пользователем для шифрования сообщения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Вычислить </a:t>
            </a:r>
            <a:r>
              <a:rPr lang="ru-RU" dirty="0"/>
              <a:t>каким-либо образом число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 практически невозможно, так как это задача </a:t>
            </a:r>
            <a:r>
              <a:rPr lang="ru-RU" b="1" dirty="0">
                <a:solidFill>
                  <a:schemeClr val="accent1"/>
                </a:solidFill>
              </a:rPr>
              <a:t>дискретного логарифмирования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Следовательно</a:t>
            </a:r>
            <a:r>
              <a:rPr lang="ru-RU" dirty="0"/>
              <a:t>, злоумышленник не может вычислить и значение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/>
              <a:t>, так как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/>
              <a:t> было умножено </a:t>
            </a:r>
            <a:r>
              <a:rPr lang="ru-RU" b="1" dirty="0">
                <a:solidFill>
                  <a:schemeClr val="accent1"/>
                </a:solidFill>
              </a:rPr>
              <a:t>на неизвестное ему число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Противник </a:t>
            </a:r>
            <a:r>
              <a:rPr lang="ru-RU" dirty="0"/>
              <a:t>также </a:t>
            </a:r>
            <a:r>
              <a:rPr lang="ru-RU" b="1" dirty="0">
                <a:solidFill>
                  <a:schemeClr val="accent1"/>
                </a:solidFill>
              </a:rPr>
              <a:t>не может воспроизвести действия законного получателя сообщения </a:t>
            </a:r>
            <a:r>
              <a:rPr lang="ru-RU" dirty="0"/>
              <a:t>(второго абонента), </a:t>
            </a:r>
            <a:r>
              <a:rPr lang="ru-RU" b="1" dirty="0">
                <a:solidFill>
                  <a:schemeClr val="accent1"/>
                </a:solidFill>
              </a:rPr>
              <a:t>так как ему не известен закрытый ключ</a:t>
            </a:r>
            <a:r>
              <a:rPr lang="ru-RU" dirty="0"/>
              <a:t> Х</a:t>
            </a:r>
            <a:r>
              <a:rPr lang="ru-RU" baseline="-25000" dirty="0"/>
              <a:t>2</a:t>
            </a:r>
            <a:r>
              <a:rPr lang="ru-RU" dirty="0"/>
              <a:t> (вычисление Х</a:t>
            </a:r>
            <a:r>
              <a:rPr lang="ru-RU" baseline="-25000" dirty="0"/>
              <a:t>2</a:t>
            </a:r>
            <a:r>
              <a:rPr lang="ru-RU" dirty="0"/>
              <a:t> на основании Y</a:t>
            </a:r>
            <a:r>
              <a:rPr lang="ru-RU" baseline="-25000" dirty="0"/>
              <a:t>2</a:t>
            </a:r>
            <a:r>
              <a:rPr lang="ru-RU" dirty="0"/>
              <a:t> — также задача дискретного логарифмирования).</a:t>
            </a:r>
          </a:p>
        </p:txBody>
      </p:sp>
    </p:spTree>
    <p:extLst>
      <p:ext uri="{BB962C8B-B14F-4D97-AF65-F5344CB8AC3E}">
        <p14:creationId xmlns:p14="http://schemas.microsoft.com/office/powerpoint/2010/main" val="31749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757"/>
            <a:ext cx="6512511" cy="889963"/>
          </a:xfrm>
        </p:spPr>
        <p:txBody>
          <a:bodyPr/>
          <a:lstStyle/>
          <a:p>
            <a:r>
              <a:rPr lang="ru-RU" dirty="0"/>
              <a:t>Пример шифрования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80728"/>
            <a:ext cx="8568952" cy="5688632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Пусть </a:t>
            </a:r>
            <a:r>
              <a:rPr lang="ru-RU" dirty="0"/>
              <a:t>два абонента, обменивающиеся через Интернет зашифрованными сообщениями, имеют следующие общие параметры:</a:t>
            </a:r>
          </a:p>
          <a:p>
            <a:r>
              <a:rPr lang="ru-RU" b="1" dirty="0">
                <a:solidFill>
                  <a:schemeClr val="accent1"/>
                </a:solidFill>
              </a:rPr>
              <a:t>Р = 11, А = 7.</a:t>
            </a:r>
          </a:p>
          <a:p>
            <a:r>
              <a:rPr lang="ru-RU" dirty="0"/>
              <a:t>Кроме того, пользователи 1 и 2 имеют пары закрытых и открытых ключей, вычисляемые также, как в </a:t>
            </a:r>
            <a:r>
              <a:rPr lang="ru-RU" dirty="0" smtClean="0"/>
              <a:t>Диффи-Хеллмана.</a:t>
            </a:r>
            <a:endParaRPr lang="ru-RU" dirty="0"/>
          </a:p>
          <a:p>
            <a:r>
              <a:rPr lang="ru-RU" b="1" dirty="0">
                <a:solidFill>
                  <a:schemeClr val="tx1"/>
                </a:solidFill>
              </a:rPr>
              <a:t>Пользователь 1: </a:t>
            </a:r>
            <a:r>
              <a:rPr lang="ru-RU" b="1" dirty="0">
                <a:solidFill>
                  <a:schemeClr val="accent1"/>
                </a:solidFill>
              </a:rPr>
              <a:t>закрытый ключ Х</a:t>
            </a:r>
            <a:r>
              <a:rPr lang="ru-RU" b="1" baseline="-25000" dirty="0">
                <a:solidFill>
                  <a:schemeClr val="accent1"/>
                </a:solidFill>
              </a:rPr>
              <a:t>1</a:t>
            </a:r>
            <a:r>
              <a:rPr lang="ru-RU" b="1" dirty="0">
                <a:solidFill>
                  <a:schemeClr val="accent1"/>
                </a:solidFill>
              </a:rPr>
              <a:t>= 3, открытый ключ </a:t>
            </a:r>
            <a:r>
              <a:rPr lang="ru-RU" b="1" dirty="0" smtClean="0">
                <a:solidFill>
                  <a:schemeClr val="accent1"/>
                </a:solidFill>
              </a:rPr>
              <a:t> Y</a:t>
            </a:r>
            <a:r>
              <a:rPr lang="ru-RU" b="1" baseline="-25000" dirty="0" smtClean="0">
                <a:solidFill>
                  <a:schemeClr val="accent1"/>
                </a:solidFill>
              </a:rPr>
              <a:t>1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= 7</a:t>
            </a:r>
            <a:r>
              <a:rPr lang="ru-RU" b="1" baseline="30000" dirty="0">
                <a:solidFill>
                  <a:schemeClr val="accent1"/>
                </a:solidFill>
              </a:rPr>
              <a:t>3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b="1" dirty="0" err="1" smtClean="0">
                <a:solidFill>
                  <a:schemeClr val="accent1"/>
                </a:solidFill>
              </a:rPr>
              <a:t>mod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11 = 2,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b="1" dirty="0" smtClean="0">
                <a:solidFill>
                  <a:schemeClr val="tx1"/>
                </a:solidFill>
              </a:rPr>
              <a:t>Пользователь </a:t>
            </a:r>
            <a:r>
              <a:rPr lang="ru-RU" b="1" dirty="0">
                <a:solidFill>
                  <a:schemeClr val="tx1"/>
                </a:solidFill>
              </a:rPr>
              <a:t>2: </a:t>
            </a:r>
            <a:r>
              <a:rPr lang="ru-RU" b="1" dirty="0">
                <a:solidFill>
                  <a:schemeClr val="accent1"/>
                </a:solidFill>
              </a:rPr>
              <a:t>закрытый ключ Х</a:t>
            </a:r>
            <a:r>
              <a:rPr lang="ru-RU" b="1" baseline="-25000" dirty="0">
                <a:solidFill>
                  <a:schemeClr val="accent1"/>
                </a:solidFill>
              </a:rPr>
              <a:t>2</a:t>
            </a:r>
            <a:r>
              <a:rPr lang="ru-RU" b="1" dirty="0">
                <a:solidFill>
                  <a:schemeClr val="accent1"/>
                </a:solidFill>
              </a:rPr>
              <a:t> = 9, открытый ключ Y</a:t>
            </a:r>
            <a:r>
              <a:rPr lang="ru-RU" b="1" baseline="-25000" dirty="0">
                <a:solidFill>
                  <a:schemeClr val="accent1"/>
                </a:solidFill>
              </a:rPr>
              <a:t>2</a:t>
            </a:r>
            <a:r>
              <a:rPr lang="ru-RU" b="1" dirty="0">
                <a:solidFill>
                  <a:schemeClr val="accent1"/>
                </a:solidFill>
              </a:rPr>
              <a:t> = </a:t>
            </a:r>
            <a:r>
              <a:rPr lang="ru-RU" b="1" dirty="0" smtClean="0">
                <a:solidFill>
                  <a:schemeClr val="accent1"/>
                </a:solidFill>
              </a:rPr>
              <a:t>7</a:t>
            </a:r>
            <a:r>
              <a:rPr lang="ru-RU" b="1" baseline="30000" dirty="0" smtClean="0">
                <a:solidFill>
                  <a:schemeClr val="accent1"/>
                </a:solidFill>
              </a:rPr>
              <a:t>9 </a:t>
            </a:r>
            <a:r>
              <a:rPr lang="ru-RU" b="1" dirty="0" err="1" smtClean="0">
                <a:solidFill>
                  <a:schemeClr val="accent1"/>
                </a:solidFill>
              </a:rPr>
              <a:t>mod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11 = 8.</a:t>
            </a:r>
          </a:p>
          <a:p>
            <a:r>
              <a:rPr lang="ru-RU" dirty="0" smtClean="0"/>
              <a:t>Для передачи Пользователю 2 сообщения, Пользователь 1 </a:t>
            </a:r>
            <a:r>
              <a:rPr lang="ru-RU" dirty="0"/>
              <a:t>запрашивает из центра распределения ключей открытый ключ второго абонента </a:t>
            </a:r>
            <a:r>
              <a:rPr lang="ru-RU" b="1" dirty="0">
                <a:solidFill>
                  <a:schemeClr val="accent1"/>
                </a:solidFill>
              </a:rPr>
              <a:t>Y</a:t>
            </a:r>
            <a:r>
              <a:rPr lang="ru-RU" b="1" baseline="-25000" dirty="0">
                <a:solidFill>
                  <a:schemeClr val="accent1"/>
                </a:solidFill>
              </a:rPr>
              <a:t>2</a:t>
            </a:r>
            <a:r>
              <a:rPr lang="ru-RU" b="1" dirty="0">
                <a:solidFill>
                  <a:schemeClr val="accent1"/>
                </a:solidFill>
              </a:rPr>
              <a:t> = 8.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Теперь </a:t>
            </a:r>
            <a:r>
              <a:rPr lang="ru-RU" dirty="0"/>
              <a:t>он может зашифровать свое сообщение, которое в числовом виде пусть имеет значение </a:t>
            </a:r>
            <a:r>
              <a:rPr lang="ru-RU" b="1" dirty="0">
                <a:solidFill>
                  <a:schemeClr val="accent1"/>
                </a:solidFill>
              </a:rPr>
              <a:t>m=9</a:t>
            </a:r>
            <a:r>
              <a:rPr lang="ru-RU" b="1" dirty="0" smtClean="0">
                <a:solidFill>
                  <a:schemeClr val="accent1"/>
                </a:solidFill>
              </a:rPr>
              <a:t>.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37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7569" y="5695403"/>
            <a:ext cx="6512511" cy="1143000"/>
          </a:xfrm>
        </p:spPr>
        <p:txBody>
          <a:bodyPr/>
          <a:lstStyle/>
          <a:p>
            <a:r>
              <a:rPr lang="ru-RU" dirty="0"/>
              <a:t>Пример шифрования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332656"/>
            <a:ext cx="8712968" cy="525658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Первый абонент выбирает случайно число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, например </a:t>
            </a:r>
            <a:r>
              <a:rPr lang="ru-RU" b="1" dirty="0">
                <a:solidFill>
                  <a:schemeClr val="accent1"/>
                </a:solidFill>
              </a:rPr>
              <a:t>k = 7. </a:t>
            </a:r>
          </a:p>
          <a:p>
            <a:r>
              <a:rPr lang="ru-RU" dirty="0"/>
              <a:t>Число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 должно быть взаимно простым с </a:t>
            </a:r>
            <a:r>
              <a:rPr lang="ru-RU" b="1" dirty="0">
                <a:solidFill>
                  <a:schemeClr val="accent1"/>
                </a:solidFill>
              </a:rPr>
              <a:t>Р-1</a:t>
            </a:r>
            <a:r>
              <a:rPr lang="ru-RU" dirty="0"/>
              <a:t>. </a:t>
            </a:r>
          </a:p>
          <a:p>
            <a:r>
              <a:rPr lang="ru-RU" dirty="0"/>
              <a:t>Значение </a:t>
            </a:r>
            <a:r>
              <a:rPr lang="ru-RU" b="1" dirty="0">
                <a:solidFill>
                  <a:schemeClr val="accent1"/>
                </a:solidFill>
              </a:rPr>
              <a:t>k = 7 </a:t>
            </a:r>
            <a:r>
              <a:rPr lang="ru-RU" dirty="0"/>
              <a:t>не имеет общих делителей с </a:t>
            </a:r>
            <a:r>
              <a:rPr lang="ru-RU" b="1" dirty="0">
                <a:solidFill>
                  <a:schemeClr val="accent1"/>
                </a:solidFill>
              </a:rPr>
              <a:t>Р-1=10</a:t>
            </a:r>
            <a:r>
              <a:rPr lang="ru-RU" dirty="0"/>
              <a:t>, значит, оно нам подходит. </a:t>
            </a:r>
            <a:endParaRPr lang="ru-RU" dirty="0" smtClean="0"/>
          </a:p>
          <a:p>
            <a:r>
              <a:rPr lang="ru-RU" dirty="0" smtClean="0"/>
              <a:t>Первый </a:t>
            </a:r>
            <a:r>
              <a:rPr lang="ru-RU" dirty="0"/>
              <a:t>абонент шифрует свое сообщение по формулам: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</a:rPr>
              <a:t>r = </a:t>
            </a:r>
            <a:r>
              <a:rPr lang="da-DK" b="1" dirty="0" smtClean="0">
                <a:solidFill>
                  <a:schemeClr val="accent1"/>
                </a:solidFill>
              </a:rPr>
              <a:t>A</a:t>
            </a:r>
            <a:r>
              <a:rPr lang="en-US" b="1" dirty="0" smtClean="0">
                <a:solidFill>
                  <a:schemeClr val="accent1"/>
                </a:solidFill>
              </a:rPr>
              <a:t>^</a:t>
            </a:r>
            <a:r>
              <a:rPr lang="da-DK" b="1" dirty="0" smtClean="0">
                <a:solidFill>
                  <a:schemeClr val="accent1"/>
                </a:solidFill>
              </a:rPr>
              <a:t>k </a:t>
            </a:r>
            <a:r>
              <a:rPr lang="da-DK" b="1" dirty="0">
                <a:solidFill>
                  <a:schemeClr val="accent1"/>
                </a:solidFill>
              </a:rPr>
              <a:t>mod P = </a:t>
            </a:r>
            <a:r>
              <a:rPr lang="da-DK" b="1" dirty="0" smtClean="0">
                <a:solidFill>
                  <a:schemeClr val="accent1"/>
                </a:solidFill>
              </a:rPr>
              <a:t>7^7 </a:t>
            </a:r>
            <a:r>
              <a:rPr lang="da-DK" b="1" dirty="0">
                <a:solidFill>
                  <a:schemeClr val="accent1"/>
                </a:solidFill>
              </a:rPr>
              <a:t>mod 11=6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</a:rPr>
              <a:t>e = m * </a:t>
            </a:r>
            <a:r>
              <a:rPr lang="da-DK" b="1" dirty="0" smtClean="0">
                <a:solidFill>
                  <a:schemeClr val="accent1"/>
                </a:solidFill>
              </a:rPr>
              <a:t>Y2^k </a:t>
            </a:r>
            <a:r>
              <a:rPr lang="da-DK" b="1" dirty="0">
                <a:solidFill>
                  <a:schemeClr val="accent1"/>
                </a:solidFill>
              </a:rPr>
              <a:t>mod P = 9 * </a:t>
            </a:r>
            <a:r>
              <a:rPr lang="da-DK" b="1" dirty="0" smtClean="0">
                <a:solidFill>
                  <a:schemeClr val="accent1"/>
                </a:solidFill>
              </a:rPr>
              <a:t>8^7 </a:t>
            </a:r>
            <a:r>
              <a:rPr lang="da-DK" b="1" dirty="0">
                <a:solidFill>
                  <a:schemeClr val="accent1"/>
                </a:solidFill>
              </a:rPr>
              <a:t>mod 11 = 7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Пара </a:t>
            </a:r>
            <a:r>
              <a:rPr lang="ru-RU" dirty="0"/>
              <a:t>чисел </a:t>
            </a:r>
            <a:r>
              <a:rPr lang="ru-RU" b="1" dirty="0">
                <a:solidFill>
                  <a:schemeClr val="accent1"/>
                </a:solidFill>
              </a:rPr>
              <a:t>(6, 7)</a:t>
            </a:r>
            <a:r>
              <a:rPr lang="ru-RU" dirty="0"/>
              <a:t> будет представлять собой </a:t>
            </a:r>
            <a:r>
              <a:rPr lang="ru-RU" dirty="0" err="1"/>
              <a:t>шифротекст</a:t>
            </a:r>
            <a:r>
              <a:rPr lang="ru-RU" dirty="0"/>
              <a:t> и передается второму пользователю. </a:t>
            </a:r>
            <a:endParaRPr lang="en-US" dirty="0" smtClean="0"/>
          </a:p>
          <a:p>
            <a:r>
              <a:rPr lang="ru-RU" dirty="0" smtClean="0"/>
              <a:t>Второй </a:t>
            </a:r>
            <a:r>
              <a:rPr lang="ru-RU" dirty="0"/>
              <a:t>пользователь, получив (6,7) и используя свой закрытый ключ Х2 = 9 для </a:t>
            </a:r>
            <a:r>
              <a:rPr lang="ru-RU" dirty="0" err="1"/>
              <a:t>расшифрования</a:t>
            </a:r>
            <a:r>
              <a:rPr lang="ru-RU" dirty="0"/>
              <a:t> сообщения, </a:t>
            </a:r>
            <a:r>
              <a:rPr lang="ru-RU" dirty="0" smtClean="0"/>
              <a:t>вычисляет</a:t>
            </a:r>
            <a:endParaRPr lang="en-US" dirty="0" smtClean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/>
              <a:t>В результате он действительно получает исходное сообщение m.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2" y="4214818"/>
            <a:ext cx="3214710" cy="4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437" y="188640"/>
            <a:ext cx="8820472" cy="1143000"/>
          </a:xfrm>
        </p:spPr>
        <p:txBody>
          <a:bodyPr/>
          <a:lstStyle/>
          <a:p>
            <a:r>
              <a:rPr lang="ru-RU" sz="4400" dirty="0" smtClean="0"/>
              <a:t>Выводы алгоритм </a:t>
            </a:r>
            <a:r>
              <a:rPr lang="ru-RU" sz="4400" dirty="0"/>
              <a:t>Эль-</a:t>
            </a:r>
            <a:r>
              <a:rPr lang="ru-RU" sz="4400" dirty="0" err="1"/>
              <a:t>Гамаля</a:t>
            </a:r>
            <a:r>
              <a:rPr lang="ru-RU" sz="4400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268760"/>
            <a:ext cx="8208912" cy="5227009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Алгоритм </a:t>
            </a:r>
            <a:r>
              <a:rPr lang="ru-RU" sz="2400" dirty="0"/>
              <a:t>Эль-</a:t>
            </a:r>
            <a:r>
              <a:rPr lang="ru-RU" sz="2400" dirty="0" err="1"/>
              <a:t>Гамаля</a:t>
            </a:r>
            <a:r>
              <a:rPr lang="ru-RU" sz="2400" dirty="0"/>
              <a:t> </a:t>
            </a:r>
            <a:r>
              <a:rPr lang="ru-RU" sz="2400" dirty="0">
                <a:solidFill>
                  <a:schemeClr val="accent1"/>
                </a:solidFill>
              </a:rPr>
              <a:t>на практике</a:t>
            </a:r>
            <a:r>
              <a:rPr lang="ru-RU" sz="2400" dirty="0"/>
              <a:t> целесообразно использовать именно </a:t>
            </a:r>
            <a:r>
              <a:rPr lang="ru-RU" sz="2400" b="1" u="sng" dirty="0">
                <a:solidFill>
                  <a:schemeClr val="accent1"/>
                </a:solidFill>
              </a:rPr>
              <a:t>для согласования общего ключа </a:t>
            </a:r>
            <a:r>
              <a:rPr lang="ru-RU" sz="2400" dirty="0"/>
              <a:t>сессии, а </a:t>
            </a:r>
            <a:r>
              <a:rPr lang="ru-RU" sz="2400" u="sng" dirty="0">
                <a:solidFill>
                  <a:schemeClr val="accent1"/>
                </a:solidFill>
              </a:rPr>
              <a:t>не прямого шифрования </a:t>
            </a:r>
            <a:r>
              <a:rPr lang="ru-RU" sz="2400" dirty="0"/>
              <a:t>больших сообщений. </a:t>
            </a:r>
            <a:endParaRPr lang="en-US" sz="2400" dirty="0" smtClean="0"/>
          </a:p>
          <a:p>
            <a:r>
              <a:rPr lang="ru-RU" sz="2400" dirty="0" smtClean="0"/>
              <a:t>(в </a:t>
            </a:r>
            <a:r>
              <a:rPr lang="ru-RU" sz="2400" dirty="0"/>
              <a:t>алгоритме используются операции возведения в степень и умножения по большому модулю</a:t>
            </a:r>
            <a:r>
              <a:rPr lang="ru-RU" sz="2400" dirty="0" smtClean="0"/>
              <a:t>.) </a:t>
            </a:r>
            <a:endParaRPr lang="en-US" sz="2400" dirty="0" smtClean="0"/>
          </a:p>
          <a:p>
            <a:r>
              <a:rPr lang="ru-RU" sz="2400" dirty="0" smtClean="0"/>
              <a:t>Так </a:t>
            </a:r>
            <a:r>
              <a:rPr lang="ru-RU" sz="2400" dirty="0"/>
              <a:t>же как и в алгоритмах RSA и Диффи-Хеллмана, </a:t>
            </a:r>
            <a:r>
              <a:rPr lang="ru-RU" sz="2400" b="1" dirty="0">
                <a:solidFill>
                  <a:schemeClr val="accent1"/>
                </a:solidFill>
              </a:rPr>
              <a:t>операции</a:t>
            </a:r>
            <a:r>
              <a:rPr lang="ru-RU" sz="2400" dirty="0"/>
              <a:t> производятся </a:t>
            </a:r>
            <a:r>
              <a:rPr lang="ru-RU" sz="2400" b="1" u="sng" dirty="0">
                <a:solidFill>
                  <a:schemeClr val="accent1"/>
                </a:solidFill>
              </a:rPr>
              <a:t>над большими</a:t>
            </a:r>
            <a:r>
              <a:rPr lang="ru-RU" sz="2400" dirty="0"/>
              <a:t>, состоящими из нескольких сотен или тысяч бит, </a:t>
            </a:r>
            <a:r>
              <a:rPr lang="ru-RU" sz="2400" b="1" u="sng" dirty="0">
                <a:solidFill>
                  <a:schemeClr val="accent1"/>
                </a:solidFill>
              </a:rPr>
              <a:t>числами</a:t>
            </a:r>
            <a:r>
              <a:rPr lang="ru-RU" sz="2400" dirty="0"/>
              <a:t>. </a:t>
            </a:r>
            <a:endParaRPr lang="en-US" sz="2400" dirty="0" smtClean="0"/>
          </a:p>
          <a:p>
            <a:r>
              <a:rPr lang="ru-RU" sz="2400" b="1" dirty="0" smtClean="0">
                <a:solidFill>
                  <a:schemeClr val="accent1"/>
                </a:solidFill>
              </a:rPr>
              <a:t>Шифрование</a:t>
            </a:r>
            <a:r>
              <a:rPr lang="ru-RU" sz="2400" dirty="0" smtClean="0"/>
              <a:t> </a:t>
            </a:r>
            <a:r>
              <a:rPr lang="ru-RU" sz="2400" dirty="0"/>
              <a:t>больших сообщений производится </a:t>
            </a:r>
            <a:r>
              <a:rPr lang="ru-RU" sz="2400" b="1" u="sng" dirty="0">
                <a:solidFill>
                  <a:schemeClr val="accent1"/>
                </a:solidFill>
              </a:rPr>
              <a:t>крайне медленно.</a:t>
            </a:r>
          </a:p>
        </p:txBody>
      </p:sp>
    </p:spTree>
    <p:extLst>
      <p:ext uri="{BB962C8B-B14F-4D97-AF65-F5344CB8AC3E}">
        <p14:creationId xmlns:p14="http://schemas.microsoft.com/office/powerpoint/2010/main" val="25280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332656"/>
            <a:ext cx="6512511" cy="1143000"/>
          </a:xfrm>
        </p:spPr>
        <p:txBody>
          <a:bodyPr/>
          <a:lstStyle/>
          <a:p>
            <a:r>
              <a:rPr lang="ru-RU" dirty="0" smtClean="0"/>
              <a:t>2.4	Стеганография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848872" cy="4842872"/>
          </a:xfrm>
        </p:spPr>
        <p:txBody>
          <a:bodyPr>
            <a:noAutofit/>
          </a:bodyPr>
          <a:lstStyle/>
          <a:p>
            <a:r>
              <a:rPr lang="ru-RU" sz="2800" dirty="0"/>
              <a:t>Слово </a:t>
            </a:r>
            <a:r>
              <a:rPr lang="ru-RU" sz="2800" b="1" dirty="0">
                <a:solidFill>
                  <a:schemeClr val="accent1"/>
                </a:solidFill>
              </a:rPr>
              <a:t>стеганография</a:t>
            </a:r>
            <a:r>
              <a:rPr lang="ru-RU" sz="2800" dirty="0"/>
              <a:t> в переводе с греческого буквально означает тайнопись (</a:t>
            </a:r>
            <a:r>
              <a:rPr lang="ru-RU" sz="2800" dirty="0" err="1"/>
              <a:t>steganos</a:t>
            </a:r>
            <a:r>
              <a:rPr lang="ru-RU" sz="2800" dirty="0"/>
              <a:t> — тайна, секрет; </a:t>
            </a:r>
            <a:r>
              <a:rPr lang="ru-RU" sz="2800" dirty="0" err="1"/>
              <a:t>graphy</a:t>
            </a:r>
            <a:r>
              <a:rPr lang="ru-RU" sz="2800" dirty="0"/>
              <a:t> — запись).</a:t>
            </a:r>
          </a:p>
          <a:p>
            <a:r>
              <a:rPr lang="ru-RU" sz="2800" b="1" dirty="0" smtClean="0">
                <a:solidFill>
                  <a:schemeClr val="accent1"/>
                </a:solidFill>
              </a:rPr>
              <a:t>Стеганография </a:t>
            </a:r>
            <a:r>
              <a:rPr lang="ru-RU" sz="2800" dirty="0" smtClean="0"/>
              <a:t>- </a:t>
            </a:r>
            <a:r>
              <a:rPr lang="ru-RU" sz="2800" u="sng" dirty="0" smtClean="0">
                <a:solidFill>
                  <a:schemeClr val="accent1"/>
                </a:solidFill>
              </a:rPr>
              <a:t>совокупность </a:t>
            </a:r>
            <a:r>
              <a:rPr lang="ru-RU" sz="2800" u="sng" dirty="0">
                <a:solidFill>
                  <a:schemeClr val="accent1"/>
                </a:solidFill>
              </a:rPr>
              <a:t>методов</a:t>
            </a:r>
            <a:r>
              <a:rPr lang="ru-RU" sz="2800" dirty="0"/>
              <a:t>, основывающихся на различных принципах, которые обеспечивают </a:t>
            </a:r>
            <a:r>
              <a:rPr lang="ru-RU" sz="2800" u="sng" dirty="0">
                <a:solidFill>
                  <a:schemeClr val="accent1"/>
                </a:solidFill>
              </a:rPr>
              <a:t>сокрытие</a:t>
            </a:r>
            <a:r>
              <a:rPr lang="ru-RU" sz="2800" dirty="0"/>
              <a:t> самого </a:t>
            </a:r>
            <a:r>
              <a:rPr lang="ru-RU" sz="2800" u="sng" dirty="0">
                <a:solidFill>
                  <a:schemeClr val="accent1"/>
                </a:solidFill>
              </a:rPr>
              <a:t>факта</a:t>
            </a:r>
            <a:r>
              <a:rPr lang="ru-RU" sz="2800" dirty="0"/>
              <a:t> существования </a:t>
            </a:r>
            <a:r>
              <a:rPr lang="ru-RU" sz="2800" u="sng" dirty="0">
                <a:solidFill>
                  <a:schemeClr val="accent1"/>
                </a:solidFill>
              </a:rPr>
              <a:t>секретной информации </a:t>
            </a:r>
            <a:r>
              <a:rPr lang="ru-RU" sz="2800" dirty="0"/>
              <a:t>в той или иной среде, а также </a:t>
            </a:r>
            <a:r>
              <a:rPr lang="ru-RU" sz="2800" u="sng" dirty="0">
                <a:solidFill>
                  <a:schemeClr val="accent1"/>
                </a:solidFill>
              </a:rPr>
              <a:t>средств реализации </a:t>
            </a:r>
            <a:r>
              <a:rPr lang="ru-RU" sz="2800" dirty="0"/>
              <a:t>этих методов. </a:t>
            </a:r>
          </a:p>
        </p:txBody>
      </p:sp>
    </p:spTree>
    <p:extLst>
      <p:ext uri="{BB962C8B-B14F-4D97-AF65-F5344CB8AC3E}">
        <p14:creationId xmlns:p14="http://schemas.microsoft.com/office/powerpoint/2010/main" val="2781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3149"/>
            <a:ext cx="7416824" cy="1143000"/>
          </a:xfrm>
        </p:spPr>
        <p:txBody>
          <a:bodyPr/>
          <a:lstStyle/>
          <a:p>
            <a:r>
              <a:rPr lang="ru-RU" dirty="0" smtClean="0"/>
              <a:t>Компьютерная стеганография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700808"/>
            <a:ext cx="7848872" cy="4896544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Компьютерная стеганография </a:t>
            </a:r>
            <a:r>
              <a:rPr lang="ru-RU" dirty="0"/>
              <a:t>— </a:t>
            </a:r>
            <a:r>
              <a:rPr lang="ru-RU" dirty="0" smtClean="0"/>
              <a:t>самостоятельное научное направление </a:t>
            </a:r>
            <a:r>
              <a:rPr lang="ru-RU" dirty="0"/>
              <a:t>информационной безопасности, </a:t>
            </a:r>
            <a:r>
              <a:rPr lang="ru-RU" u="sng" dirty="0" smtClean="0">
                <a:solidFill>
                  <a:schemeClr val="accent1"/>
                </a:solidFill>
              </a:rPr>
              <a:t>изучающее </a:t>
            </a:r>
            <a:r>
              <a:rPr lang="ru-RU" u="sng" dirty="0">
                <a:solidFill>
                  <a:schemeClr val="accent1"/>
                </a:solidFill>
              </a:rPr>
              <a:t>проблемы создания компонентов скрываемой информации в открытой информационной среде</a:t>
            </a:r>
            <a:r>
              <a:rPr lang="ru-RU" dirty="0"/>
              <a:t>, которая может быть сформирована вычислительными системами и сетями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Стеганография</a:t>
            </a:r>
            <a:r>
              <a:rPr lang="ru-RU" dirty="0" smtClean="0"/>
              <a:t> </a:t>
            </a:r>
            <a:r>
              <a:rPr lang="ru-RU" dirty="0"/>
              <a:t>занимает свою нишу в обеспечении безопасности: она не заменяет, а </a:t>
            </a:r>
            <a:r>
              <a:rPr lang="ru-RU" u="sng" dirty="0">
                <a:solidFill>
                  <a:schemeClr val="accent1"/>
                </a:solidFill>
              </a:rPr>
              <a:t>дополняет криптографию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>
                <a:solidFill>
                  <a:schemeClr val="accent1"/>
                </a:solidFill>
              </a:rPr>
              <a:t>Сокрытие </a:t>
            </a:r>
            <a:r>
              <a:rPr lang="ru-RU" dirty="0">
                <a:solidFill>
                  <a:schemeClr val="accent1"/>
                </a:solidFill>
              </a:rPr>
              <a:t>сообщения</a:t>
            </a:r>
            <a:r>
              <a:rPr lang="ru-RU" dirty="0"/>
              <a:t> методами стеганографии значительно снижает вероятность обнаружения самого факта передачи </a:t>
            </a:r>
            <a:r>
              <a:rPr lang="ru-RU" dirty="0" smtClean="0"/>
              <a:t>сообщения</a:t>
            </a:r>
            <a:r>
              <a:rPr lang="en-US" dirty="0" smtClean="0"/>
              <a:t> -</a:t>
            </a:r>
            <a:r>
              <a:rPr lang="ru-RU" dirty="0" smtClean="0"/>
              <a:t> </a:t>
            </a:r>
            <a:r>
              <a:rPr lang="ru-RU" u="sng" dirty="0" smtClean="0">
                <a:solidFill>
                  <a:schemeClr val="accent1"/>
                </a:solidFill>
              </a:rPr>
              <a:t>дополнительный</a:t>
            </a:r>
            <a:r>
              <a:rPr lang="ru-RU" u="sng" dirty="0">
                <a:solidFill>
                  <a:schemeClr val="accent1"/>
                </a:solidFill>
              </a:rPr>
              <a:t>, уровень защиты. </a:t>
            </a:r>
          </a:p>
        </p:txBody>
      </p:sp>
    </p:spTree>
    <p:extLst>
      <p:ext uri="{BB962C8B-B14F-4D97-AF65-F5344CB8AC3E}">
        <p14:creationId xmlns:p14="http://schemas.microsoft.com/office/powerpoint/2010/main" val="40079870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88640"/>
            <a:ext cx="6512511" cy="1143000"/>
          </a:xfrm>
        </p:spPr>
        <p:txBody>
          <a:bodyPr/>
          <a:lstStyle/>
          <a:p>
            <a:r>
              <a:rPr lang="ru-RU" dirty="0" smtClean="0"/>
              <a:t>Задачи, решаемые стеганографией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772816"/>
            <a:ext cx="8064896" cy="4842872"/>
          </a:xfrm>
        </p:spPr>
        <p:txBody>
          <a:bodyPr/>
          <a:lstStyle/>
          <a:p>
            <a:r>
              <a:rPr lang="ru-RU" dirty="0" err="1" smtClean="0"/>
              <a:t>Стеганографические</a:t>
            </a:r>
            <a:r>
              <a:rPr lang="ru-RU" dirty="0" smtClean="0"/>
              <a:t> </a:t>
            </a:r>
            <a:r>
              <a:rPr lang="ru-RU" dirty="0"/>
              <a:t>технологии активно используются для решения следующих основных задач:</a:t>
            </a:r>
          </a:p>
          <a:p>
            <a:pPr marL="45720" indent="0">
              <a:buNone/>
            </a:pPr>
            <a:endParaRPr lang="ru-RU" dirty="0" smtClean="0"/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защиты </a:t>
            </a:r>
            <a:r>
              <a:rPr lang="ru-RU" dirty="0"/>
              <a:t>информации с ограниченным доступом от несанкционированного доступа;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защиты </a:t>
            </a:r>
            <a:r>
              <a:rPr lang="ru-RU" dirty="0"/>
              <a:t>авторских прав на некоторые виды интеллектуальной собственности;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преодоления </a:t>
            </a:r>
            <a:r>
              <a:rPr lang="ru-RU" dirty="0"/>
              <a:t>систем мониторинга и управления сетевыми ресурсами;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камуфляжа </a:t>
            </a:r>
            <a:r>
              <a:rPr lang="ru-RU" dirty="0"/>
              <a:t>программного обеспечения;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создания </a:t>
            </a:r>
            <a:r>
              <a:rPr lang="ru-RU" dirty="0"/>
              <a:t>скрытых каналов утечки чувствительной информации от законного пользователя.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1797041"/>
      </p:ext>
    </p:extLst>
  </p:cSld>
  <p:clrMapOvr>
    <a:masterClrMapping/>
  </p:clrMapOvr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6699</TotalTime>
  <Words>14730</Words>
  <Application>Microsoft Office PowerPoint</Application>
  <PresentationFormat>Экран (4:3)</PresentationFormat>
  <Paragraphs>1623</Paragraphs>
  <Slides>251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251</vt:i4>
      </vt:variant>
    </vt:vector>
  </HeadingPairs>
  <TitlesOfParts>
    <vt:vector size="253" baseType="lpstr">
      <vt:lpstr>Воздушный поток</vt:lpstr>
      <vt:lpstr>Формула</vt:lpstr>
      <vt:lpstr>«Методы защиты информации»</vt:lpstr>
      <vt:lpstr>Задачи дисциплины</vt:lpstr>
      <vt:lpstr>Содержание учебной дисциплины</vt:lpstr>
      <vt:lpstr>Литература</vt:lpstr>
      <vt:lpstr>Тема 1. Общие определения </vt:lpstr>
      <vt:lpstr>1.1 Основные понятия и терминология.  </vt:lpstr>
      <vt:lpstr>Воздействие на информационный объект </vt:lpstr>
      <vt:lpstr>Последствия (ущерб) </vt:lpstr>
      <vt:lpstr>Несанкционированный доступ Угроза информационной безопасности Уязвимость  Атака  </vt:lpstr>
      <vt:lpstr>Комплексная защита информационного объекта </vt:lpstr>
      <vt:lpstr>2.2 Классификация угроз информационной безопасности.  </vt:lpstr>
      <vt:lpstr>Случайные угрозы </vt:lpstr>
      <vt:lpstr>Преднамеренные угрозы</vt:lpstr>
      <vt:lpstr>Несанкционированный доступ к информации вычислительной системы может быть осуществлен:</vt:lpstr>
      <vt:lpstr>3.3 Классификация методов защиты информации  </vt:lpstr>
      <vt:lpstr>Презентация PowerPoint</vt:lpstr>
      <vt:lpstr>Законодательные (правовые)</vt:lpstr>
      <vt:lpstr>Организационные</vt:lpstr>
      <vt:lpstr>Технические</vt:lpstr>
      <vt:lpstr>Критерий  "эффективность-стоимость"</vt:lpstr>
      <vt:lpstr>Эффективность функционирования объекта </vt:lpstr>
      <vt:lpstr>Материальный ущерб от несанкционированного доступа </vt:lpstr>
      <vt:lpstr>Стоимость средств защиты </vt:lpstr>
      <vt:lpstr>Эффективные затраты на защиту информации как правило не превышают 30% стоимости охраняемой информации.</vt:lpstr>
      <vt:lpstr>Суммарный ущерб объекту</vt:lpstr>
      <vt:lpstr>Постановка задачи разработки средств защиты</vt:lpstr>
      <vt:lpstr>Оценить реальный ущерб от несанкционированного доступа трудно</vt:lpstr>
      <vt:lpstr>Для критически важных объектов информатизации стоимостью средств защиты можно пренебречь</vt:lpstr>
      <vt:lpstr>Тема 2. Введение в криптографию </vt:lpstr>
      <vt:lpstr>2.1 Криптографические алгоритмы</vt:lpstr>
      <vt:lpstr>Механизмы реализации функций криптографии</vt:lpstr>
      <vt:lpstr>Фундаментальные принципы криптографии</vt:lpstr>
      <vt:lpstr>Криптографические алгоритмы</vt:lpstr>
      <vt:lpstr>Хеширование</vt:lpstr>
      <vt:lpstr>2.2 Симметричная криптография.  </vt:lpstr>
      <vt:lpstr>Симметричные одноключевые криптосистемы </vt:lpstr>
      <vt:lpstr>Блочное шифрование </vt:lpstr>
      <vt:lpstr>Поточное шифрование </vt:lpstr>
      <vt:lpstr>Достоинства и недостатки блочных и поточных шифров</vt:lpstr>
      <vt:lpstr>Общая схема симметричной криптосистемы шифрования </vt:lpstr>
      <vt:lpstr>Симметричный алгоритм шифрования DES (Data Encryption Standard).</vt:lpstr>
      <vt:lpstr>Обобщенная схема процесса шифрования в блочном алгоритме DES</vt:lpstr>
      <vt:lpstr>Структура алгоритма DES</vt:lpstr>
      <vt:lpstr>Oбщий вид цикла преобразования</vt:lpstr>
      <vt:lpstr>Структура одного раунда DES</vt:lpstr>
      <vt:lpstr>Описание работы алгоритма DES</vt:lpstr>
      <vt:lpstr>Описание работы алгоритма DES</vt:lpstr>
      <vt:lpstr>Программная реализация s‑блока с сужением</vt:lpstr>
      <vt:lpstr>Программная реализация р‑блока с расширением</vt:lpstr>
      <vt:lpstr>Стандарт шифрования ГОСТ 28147-89</vt:lpstr>
      <vt:lpstr>Схема алгоритма ГОСТ 28147-89</vt:lpstr>
      <vt:lpstr>Структура одного раунда ГОСТ 28147-89</vt:lpstr>
      <vt:lpstr>Описание работы ГОСТ 28147-89 </vt:lpstr>
      <vt:lpstr>Таблица замен ГОСТ 28147-89   </vt:lpstr>
      <vt:lpstr>Описание ГОСТ 28147-89 </vt:lpstr>
      <vt:lpstr>Описание ГОСТ 28147-89 Процедуры шифрования и расшифрования  </vt:lpstr>
      <vt:lpstr>Рассмотрим процесс создания подключей раундов. В ГОСТ эта процедура очень проста, особенно по сравнению с DES.  256-битный ключ K разбивается на восемь 32-битных подключей, обозначаемых K0, K1, K2,K3, K4, K5, K6, K7.  Алгоритм включает 32 раунда, поэтому каждый подключ при шифровании используется в четырех раундах в последовательности, представленной в таблице </vt:lpstr>
      <vt:lpstr>Процесс расшифрования производится по тому же алгоритму, что и шифрование. Единственное отличие заключается в порядке использования подключей Ki.  При расшифровании подключи должны быть использованы в обратном порядке, а именно, как указано в таблице </vt:lpstr>
      <vt:lpstr>ГОСТ 28147-89</vt:lpstr>
      <vt:lpstr>ГОСТ 28147-89 Режимы работы</vt:lpstr>
      <vt:lpstr>Работа криптосистемы в режиме гаммирования</vt:lpstr>
      <vt:lpstr>Применение симметричных криптоалгоритмов</vt:lpstr>
      <vt:lpstr>Порядок использования систем с симметричными ключами:</vt:lpstr>
      <vt:lpstr>Всем системам симметричного шифрования присущи следующие недостатки:</vt:lpstr>
      <vt:lpstr>2.3 Криптография с открытым ключом.  </vt:lpstr>
      <vt:lpstr>Обобщенная схема асимметричной  криптосистемы с открытым ключом </vt:lpstr>
      <vt:lpstr>Описание асимметричной  криптосистемы с открытым ключом </vt:lpstr>
      <vt:lpstr>Характерные особенности асимметричных криптосистем:</vt:lpstr>
      <vt:lpstr>Требования к безопасности асимметричной криптосистемы</vt:lpstr>
      <vt:lpstr>Элементы теории чисел</vt:lpstr>
      <vt:lpstr>Алгоритм шифрования RSA </vt:lpstr>
      <vt:lpstr>Шифрование и расшифровывание в RSA</vt:lpstr>
      <vt:lpstr>Пример шифрования RSA</vt:lpstr>
      <vt:lpstr>Пример шифрования RSA</vt:lpstr>
      <vt:lpstr>Пример шифрования RSA</vt:lpstr>
      <vt:lpstr>Пример расшифрования RSA</vt:lpstr>
      <vt:lpstr>Безопасность схемы RSA </vt:lpstr>
      <vt:lpstr>Для повышения криптостойкости алгоритма: </vt:lpstr>
      <vt:lpstr>Стойкость алгоритма шифрования RSA</vt:lpstr>
      <vt:lpstr>Алгоритм Эль-Гамаля</vt:lpstr>
      <vt:lpstr>Схема Диффи-Хеллмана формирования секретного ключа</vt:lpstr>
      <vt:lpstr>Формирование общего ключа</vt:lpstr>
      <vt:lpstr>Формирование общего ключа</vt:lpstr>
      <vt:lpstr>Формирование общего ключа</vt:lpstr>
      <vt:lpstr>Общий секретный ключ Z </vt:lpstr>
      <vt:lpstr>Общий секретный ключ Z </vt:lpstr>
      <vt:lpstr>Безопасность в схеме Диффи-Хеллмана </vt:lpstr>
      <vt:lpstr>Пример вычислений по схеме </vt:lpstr>
      <vt:lpstr>Пример вычислений по схеме</vt:lpstr>
      <vt:lpstr>Алгоритм Эль-Гамаля</vt:lpstr>
      <vt:lpstr>Информация о необходимых параметрах системы сведена в следующую таблицу. </vt:lpstr>
      <vt:lpstr>Шифрование по алгоритму Эль-Гамаля    </vt:lpstr>
      <vt:lpstr>Безопасность алгоритма Эль-Гамаля  </vt:lpstr>
      <vt:lpstr>Пример шифрования </vt:lpstr>
      <vt:lpstr>Пример шифрования </vt:lpstr>
      <vt:lpstr>Выводы алгоритм Эль-Гамаля </vt:lpstr>
      <vt:lpstr>2.4 Стеганография</vt:lpstr>
      <vt:lpstr>Компьютерная стеганография </vt:lpstr>
      <vt:lpstr>Задачи, решаемые стеганографией</vt:lpstr>
      <vt:lpstr>Классификация стеганографических методов</vt:lpstr>
      <vt:lpstr>Условия использования методов компьютерной стеганографии:</vt:lpstr>
      <vt:lpstr>Классификация стегосистем</vt:lpstr>
      <vt:lpstr>Безключевые стегосистемы</vt:lpstr>
      <vt:lpstr>Стегосистемы с секретным ключом</vt:lpstr>
      <vt:lpstr>Стегосистемы с открытым ключом</vt:lpstr>
      <vt:lpstr>Смешанные стегосистемы</vt:lpstr>
      <vt:lpstr>Пример. обмена секретными ключами стегосистемы</vt:lpstr>
      <vt:lpstr>Классификация методов сокрытия информации</vt:lpstr>
      <vt:lpstr>Текстовые стеганографы</vt:lpstr>
      <vt:lpstr>Методы искажения формата текстового документа</vt:lpstr>
      <vt:lpstr>Текстовые стеганографы Пример</vt:lpstr>
      <vt:lpstr>Текстовые стеганографы Пример</vt:lpstr>
      <vt:lpstr>Текстовые стеганографы. Пример</vt:lpstr>
      <vt:lpstr>Текст, как двоичное изображение</vt:lpstr>
      <vt:lpstr>Недостаток текстовых методов:</vt:lpstr>
      <vt:lpstr>Синтаксические методы</vt:lpstr>
      <vt:lpstr>Семантические методы</vt:lpstr>
      <vt:lpstr>Пример работы семантической стегосистемы SubiText</vt:lpstr>
      <vt:lpstr>Сокрытие данных в изображении и видео</vt:lpstr>
      <vt:lpstr>Классификация методов сокрытия информации в цифровых изображениях и видео</vt:lpstr>
      <vt:lpstr>Структурная схема типичной стегосистемы</vt:lpstr>
      <vt:lpstr>Методы замены во временной (пространственной) области</vt:lpstr>
      <vt:lpstr>Пример метода НЗБ</vt:lpstr>
      <vt:lpstr>Метод псевдослучайной перестановки.</vt:lpstr>
      <vt:lpstr>Методы сокрытия в частотной области изображения </vt:lpstr>
      <vt:lpstr>Чувствительность к контрасту и порог неразличимости ∆I</vt:lpstr>
      <vt:lpstr>Алгоритм Куттера</vt:lpstr>
      <vt:lpstr>Алгоритм Куттера</vt:lpstr>
      <vt:lpstr>Алгоритм Куттера</vt:lpstr>
      <vt:lpstr>Алгоритм Куттера</vt:lpstr>
      <vt:lpstr>Тема 3. Идентификация и проверка подлинности</vt:lpstr>
      <vt:lpstr>3.1 Аутентификация сообщений  </vt:lpstr>
      <vt:lpstr>Принципы аутентификации</vt:lpstr>
      <vt:lpstr>Замечания</vt:lpstr>
      <vt:lpstr>Задача аутентификации и обеспечения целостности данных не решается простым шифрованием!</vt:lpstr>
      <vt:lpstr>Имитозащита данных</vt:lpstr>
      <vt:lpstr>MAC-коды </vt:lpstr>
      <vt:lpstr>Презентация PowerPoint</vt:lpstr>
      <vt:lpstr>Порядок работы с МАС кодом</vt:lpstr>
      <vt:lpstr>Свойства функции MAC </vt:lpstr>
      <vt:lpstr>Безопасность вычислений MAC: </vt:lpstr>
      <vt:lpstr>ПРИМЕР</vt:lpstr>
      <vt:lpstr>Построение кода аутентификации: </vt:lpstr>
      <vt:lpstr>Построение кода аутентификации</vt:lpstr>
      <vt:lpstr>Замечание: отечественный вариант названия MAC– имитовставка.</vt:lpstr>
      <vt:lpstr>Выработка имитовставки ГОСТ 28147-89   </vt:lpstr>
      <vt:lpstr>Схема выработки имитовставки </vt:lpstr>
      <vt:lpstr>Режим выработки имитовставки ГОСТ 28147-89 </vt:lpstr>
      <vt:lpstr>Хэш-функции</vt:lpstr>
      <vt:lpstr>Хэш-функция должна удовлетворять целому ряду условий: </vt:lpstr>
      <vt:lpstr>Большинство хэш-функций строится на основе однонаправленной функции </vt:lpstr>
      <vt:lpstr>Cхема хэширования на основе блочного алгоритма шифрования </vt:lpstr>
      <vt:lpstr>Отличие Хэш-функции от имитовставки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Подпись ГОСТ 3410.94. </vt:lpstr>
      <vt:lpstr>Проверка подписи ГОСТ 3410.94.  </vt:lpstr>
      <vt:lpstr>Подпись ElGamal. </vt:lpstr>
      <vt:lpstr>Презентация PowerPoint</vt:lpstr>
      <vt:lpstr>Презентация PowerPoint</vt:lpstr>
      <vt:lpstr>Презентация PowerPoint</vt:lpstr>
      <vt:lpstr>Презентация PowerPoint</vt:lpstr>
      <vt:lpstr>3.3 Идентификация и аутентификация пользователей.</vt:lpstr>
      <vt:lpstr>Методы аутентификации</vt:lpstr>
      <vt:lpstr>Пароль</vt:lpstr>
      <vt:lpstr>Взаимная аутентификация.</vt:lpstr>
      <vt:lpstr>Схема удаленной аутентификации с использованием пароля  </vt:lpstr>
      <vt:lpstr>Временной штемпель. </vt:lpstr>
      <vt:lpstr>Удаленная аутентификация пользователей с использованием механизма запроса-ответа</vt:lpstr>
      <vt:lpstr>Процедура рукопожатия для двух пользователей. </vt:lpstr>
      <vt:lpstr>Процедура рукопожатия для двух пользователей</vt:lpstr>
      <vt:lpstr>Процедура "рукопожатия" </vt:lpstr>
      <vt:lpstr>Преимущество модели рукопожатия</vt:lpstr>
      <vt:lpstr>Протоколы идентификации с нулевой передачей знаний</vt:lpstr>
      <vt:lpstr>Упрощенная схема идентификации с нулевой передачей знаний</vt:lpstr>
      <vt:lpstr>Упрощенная схема идентификации с нулевой передачей знаний</vt:lpstr>
      <vt:lpstr>Протокол аккредитации</vt:lpstr>
      <vt:lpstr>Безопасность протокола аккредитации</vt:lpstr>
      <vt:lpstr>Безопасность протокола аккредитации</vt:lpstr>
      <vt:lpstr>Параллельная схема идентификации с нулевой передачей знаний</vt:lpstr>
      <vt:lpstr>Параллельная схема идентификации с нулевой передачей знаний</vt:lpstr>
      <vt:lpstr>Процесс идентификации</vt:lpstr>
      <vt:lpstr>Процесс идентификации</vt:lpstr>
      <vt:lpstr>Безопасность протокола </vt:lpstr>
      <vt:lpstr>ПРИМЕР</vt:lpstr>
      <vt:lpstr>Пример (продолжение)</vt:lpstr>
      <vt:lpstr>Пример (продолжение)</vt:lpstr>
      <vt:lpstr>Пример (окончание)</vt:lpstr>
      <vt:lpstr>Биометрические системы идентификации</vt:lpstr>
      <vt:lpstr>Сегментация биометрического рынка по методам идентификации</vt:lpstr>
      <vt:lpstr>Отпечатки пальцев</vt:lpstr>
      <vt:lpstr>Геометрия лица</vt:lpstr>
      <vt:lpstr>Радужная оболочка</vt:lpstr>
      <vt:lpstr>Почерк работы на клавиатуре</vt:lpstr>
      <vt:lpstr>Идентификация в биометрической системе</vt:lpstr>
      <vt:lpstr>Надежность систем </vt:lpstr>
      <vt:lpstr>Зависимость надежности системы от удобства использования </vt:lpstr>
      <vt:lpstr>Модуль регистрации </vt:lpstr>
      <vt:lpstr>Модуль идентификации </vt:lpstr>
      <vt:lpstr>Тема 4 Сетевые протоколы</vt:lpstr>
      <vt:lpstr>4.1 Многоуровневые модели.  </vt:lpstr>
      <vt:lpstr>Преимущества многоуровневых моделей: </vt:lpstr>
      <vt:lpstr>Модель OSI делит задачу перемещения информации между компьютерами через сетевую среду на семь более легко разрешимых подзадач. </vt:lpstr>
      <vt:lpstr>Прикладная и транспортная подсистемы модели OSI</vt:lpstr>
      <vt:lpstr>Уровень 7  (прикладной уровень) </vt:lpstr>
      <vt:lpstr>Прикладной уровень ФУНКЦИИ</vt:lpstr>
      <vt:lpstr>Уровень 6 (Представительный уровень) </vt:lpstr>
      <vt:lpstr>Уровень представления. ФУНКЦИИ</vt:lpstr>
      <vt:lpstr>SSL</vt:lpstr>
      <vt:lpstr>Уровень 5  (Сеансовый уровень) </vt:lpstr>
      <vt:lpstr>Сеансовый уровень ФУНКЦИИ </vt:lpstr>
      <vt:lpstr>Протоколы верхнего уровня</vt:lpstr>
      <vt:lpstr>HTTP</vt:lpstr>
      <vt:lpstr>SMTP</vt:lpstr>
      <vt:lpstr>Telnet</vt:lpstr>
      <vt:lpstr>FTP</vt:lpstr>
      <vt:lpstr>FTP</vt:lpstr>
      <vt:lpstr>TFTP  (Trivial File Transfer Protocol)</vt:lpstr>
      <vt:lpstr>Уровень 4  (Транспортный уровень) </vt:lpstr>
      <vt:lpstr>Критерии выбора класса сервиса транспортного уровня </vt:lpstr>
      <vt:lpstr>Транспортный уровень ФУНКЦИИ </vt:lpstr>
      <vt:lpstr>Протоколы транспортного уровня: UDP, TCP. </vt:lpstr>
      <vt:lpstr>Протокол TCP </vt:lpstr>
      <vt:lpstr>Презентация PowerPoint</vt:lpstr>
      <vt:lpstr>Протокол UDP </vt:lpstr>
      <vt:lpstr>Уровень 3 (Сетевой уровень)</vt:lpstr>
      <vt:lpstr>Уровень 3 (Сетевой уровень)</vt:lpstr>
      <vt:lpstr>IP</vt:lpstr>
      <vt:lpstr>Презентация PowerPoint</vt:lpstr>
      <vt:lpstr>AppleTalk</vt:lpstr>
      <vt:lpstr>IPX</vt:lpstr>
      <vt:lpstr>BGP</vt:lpstr>
      <vt:lpstr>Уровень 2  (Канальный уровень)</vt:lpstr>
      <vt:lpstr>Уровень 2  (Канальный уровень)</vt:lpstr>
      <vt:lpstr>Уровень 2  (Канальный уровень)</vt:lpstr>
      <vt:lpstr>Ethernet</vt:lpstr>
      <vt:lpstr>Token Ring</vt:lpstr>
      <vt:lpstr>PPP</vt:lpstr>
      <vt:lpstr>Уровень 1  (Физический уровень)</vt:lpstr>
      <vt:lpstr>Физический уровень ФУНКЦИИ</vt:lpstr>
      <vt:lpstr> Процесс инкапсуляции данных</vt:lpstr>
      <vt:lpstr>Модели OSI не допускают непосредственной коммуникации между соответствующими уровнями разных хостов.</vt:lpstr>
      <vt:lpstr> Обмен информацией между хостами</vt:lpstr>
      <vt:lpstr>ПРИМЕР</vt:lpstr>
      <vt:lpstr> Стек протоколов </vt:lpstr>
      <vt:lpstr>Протоколы TCP/IP делятся на 4 уровня </vt:lpstr>
      <vt:lpstr>Стек TCP/IP</vt:lpstr>
      <vt:lpstr>Стек TCP/IP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«Методы защиты информации»</dc:title>
  <dc:creator>_Palych</dc:creator>
  <cp:lastModifiedBy>cerneacovskii</cp:lastModifiedBy>
  <cp:revision>352</cp:revision>
  <cp:lastPrinted>2017-03-01T11:40:39Z</cp:lastPrinted>
  <dcterms:created xsi:type="dcterms:W3CDTF">2017-01-22T08:00:17Z</dcterms:created>
  <dcterms:modified xsi:type="dcterms:W3CDTF">2017-03-22T12:45:43Z</dcterms:modified>
</cp:coreProperties>
</file>